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69.xml" ContentType="application/vnd.openxmlformats-officedocument.presentationml.notesSlide+xml"/>
  <Override PartName="/ppt/notesSlides/notesSlide184.xml" ContentType="application/vnd.openxmlformats-officedocument.presentationml.notesSlide+xml"/>
  <Override PartName="/ppt/notesSlides/notesSlide68.xml" ContentType="application/vnd.openxmlformats-officedocument.presentationml.notesSlide+xml"/>
  <Override PartName="/ppt/notesSlides/_rels/notesSlide115.xml.rels" ContentType="application/vnd.openxmlformats-package.relationships+xml"/>
  <Override PartName="/ppt/notesSlides/_rels/notesSlide13.xml.rels" ContentType="application/vnd.openxmlformats-package.relationships+xml"/>
  <Override PartName="/ppt/notesSlides/_rels/notesSlide66.xml.rels" ContentType="application/vnd.openxmlformats-package.relationships+xml"/>
  <Override PartName="/ppt/notesSlides/_rels/notesSlide12.xml.rels" ContentType="application/vnd.openxmlformats-package.relationships+xml"/>
  <Override PartName="/ppt/notesSlides/_rels/notesSlide65.xml.rels" ContentType="application/vnd.openxmlformats-package.relationships+xml"/>
  <Override PartName="/ppt/notesSlides/_rels/notesSlide47.xml.rels" ContentType="application/vnd.openxmlformats-package.relationships+xml"/>
  <Override PartName="/ppt/notesSlides/_rels/notesSlide70.xml.rels" ContentType="application/vnd.openxmlformats-package.relationships+xml"/>
  <Override PartName="/ppt/notesSlides/_rels/notesSlide24.xml.rels" ContentType="application/vnd.openxmlformats-package.relationships+xml"/>
  <Override PartName="/ppt/notesSlides/_rels/notesSlide10.xml.rels" ContentType="application/vnd.openxmlformats-package.relationships+xml"/>
  <Override PartName="/ppt/notesSlides/_rels/notesSlide59.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30.xml.rels" ContentType="application/vnd.openxmlformats-package.relationships+xml"/>
  <Override PartName="/ppt/notesSlides/_rels/notesSlide49.xml.rels" ContentType="application/vnd.openxmlformats-package.relationships+xml"/>
  <Override PartName="/ppt/notesSlides/_rels/notesSlide53.xml.rels" ContentType="application/vnd.openxmlformats-package.relationships+xml"/>
  <Override PartName="/ppt/notesSlides/_rels/notesSlide58.xml.rels" ContentType="application/vnd.openxmlformats-package.relationships+xml"/>
  <Override PartName="/ppt/notesSlides/_rels/notesSlide27.xml.rels" ContentType="application/vnd.openxmlformats-package.relationships+xml"/>
  <Override PartName="/ppt/notesSlides/_rels/notesSlide4.xml.rels" ContentType="application/vnd.openxmlformats-package.relationships+xml"/>
  <Override PartName="/ppt/notesSlides/_rels/notesSlide96.xml.rels" ContentType="application/vnd.openxmlformats-package.relationships+xml"/>
  <Override PartName="/ppt/notesSlides/_rels/notesSlide184.xml.rels" ContentType="application/vnd.openxmlformats-package.relationships+xml"/>
  <Override PartName="/ppt/notesSlides/_rels/notesSlide31.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33.xml.rels" ContentType="application/vnd.openxmlformats-package.relationships+xml"/>
  <Override PartName="/ppt/notesSlides/_rels/notesSlide8.xml.rels" ContentType="application/vnd.openxmlformats-package.relationships+xml"/>
  <Override PartName="/ppt/notesSlides/_rels/notesSlide51.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_rels/notesSlide154.xml.rels" ContentType="application/vnd.openxmlformats-package.relationships+xml"/>
  <Override PartName="/ppt/notesSlides/_rels/notesSlide138.xml.rels" ContentType="application/vnd.openxmlformats-package.relationships+xml"/>
  <Override PartName="/ppt/notesSlides/_rels/notesSlide159.xml.rels" ContentType="application/vnd.openxmlformats-package.relationships+xml"/>
  <Override PartName="/ppt/notesSlides/_rels/notesSlide160.xml.rels" ContentType="application/vnd.openxmlformats-package.relationships+xml"/>
  <Override PartName="/ppt/notesSlides/_rels/notesSlide161.xml.rels" ContentType="application/vnd.openxmlformats-package.relationships+xml"/>
  <Override PartName="/ppt/notesSlides/_rels/notesSlide36.xml.rels" ContentType="application/vnd.openxmlformats-package.relationships+xml"/>
  <Override PartName="/ppt/notesSlides/_rels/notesSlide45.xml.rels" ContentType="application/vnd.openxmlformats-package.relationships+xml"/>
  <Override PartName="/ppt/notesSlides/_rels/notesSlide29.xml.rels" ContentType="application/vnd.openxmlformats-package.relationships+xml"/>
  <Override PartName="/ppt/notesSlides/_rels/notesSlide18.xml.rels" ContentType="application/vnd.openxmlformats-package.relationships+xml"/>
  <Override PartName="/ppt/notesSlides/_rels/notesSlide139.xml.rels" ContentType="application/vnd.openxmlformats-package.relationships+xml"/>
  <Override PartName="/ppt/notesSlides/_rels/notesSlide117.xml.rels" ContentType="application/vnd.openxmlformats-package.relationships+xml"/>
  <Override PartName="/ppt/notesSlides/_rels/notesSlide55.xml.rels" ContentType="application/vnd.openxmlformats-package.relationships+xml"/>
  <Override PartName="/ppt/notesSlides/_rels/notesSlide46.xml.rels" ContentType="application/vnd.openxmlformats-package.relationships+xml"/>
  <Override PartName="/ppt/notesSlides/_rels/notesSlide67.xml.rels" ContentType="application/vnd.openxmlformats-package.relationships+xml"/>
  <Override PartName="/ppt/notesSlides/_rels/notesSlide116.xml.rels" ContentType="application/vnd.openxmlformats-package.relationships+xml"/>
  <Override PartName="/ppt/notesSlides/_rels/notesSlide57.xml.rels" ContentType="application/vnd.openxmlformats-package.relationships+xml"/>
  <Override PartName="/ppt/notesSlides/_rels/notesSlide64.xml.rels" ContentType="application/vnd.openxmlformats-package.relationships+xml"/>
  <Override PartName="/ppt/notesSlides/_rels/notesSlide48.xml.rels" ContentType="application/vnd.openxmlformats-package.relationships+xml"/>
  <Override PartName="/ppt/notesSlides/_rels/notesSlide17.xml.rels" ContentType="application/vnd.openxmlformats-package.relationships+xml"/>
  <Override PartName="/ppt/notesSlides/_rels/notesSlide39.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68.xml.rels" ContentType="application/vnd.openxmlformats-package.relationships+xml"/>
  <Override PartName="/ppt/notesSlides/_rels/notesSlide60.xml.rels" ContentType="application/vnd.openxmlformats-package.relationships+xml"/>
  <Override PartName="/ppt/notesSlides/_rels/notesSlide44.xml.rels" ContentType="application/vnd.openxmlformats-package.relationships+xml"/>
  <Override PartName="/ppt/notesSlides/_rels/notesSlide90.xml.rels" ContentType="application/vnd.openxmlformats-package.relationships+xml"/>
  <Override PartName="/ppt/notesSlides/_rels/notesSlide86.xml.rels" ContentType="application/vnd.openxmlformats-package.relationships+xml"/>
  <Override PartName="/ppt/notesSlides/_rels/notesSlide114.xml.rels" ContentType="application/vnd.openxmlformats-package.relationships+xml"/>
  <Override PartName="/ppt/notesSlides/_rels/notesSlide63.xml.rels" ContentType="application/vnd.openxmlformats-package.relationships+xml"/>
  <Override PartName="/ppt/notesSlides/_rels/notesSlide56.xml.rels" ContentType="application/vnd.openxmlformats-package.relationships+xml"/>
  <Override PartName="/ppt/notesSlides/_rels/notesSlide20.xml.rels" ContentType="application/vnd.openxmlformats-package.relationships+xml"/>
  <Override PartName="/ppt/notesSlides/_rels/notesSlide69.xml.rels" ContentType="application/vnd.openxmlformats-package.relationships+xml"/>
  <Override PartName="/ppt/notesSlides/_rels/notesSlide54.xml.rels" ContentType="application/vnd.openxmlformats-package.relationships+xml"/>
  <Override PartName="/ppt/notesSlides/_rels/notesSlide41.xml.rels" ContentType="application/vnd.openxmlformats-package.relationships+xml"/>
  <Override PartName="/ppt/notesSlides/_rels/notesSlide37.xml.rels" ContentType="application/vnd.openxmlformats-package.relationships+xml"/>
  <Override PartName="/ppt/notesSlides/_rels/notesSlide87.xml.rels" ContentType="application/vnd.openxmlformats-package.relationships+xml"/>
  <Override PartName="/ppt/notesSlides/_rels/notesSlide91.xml.rels" ContentType="application/vnd.openxmlformats-package.relationships+xml"/>
  <Override PartName="/ppt/notesSlides/_rels/notesSlide42.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84.xml.rels" ContentType="application/vnd.openxmlformats-package.relationships+xml"/>
  <Override PartName="/ppt/notesSlides/_rels/notesSlide85.xml.rels" ContentType="application/vnd.openxmlformats-package.relationships+xml"/>
  <Override PartName="/ppt/notesSlides/_rels/notesSlide140.xml.rels" ContentType="application/vnd.openxmlformats-package.relationships+xml"/>
  <Override PartName="/ppt/notesSlides/_rels/notesSlide9.xml.rels" ContentType="application/vnd.openxmlformats-package.relationships+xml"/>
  <Override PartName="/ppt/notesSlides/_rels/notesSlide137.xml.rels" ContentType="application/vnd.openxmlformats-package.relationships+xml"/>
  <Override PartName="/ppt/notesSlides/_rels/notesSlide153.xml.rels" ContentType="application/vnd.openxmlformats-package.relationships+xml"/>
  <Override PartName="/ppt/notesSlides/_rels/notesSlide198.xml.rels" ContentType="application/vnd.openxmlformats-package.relationships+xml"/>
  <Override PartName="/ppt/notesSlides/_rels/notesSlide1.xml.rels" ContentType="application/vnd.openxmlformats-package.relationships+xml"/>
  <Override PartName="/ppt/notesSlides/_rels/notesSlide162.xml.rels" ContentType="application/vnd.openxmlformats-package.relationships+xml"/>
  <Override PartName="/ppt/notesSlides/_rels/notesSlide89.xml.rels" ContentType="application/vnd.openxmlformats-package.relationships+xml"/>
  <Override PartName="/ppt/notesSlides/_rels/notesSlide93.xml.rels" ContentType="application/vnd.openxmlformats-package.relationships+xml"/>
  <Override PartName="/ppt/notesSlides/_rels/notesSlide155.xml.rels" ContentType="application/vnd.openxmlformats-package.relationships+xml"/>
  <Override PartName="/ppt/notesSlides/_rels/notesSlide92.xml.rels" ContentType="application/vnd.openxmlformats-package.relationships+xml"/>
  <Override PartName="/ppt/notesSlides/_rels/notesSlide88.xml.rels" ContentType="application/vnd.openxmlformats-package.relationships+xml"/>
  <Override PartName="/ppt/notesSlides/_rels/notesSlide165.xml.rels" ContentType="application/vnd.openxmlformats-package.relationships+xml"/>
  <Override PartName="/ppt/notesSlides/_rels/notesSlide21.xml.rels" ContentType="application/vnd.openxmlformats-package.relationships+xml"/>
  <Override PartName="/ppt/notesSlides/_rels/notesSlide158.xml.rels" ContentType="application/vnd.openxmlformats-package.relationships+xml"/>
  <Override PartName="/ppt/notesSlides/_rels/notesSlide164.xml.rels" ContentType="application/vnd.openxmlformats-package.relationships+xml"/>
  <Override PartName="/ppt/notesSlides/_rels/notesSlide157.xml.rels" ContentType="application/vnd.openxmlformats-package.relationships+xml"/>
  <Override PartName="/ppt/notesSlides/_rels/notesSlide163.xml.rels" ContentType="application/vnd.openxmlformats-package.relationships+xml"/>
  <Override PartName="/ppt/notesSlides/_rels/notesSlide94.xml.rels" ContentType="application/vnd.openxmlformats-package.relationships+xml"/>
  <Override PartName="/ppt/notesSlides/_rels/notesSlide156.xml.rels" ContentType="application/vnd.openxmlformats-package.relationships+xml"/>
  <Override PartName="/ppt/notesSlides/notesSlide64.xml" ContentType="application/vnd.openxmlformats-officedocument.presentationml.notesSlide+xml"/>
  <Override PartName="/ppt/notesSlides/notesSlide114.xml" ContentType="application/vnd.openxmlformats-officedocument.presentationml.notesSlide+xml"/>
  <Override PartName="/ppt/notesSlides/notesSlide63.xml" ContentType="application/vnd.openxmlformats-officedocument.presentationml.notesSlide+xml"/>
  <Override PartName="/ppt/notesSlides/notesSlide59.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60.xml" ContentType="application/vnd.openxmlformats-officedocument.presentationml.notesSlide+xml"/>
  <Override PartName="/ppt/notesSlides/notesSlide37.xml" ContentType="application/vnd.openxmlformats-officedocument.presentationml.notesSlide+xml"/>
  <Override PartName="/ppt/notesSlides/notesSlide48.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20.xml" ContentType="application/vnd.openxmlformats-officedocument.presentationml.notesSlide+xml"/>
  <Override PartName="/ppt/notesSlides/notesSlide89.xml" ContentType="application/vnd.openxmlformats-officedocument.presentationml.notesSlide+xml"/>
  <Override PartName="/ppt/notesSlides/notesSlide139.xml" ContentType="application/vnd.openxmlformats-officedocument.presentationml.notesSlide+xml"/>
  <Override PartName="/ppt/notesSlides/notesSlide67.xml" ContentType="application/vnd.openxmlformats-officedocument.presentationml.notesSlide+xml"/>
  <Override PartName="/ppt/notesSlides/notesSlide117.xml" ContentType="application/vnd.openxmlformats-officedocument.presentationml.notesSlide+xml"/>
  <Override PartName="/ppt/notesSlides/notesSlide18.xml" ContentType="application/vnd.openxmlformats-officedocument.presentationml.notesSlide+xml"/>
  <Override PartName="/ppt/notesSlides/notesSlide66.xml" ContentType="application/vnd.openxmlformats-officedocument.presentationml.notesSlide+xml"/>
  <Override PartName="/ppt/notesSlides/notesSlide116.xml" ContentType="application/vnd.openxmlformats-officedocument.presentationml.notesSlide+xml"/>
  <Override PartName="/ppt/notesSlides/notesSlide17.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85.xml" ContentType="application/vnd.openxmlformats-officedocument.presentationml.notesSlide+xml"/>
  <Override PartName="/ppt/notesSlides/notesSlide38.xml" ContentType="application/vnd.openxmlformats-officedocument.presentationml.notesSlide+xml"/>
  <Override PartName="/ppt/notesSlides/notesSlide87.xml" ContentType="application/vnd.openxmlformats-officedocument.presentationml.notesSlide+xml"/>
  <Override PartName="/ppt/notesSlides/notesSlide137.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86.xml" ContentType="application/vnd.openxmlformats-officedocument.presentationml.notesSlide+xml"/>
  <Override PartName="/ppt/notesSlides/notesSlide153.xml" ContentType="application/vnd.openxmlformats-officedocument.presentationml.notesSlide+xml"/>
  <Override PartName="/ppt/notesSlides/notesSlide162.xml" ContentType="application/vnd.openxmlformats-officedocument.presentationml.notesSlide+xml"/>
  <Override PartName="/ppt/notesSlides/notesSlide165.xml" ContentType="application/vnd.openxmlformats-officedocument.presentationml.notesSlide+xml"/>
  <Override PartName="/ppt/notesSlides/notesSlide164.xml" ContentType="application/vnd.openxmlformats-officedocument.presentationml.notesSlide+xml"/>
  <Override PartName="/ppt/notesSlides/notesSlide96.xml" ContentType="application/vnd.openxmlformats-officedocument.presentationml.notesSlide+xml"/>
  <Override PartName="/ppt/notesSlides/notesSlide10.xml" ContentType="application/vnd.openxmlformats-officedocument.presentationml.notesSlide+xml"/>
  <Override PartName="/ppt/notesSlides/notesSlide198.xml" ContentType="application/vnd.openxmlformats-officedocument.presentationml.notesSlide+xml"/>
  <Override PartName="/ppt/notesSlides/notesSlide161.xml" ContentType="application/vnd.openxmlformats-officedocument.presentationml.notesSlide+xml"/>
  <Override PartName="/ppt/notesSlides/notesSlide163.xml" ContentType="application/vnd.openxmlformats-officedocument.presentationml.notesSlide+xml"/>
  <Override PartName="/ppt/notesSlides/notesSlide16.xml" ContentType="application/vnd.openxmlformats-officedocument.presentationml.notesSlide+xml"/>
  <Override PartName="/ppt/notesSlides/notesSlide115.xml" ContentType="application/vnd.openxmlformats-officedocument.presentationml.notesSlide+xml"/>
  <Override PartName="/ppt/notesSlides/notesSlide65.xml" ContentType="application/vnd.openxmlformats-officedocument.presentationml.notesSlide+xml"/>
  <Override PartName="/ppt/notesSlides/notesSlide94.xml" ContentType="application/vnd.openxmlformats-officedocument.presentationml.notesSlide+xml"/>
  <Override PartName="/ppt/notesSlides/notesSlide159.xml" ContentType="application/vnd.openxmlformats-officedocument.presentationml.notesSlide+xml"/>
  <Override PartName="/ppt/notesSlides/notesSlide93.xml" ContentType="application/vnd.openxmlformats-officedocument.presentationml.notesSlide+xml"/>
  <Override PartName="/ppt/notesSlides/notesSlide160.xml" ContentType="application/vnd.openxmlformats-officedocument.presentationml.notesSlide+xml"/>
  <Override PartName="/ppt/notesSlides/notesSlide13.xml" ContentType="application/vnd.openxmlformats-officedocument.presentationml.notesSlide+xml"/>
  <Override PartName="/ppt/notesSlides/notesSlide158.xml" ContentType="application/vnd.openxmlformats-officedocument.presentationml.notesSlide+xml"/>
  <Override PartName="/ppt/notesSlides/notesSlide92.xml" ContentType="application/vnd.openxmlformats-officedocument.presentationml.notesSlide+xml"/>
  <Override PartName="/ppt/notesSlides/notesSlide157.xml" ContentType="application/vnd.openxmlformats-officedocument.presentationml.notesSlide+xml"/>
  <Override PartName="/ppt/notesSlides/notesSlide91.xml" ContentType="application/vnd.openxmlformats-officedocument.presentationml.notesSlide+xml"/>
  <Override PartName="/ppt/notesSlides/notesSlide156.xml" ContentType="application/vnd.openxmlformats-officedocument.presentationml.notesSlide+xml"/>
  <Override PartName="/ppt/notesSlides/notesSlide138.xml" ContentType="application/vnd.openxmlformats-officedocument.presentationml.notesSlide+xml"/>
  <Override PartName="/ppt/notesSlides/notesSlide88.xml" ContentType="application/vnd.openxmlformats-officedocument.presentationml.notesSlide+xml"/>
  <Override PartName="/ppt/notesSlides/notesSlide140.xml" ContentType="application/vnd.openxmlformats-officedocument.presentationml.notesSlide+xml"/>
  <Override PartName="/ppt/notesSlides/notesSlide90.xml" ContentType="application/vnd.openxmlformats-officedocument.presentationml.notesSlide+xml"/>
  <Override PartName="/ppt/notesSlides/notesSlide155.xml" ContentType="application/vnd.openxmlformats-officedocument.presentationml.notesSlide+xml"/>
  <Override PartName="/ppt/notesSlides/notesSlide154.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84.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58.xml" ContentType="application/vnd.openxmlformats-officedocument.presentationml.notesSlide+xml"/>
  <Override PartName="/ppt/notesSlides/notesSlide47.xml" ContentType="application/vnd.openxmlformats-officedocument.presentationml.notesSlide+xml"/>
  <Override PartName="/ppt/notesSlides/notesSlide70.xml" ContentType="application/vnd.openxmlformats-officedocument.presentationml.notesSlide+xml"/>
  <Override PartName="/ppt/notesSlides/notesSlide1.xml" ContentType="application/vnd.openxmlformats-officedocument.presentationml.notesSlide+xml"/>
  <Override PartName="/ppt/notesSlides/notesSlide12.xml" ContentType="application/vnd.openxmlformats-officedocument.presentationml.notesSlide+xml"/>
  <Override PartName="/ppt/notesSlides/notesSlide49.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125.png" ContentType="image/png"/>
  <Override PartName="/ppt/media/hdphoto2.wdp" ContentType="image/vnd.ms-photo"/>
  <Override PartName="/ppt/media/image109.jpeg" ContentType="image/jpeg"/>
  <Override PartName="/ppt/media/image20.jpeg" ContentType="image/jpeg"/>
  <Override PartName="/ppt/media/image124.png" ContentType="image/png"/>
  <Override PartName="/ppt/media/image138.gif" ContentType="image/gif"/>
  <Override PartName="/ppt/media/image123.png" ContentType="image/png"/>
  <Override PartName="/ppt/media/image122.png" ContentType="image/png"/>
  <Override PartName="/ppt/media/image120.jpeg" ContentType="image/jpeg"/>
  <Override PartName="/ppt/media/image119.png" ContentType="image/png"/>
  <Override PartName="/ppt/media/image118.png" ContentType="image/png"/>
  <Override PartName="/ppt/media/image117.png" ContentType="image/png"/>
  <Override PartName="/ppt/media/image115.jpeg" ContentType="image/jpeg"/>
  <Override PartName="/ppt/media/image111.jpeg" ContentType="image/jpeg"/>
  <Override PartName="/ppt/media/image95.png" ContentType="image/png"/>
  <Override PartName="/ppt/media/image110.jpeg" ContentType="image/jpeg"/>
  <Override PartName="/ppt/media/image85.png" ContentType="image/png"/>
  <Override PartName="/ppt/media/image105.png" ContentType="image/png"/>
  <Override PartName="/ppt/media/image13.gif" ContentType="image/gif"/>
  <Override PartName="/ppt/media/image129.png" ContentType="image/png"/>
  <Override PartName="/ppt/media/image48.jpeg" ContentType="image/jpeg"/>
  <Override PartName="/ppt/media/image106.jpeg" ContentType="image/jpeg"/>
  <Override PartName="/ppt/media/image27.jpeg" ContentType="image/jpeg"/>
  <Override PartName="/ppt/media/image10.jpeg" ContentType="image/jpeg"/>
  <Override PartName="/ppt/media/image6.jpeg" ContentType="image/jpeg"/>
  <Override PartName="/ppt/media/image121.png" ContentType="image/png"/>
  <Override PartName="/ppt/media/image107.jpeg" ContentType="image/jpeg"/>
  <Override PartName="/ppt/media/image11.jpeg" ContentType="image/jpeg"/>
  <Override PartName="/ppt/media/image5.jpeg" ContentType="image/jpeg"/>
  <Override PartName="/ppt/media/image50.png" ContentType="image/png"/>
  <Override PartName="/ppt/media/image87.png" ContentType="image/png"/>
  <Override PartName="/ppt/media/image7.gif" ContentType="image/gif"/>
  <Override PartName="/ppt/media/image12.jpeg" ContentType="image/jpeg"/>
  <Override PartName="/ppt/media/image108.jpeg" ContentType="image/jpeg"/>
  <Override PartName="/ppt/media/image131.png" ContentType="image/png"/>
  <Override PartName="/ppt/media/image34.png" ContentType="image/png"/>
  <Override PartName="/ppt/media/image32.jpeg" ContentType="image/jpeg"/>
  <Override PartName="/ppt/media/image132.png" ContentType="image/png"/>
  <Override PartName="/ppt/media/image33.jpeg" ContentType="image/jpeg"/>
  <Override PartName="/ppt/media/image142.png" ContentType="image/png"/>
  <Override PartName="/ppt/media/image36.png" ContentType="image/png"/>
  <Override PartName="/ppt/media/image9.jpeg" ContentType="image/jpeg"/>
  <Override PartName="/ppt/media/image3.jpeg" ContentType="image/jpeg"/>
  <Override PartName="/ppt/media/image41.png" ContentType="image/png"/>
  <Override PartName="/ppt/media/image42.png" ContentType="image/png"/>
  <Override PartName="/ppt/media/image139.png" ContentType="image/png"/>
  <Override PartName="/ppt/media/image8.jpeg" ContentType="image/jpeg"/>
  <Override PartName="/ppt/media/image91.png" ContentType="image/png"/>
  <Override PartName="/ppt/media/image38.png" ContentType="image/png"/>
  <Override PartName="/ppt/media/image44.jpeg" ContentType="image/jpeg"/>
  <Override PartName="/ppt/media/image133.png" ContentType="image/png"/>
  <Override PartName="/ppt/media/image134.png" ContentType="image/png"/>
  <Override PartName="/ppt/media/image135.png" ContentType="image/png"/>
  <Override PartName="/ppt/media/image43.png" ContentType="image/png"/>
  <Override PartName="/ppt/media/image52.png" ContentType="image/png"/>
  <Override PartName="/ppt/media/image136.wmf" ContentType="image/x-wmf"/>
  <Override PartName="/ppt/media/image137.png" ContentType="image/png"/>
  <Override PartName="/ppt/media/image40.png" ContentType="image/png"/>
  <Override PartName="/ppt/media/image130.png" ContentType="image/png"/>
  <Override PartName="/ppt/media/image68.jpeg" ContentType="image/jpeg"/>
  <Override PartName="/ppt/media/image128.png" ContentType="image/png"/>
  <Override PartName="/ppt/media/image31.png" ContentType="image/png"/>
  <Override PartName="/ppt/media/image99.wmf" ContentType="image/x-wmf"/>
  <Override PartName="/ppt/media/image114.jpeg" ContentType="image/jpeg"/>
  <Override PartName="/ppt/media/image57.png" ContentType="image/png"/>
  <Override PartName="/ppt/media/image143.png" ContentType="image/png"/>
  <Override PartName="/ppt/media/image51.png" ContentType="image/png"/>
  <Override PartName="/ppt/media/image4.jpeg" ContentType="image/jpeg"/>
  <Override PartName="/ppt/media/image127.png" ContentType="image/png"/>
  <Override PartName="/ppt/media/image30.png" ContentType="image/png"/>
  <Override PartName="/ppt/media/image98.wmf" ContentType="image/x-wmf"/>
  <Override PartName="/ppt/media/image126.png" ContentType="image/png"/>
  <Override PartName="/ppt/media/image18.jpeg" ContentType="image/jpeg"/>
  <Override PartName="/ppt/media/image59.jpeg" ContentType="image/jpeg"/>
  <Override PartName="/ppt/media/image56.png" ContentType="image/png"/>
  <Override PartName="/ppt/media/image58.jpeg" ContentType="image/jpeg"/>
  <Override PartName="/ppt/media/image140.png" ContentType="image/png"/>
  <Override PartName="/ppt/media/image69.jpeg" ContentType="image/jpeg"/>
  <Override PartName="/ppt/media/image89.png" ContentType="image/png"/>
  <Override PartName="/ppt/media/image54.png" ContentType="image/png"/>
  <Override PartName="/ppt/media/image76.jpeg" ContentType="image/jpeg"/>
  <Override PartName="/ppt/media/image80.wmf" ContentType="image/x-wmf"/>
  <Override PartName="/ppt/media/hdphoto1.wdp" ContentType="image/vnd.ms-photo"/>
  <Override PartName="/ppt/media/image46.jpeg" ContentType="image/jpeg"/>
  <Override PartName="/ppt/media/image47.jpeg" ContentType="image/jpeg"/>
  <Override PartName="/ppt/media/image141.png" ContentType="image/png"/>
  <Override PartName="/ppt/media/image45.jpeg" ContentType="image/jpeg"/>
  <Override PartName="/ppt/media/image2.png" ContentType="image/png"/>
  <Override PartName="/ppt/media/image72.jpeg" ContentType="image/jpeg"/>
  <Override PartName="/ppt/media/image82.png" ContentType="image/png"/>
  <Override PartName="/ppt/media/image14.png" ContentType="image/png"/>
  <Override PartName="/ppt/media/image25.jpeg" ContentType="image/jpeg"/>
  <Override PartName="/ppt/media/image24.jpeg" ContentType="image/jpeg"/>
  <Override PartName="/ppt/media/image1.png" ContentType="image/png"/>
  <Override PartName="/ppt/media/image17.jpeg" ContentType="image/jpeg"/>
  <Override PartName="/ppt/media/image37.png" ContentType="image/png"/>
  <Override PartName="/ppt/media/image112.jpeg" ContentType="image/jpeg"/>
  <Override PartName="/ppt/media/image39.png" ContentType="image/png"/>
  <Override PartName="/ppt/media/image64.jpeg" ContentType="image/jpeg"/>
  <Override PartName="/ppt/media/image22.jpeg" ContentType="image/jpeg"/>
  <Override PartName="/ppt/media/image81.jpeg" ContentType="image/jpeg"/>
  <Override PartName="/ppt/media/image49.png" ContentType="image/png"/>
  <Override PartName="/ppt/media/image65.jpeg" ContentType="image/jpeg"/>
  <Override PartName="/ppt/media/image100.png" ContentType="image/png"/>
  <Override PartName="/ppt/media/image97.wmf" ContentType="image/x-wmf"/>
  <Override PartName="/ppt/media/image23.jpeg" ContentType="image/jpeg"/>
  <Override PartName="/ppt/media/image116.jpeg" ContentType="image/jpeg"/>
  <Override PartName="/ppt/media/image19.jpeg" ContentType="image/jpeg"/>
  <Override PartName="/ppt/media/image26.gif" ContentType="image/gif"/>
  <Override PartName="/ppt/media/image29.png" ContentType="image/png"/>
  <Override PartName="/ppt/media/image63.jpeg" ContentType="image/jpeg"/>
  <Override PartName="/ppt/media/image94.png" ContentType="image/png"/>
  <Override PartName="/ppt/media/image60.jpeg" ContentType="image/jpeg"/>
  <Override PartName="/ppt/media/image61.jpeg" ContentType="image/jpeg"/>
  <Override PartName="/ppt/media/image62.jpeg" ContentType="image/jpeg"/>
  <Override PartName="/ppt/media/image16.png" ContentType="image/png"/>
  <Override PartName="/ppt/media/image84.png" ContentType="image/png"/>
  <Override PartName="/ppt/media/image66.jpeg" ContentType="image/jpeg"/>
  <Override PartName="/ppt/media/image67.jpeg" ContentType="image/jpeg"/>
  <Override PartName="/ppt/media/image53.png" ContentType="image/png"/>
  <Override PartName="/ppt/media/image70.jpeg" ContentType="image/jpeg"/>
  <Override PartName="/ppt/media/image71.jpeg" ContentType="image/jpeg"/>
  <Override PartName="/ppt/media/image83.png" ContentType="image/png"/>
  <Override PartName="/ppt/media/image15.png" ContentType="image/png"/>
  <Override PartName="/ppt/media/image73.jpeg" ContentType="image/jpeg"/>
  <Override PartName="/ppt/media/image35.png" ContentType="image/png"/>
  <Override PartName="/ppt/media/image75.jpeg" ContentType="image/jpeg"/>
  <Override PartName="/ppt/media/image21.jpeg" ContentType="image/jpeg"/>
  <Override PartName="/ppt/media/image77.wmf" ContentType="image/x-wmf"/>
  <Override PartName="/ppt/media/image78.wmf" ContentType="image/x-wmf"/>
  <Override PartName="/ppt/media/image28.jpeg" ContentType="image/jpeg"/>
  <Override PartName="/ppt/media/image79.wmf" ContentType="image/x-wmf"/>
  <Override PartName="/ppt/media/image86.png" ContentType="image/png"/>
  <Override PartName="/ppt/media/image88.png" ContentType="image/png"/>
  <Override PartName="/ppt/media/image90.png" ContentType="image/png"/>
  <Override PartName="/ppt/media/image113.jpeg" ContentType="image/jpeg"/>
  <Override PartName="/ppt/media/image92.png" ContentType="image/png"/>
  <Override PartName="/ppt/media/image74.jpeg" ContentType="image/jpeg"/>
  <Override PartName="/ppt/media/image93.png" ContentType="image/png"/>
  <Override PartName="/ppt/media/image55.jpeg" ContentType="image/jpeg"/>
  <Override PartName="/ppt/media/image96.png" ContentType="image/png"/>
  <Override PartName="/ppt/media/image101.png" ContentType="image/png"/>
  <Override PartName="/ppt/media/image102.png" ContentType="image/png"/>
  <Override PartName="/ppt/media/image103.png" ContentType="image/png"/>
  <Override PartName="/ppt/media/image104.png" ContentType="image/png"/>
  <Override PartName="/ppt/embeddings/oleObject1.bin" ContentType="application/vnd.openxmlformats-officedocument.oleObject"/>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55.xml.rels" ContentType="application/vnd.openxmlformats-package.relationships+xml"/>
  <Override PartName="/ppt/slides/_rels/slide21.xml.rels" ContentType="application/vnd.openxmlformats-package.relationships+xml"/>
  <Override PartName="/ppt/slides/_rels/slide201.xml.rels" ContentType="application/vnd.openxmlformats-package.relationships+xml"/>
  <Override PartName="/ppt/slides/_rels/slide193.xml.rels" ContentType="application/vnd.openxmlformats-package.relationships+xml"/>
  <Override PartName="/ppt/slides/_rels/slide15.xml.rels" ContentType="application/vnd.openxmlformats-package.relationships+xml"/>
  <Override PartName="/ppt/slides/_rels/slide187.xml.rels" ContentType="application/vnd.openxmlformats-package.relationships+xml"/>
  <Override PartName="/ppt/slides/_rels/slide58.xml.rels" ContentType="application/vnd.openxmlformats-package.relationships+xml"/>
  <Override PartName="/ppt/slides/_rels/slide154.xml.rels" ContentType="application/vnd.openxmlformats-package.relationships+xml"/>
  <Override PartName="/ppt/slides/_rels/slide16.xml.rels" ContentType="application/vnd.openxmlformats-package.relationships+xml"/>
  <Override PartName="/ppt/slides/_rels/slide188.xml.rels" ContentType="application/vnd.openxmlformats-package.relationships+xml"/>
  <Override PartName="/ppt/slides/_rels/slide20.xml.rels" ContentType="application/vnd.openxmlformats-package.relationships+xml"/>
  <Override PartName="/ppt/slides/_rels/slide148.xml.rels" ContentType="application/vnd.openxmlformats-package.relationships+xml"/>
  <Override PartName="/ppt/slides/_rels/slide200.xml.rels" ContentType="application/vnd.openxmlformats-package.relationships+xml"/>
  <Override PartName="/ppt/slides/_rels/slide192.xml.rels" ContentType="application/vnd.openxmlformats-package.relationships+xml"/>
  <Override PartName="/ppt/slides/_rels/slide82.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119.xml.rels" ContentType="application/vnd.openxmlformats-package.relationships+xml"/>
  <Override PartName="/ppt/slides/_rels/slide163.xml.rels" ContentType="application/vnd.openxmlformats-package.relationships+xml"/>
  <Override PartName="/ppt/slides/_rels/slide86.xml.rels" ContentType="application/vnd.openxmlformats-package.relationships+xml"/>
  <Override PartName="/ppt/slides/_rels/slide14.xml.rels" ContentType="application/vnd.openxmlformats-package.relationships+xml"/>
  <Override PartName="/ppt/slides/_rels/slide186.xml.rels" ContentType="application/vnd.openxmlformats-package.relationships+xml"/>
  <Override PartName="/ppt/slides/_rels/slide153.xml.rels" ContentType="application/vnd.openxmlformats-package.relationships+xml"/>
  <Override PartName="/ppt/slides/_rels/slide109.xml.rels" ContentType="application/vnd.openxmlformats-package.relationships+xml"/>
  <Override PartName="/ppt/slides/_rels/slide76.xml.rels" ContentType="application/vnd.openxmlformats-package.relationships+xml"/>
  <Override PartName="/ppt/slides/_rels/slide167.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75.xml.rels" ContentType="application/vnd.openxmlformats-package.relationships+xml"/>
  <Override PartName="/ppt/slides/_rels/slide180.xml.rels" ContentType="application/vnd.openxmlformats-package.relationships+xml"/>
  <Override PartName="/ppt/slides/_rels/slide6.xml.rels" ContentType="application/vnd.openxmlformats-package.relationships+xml"/>
  <Override PartName="/ppt/slides/_rels/slide176.xml.rels" ContentType="application/vnd.openxmlformats-package.relationships+xml"/>
  <Override PartName="/ppt/slides/_rels/slide99.xml.rels" ContentType="application/vnd.openxmlformats-package.relationships+xml"/>
  <Override PartName="/ppt/slides/_rels/slide2.xml.rels" ContentType="application/vnd.openxmlformats-package.relationships+xml"/>
  <Override PartName="/ppt/slides/_rels/slide168.xml.rels" ContentType="application/vnd.openxmlformats-package.relationships+xml"/>
  <Override PartName="/ppt/slides/_rels/slide40.xml.rels" ContentType="application/vnd.openxmlformats-package.relationships+xml"/>
  <Override PartName="/ppt/slides/_rels/slide220.xml.rels" ContentType="application/vnd.openxmlformats-package.relationships+xml"/>
  <Override PartName="/ppt/slides/_rels/slide177.xml.rels" ContentType="application/vnd.openxmlformats-package.relationships+xml"/>
  <Override PartName="/ppt/slides/_rels/slide3.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182.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124.xml.rels" ContentType="application/vnd.openxmlformats-package.relationships+xml"/>
  <Override PartName="/ppt/slides/_rels/slide110.xml.rels" ContentType="application/vnd.openxmlformats-package.relationships+xml"/>
  <Override PartName="/ppt/slides/_rels/slide33.xml.rels" ContentType="application/vnd.openxmlformats-package.relationships+xml"/>
  <Override PartName="/ppt/slides/_rels/slide213.xml.rels" ContentType="application/vnd.openxmlformats-package.relationships+xml"/>
  <Override PartName="/ppt/slides/_rels/slide80.xml.rels" ContentType="application/vnd.openxmlformats-package.relationships+xml"/>
  <Override PartName="/ppt/slides/_rels/slide36.xml.rels" ContentType="application/vnd.openxmlformats-package.relationships+xml"/>
  <Override PartName="/ppt/slides/_rels/slide216.xml.rels" ContentType="application/vnd.openxmlformats-package.relationships+xml"/>
  <Override PartName="/ppt/slides/_rels/slide113.xml.rels" ContentType="application/vnd.openxmlformats-package.relationships+xml"/>
  <Override PartName="/ppt/slides/_rels/slide12.xml.rels" ContentType="application/vnd.openxmlformats-package.relationships+xml"/>
  <Override PartName="/ppt/slides/_rels/slide184.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83.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125.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44.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2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217.xml.rels" ContentType="application/vnd.openxmlformats-package.relationships+xml"/>
  <Override PartName="/ppt/slides/_rels/slide114.xml.rels" ContentType="application/vnd.openxmlformats-package.relationships+xml"/>
  <Override PartName="/ppt/slides/_rels/slide13.xml.rels" ContentType="application/vnd.openxmlformats-package.relationships+xml"/>
  <Override PartName="/ppt/slides/_rels/slide185.xml.rels" ContentType="application/vnd.openxmlformats-package.relationships+xml"/>
  <Override PartName="/ppt/slides/_rels/slide44.xml.rels" ContentType="application/vnd.openxmlformats-package.relationships+xml"/>
  <Override PartName="/ppt/slides/_rels/slide49.xml.rels" ContentType="application/vnd.openxmlformats-package.relationships+xml"/>
  <Override PartName="/ppt/slides/_rels/slide93.xml.rels" ContentType="application/vnd.openxmlformats-package.relationships+xml"/>
  <Override PartName="/ppt/slides/_rels/slide126.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145.xml.rels" ContentType="application/vnd.openxmlformats-package.relationships+xml"/>
  <Override PartName="/ppt/slides/_rels/slide84.xml.rels" ContentType="application/vnd.openxmlformats-package.relationships+xml"/>
  <Override PartName="/ppt/slides/_rels/slide161.xml.rels" ContentType="application/vnd.openxmlformats-package.relationships+xml"/>
  <Override PartName="/ppt/slides/_rels/slide117.xml.rels" ContentType="application/vnd.openxmlformats-package.relationships+xml"/>
  <Override PartName="/ppt/slides/_rels/slide31.xml.rels" ContentType="application/vnd.openxmlformats-package.relationships+xml"/>
  <Override PartName="/ppt/slides/_rels/slide211.xml.rels" ContentType="application/vnd.openxmlformats-package.relationships+xml"/>
  <Override PartName="/ppt/slides/_rels/slide159.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212.xml.rels" ContentType="application/vnd.openxmlformats-package.relationships+xml"/>
  <Override PartName="/ppt/slides/_rels/slide130.xml.rels" ContentType="application/vnd.openxmlformats-package.relationships+xml"/>
  <Override PartName="/ppt/slides/_rels/slide218.xml.rels" ContentType="application/vnd.openxmlformats-package.relationships+xml"/>
  <Override PartName="/ppt/slides/_rels/slide132.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02.xml.rels" ContentType="application/vnd.openxmlformats-package.relationships+xml"/>
  <Override PartName="/ppt/slides/_rels/slide22.xml.rels" ContentType="application/vnd.openxmlformats-package.relationships+xml"/>
  <Override PartName="/ppt/slides/_rels/slide194.xml.rels" ContentType="application/vnd.openxmlformats-package.relationships+xml"/>
  <Override PartName="/ppt/slides/_rels/slide50.xml.rels" ContentType="application/vnd.openxmlformats-package.relationships+xml"/>
  <Override PartName="/ppt/slides/_rels/slide51.xml.rels" ContentType="application/vnd.openxmlformats-package.relationships+xml"/>
  <Override PartName="/ppt/slides/_rels/slide55.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45.xml.rels" ContentType="application/vnd.openxmlformats-package.relationships+xml"/>
  <Override PartName="/ppt/slides/_rels/slide160.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43.xml.rels" ContentType="application/vnd.openxmlformats-package.relationships+xml"/>
  <Override PartName="/ppt/slides/_rels/slide170.xml.rels" ContentType="application/vnd.openxmlformats-package.relationships+xml"/>
  <Override PartName="/ppt/slides/_rels/slide157.xml.rels" ContentType="application/vnd.openxmlformats-package.relationships+xml"/>
  <Override PartName="/ppt/slides/_rels/slide52.xml.rels" ContentType="application/vnd.openxmlformats-package.relationships+xml"/>
  <Override PartName="/ppt/slides/_rels/slide98.xml.rels" ContentType="application/vnd.openxmlformats-package.relationships+xml"/>
  <Override PartName="/ppt/slides/_rels/slide175.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172.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162.xml.rels" ContentType="application/vnd.openxmlformats-package.relationships+xml"/>
  <Override PartName="/ppt/slides/_rels/slide171.xml.rels" ContentType="application/vnd.openxmlformats-package.relationships+xml"/>
  <Override PartName="/ppt/slides/_rels/slide77.xml.rels" ContentType="application/vnd.openxmlformats-package.relationships+xml"/>
  <Override PartName="/ppt/slides/_rels/slide219.xml.rels" ContentType="application/vnd.openxmlformats-package.relationships+xml"/>
  <Override PartName="/ppt/slides/_rels/slide133.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164.xml.rels" ContentType="application/vnd.openxmlformats-package.relationships+xml"/>
  <Override PartName="/ppt/slides/_rels/slide87.xml.rels" ContentType="application/vnd.openxmlformats-package.relationships+xml"/>
  <Override PartName="/ppt/slides/_rels/slide78.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131.xml.rels" ContentType="application/vnd.openxmlformats-package.relationships+xml"/>
  <Override PartName="/ppt/slides/_rels/slide19.xml.rels" ContentType="application/vnd.openxmlformats-package.relationships+xml"/>
  <Override PartName="/ppt/slides/_rels/slide174.xml.rels" ContentType="application/vnd.openxmlformats-package.relationships+xml"/>
  <Override PartName="/ppt/slides/_rels/slide97.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120.xml.rels" ContentType="application/vnd.openxmlformats-package.relationships+xml"/>
  <Override PartName="/ppt/slides/_rels/slide206.xml.rels" ContentType="application/vnd.openxmlformats-package.relationships+xml"/>
  <Override PartName="/ppt/slides/_rels/slide54.xml.rels" ContentType="application/vnd.openxmlformats-package.relationships+xml"/>
  <Override PartName="/ppt/slides/_rels/slide69.xml.rels" ContentType="application/vnd.openxmlformats-package.relationships+xml"/>
  <Override PartName="/ppt/slides/_rels/slide88.xml.rels" ContentType="application/vnd.openxmlformats-package.relationships+xml"/>
  <Override PartName="/ppt/slides/_rels/slide165.xml.rels" ContentType="application/vnd.openxmlformats-package.relationships+xml"/>
  <Override PartName="/ppt/slides/_rels/slide53.xml.rels" ContentType="application/vnd.openxmlformats-package.relationships+xml"/>
  <Override PartName="/ppt/slides/_rels/slide123.xml.rels" ContentType="application/vnd.openxmlformats-package.relationships+xml"/>
  <Override PartName="/ppt/slides/_rels/slide90.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173.xml.rels" ContentType="application/vnd.openxmlformats-package.relationships+xml"/>
  <Override PartName="/ppt/slides/_rels/slide137.xml.rels" ContentType="application/vnd.openxmlformats-package.relationships+xml"/>
  <Override PartName="/ppt/slides/_rels/slide190.xml.rels" ContentType="application/vnd.openxmlformats-package.relationships+xml"/>
  <Override PartName="/ppt/slides/_rels/slide146.xml.rels" ContentType="application/vnd.openxmlformats-package.relationships+xml"/>
  <Override PartName="/ppt/slides/_rels/slide169.xml.rels" ContentType="application/vnd.openxmlformats-package.relationships+xml"/>
  <Override PartName="/ppt/slides/_rels/slide41.xml.rels" ContentType="application/vnd.openxmlformats-package.relationships+xml"/>
  <Override PartName="/ppt/slides/_rels/slide138.xml.rels" ContentType="application/vnd.openxmlformats-package.relationships+xml"/>
  <Override PartName="/ppt/slides/_rels/slide142.xml.rels" ContentType="application/vnd.openxmlformats-package.relationships+xml"/>
  <Override PartName="/ppt/slides/_rels/slide191.xml.rels" ContentType="application/vnd.openxmlformats-package.relationships+xml"/>
  <Override PartName="/ppt/slides/_rels/slide147.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81.xml.rels" ContentType="application/vnd.openxmlformats-package.relationships+xml"/>
  <Override PartName="/ppt/slides/_rels/slide139.xml.rels" ContentType="application/vnd.openxmlformats-package.relationships+xml"/>
  <Override PartName="/ppt/slides/_rels/slide143.xml.rels" ContentType="application/vnd.openxmlformats-package.relationships+xml"/>
  <Override PartName="/ppt/slides/_rels/slide73.xml.rels" ContentType="application/vnd.openxmlformats-package.relationships+xml"/>
  <Override PartName="/ppt/slides/_rels/slide106.xml.rels" ContentType="application/vnd.openxmlformats-package.relationships+xml"/>
  <Override PartName="/ppt/slides/_rels/slide150.xml.rels" ContentType="application/vnd.openxmlformats-package.relationships+xml"/>
  <Override PartName="/ppt/slides/_rels/slide149.xml.rels" ContentType="application/vnd.openxmlformats-package.relationships+xml"/>
  <Override PartName="/ppt/slides/_rels/slide195.xml.rels" ContentType="application/vnd.openxmlformats-package.relationships+xml"/>
  <Override PartName="/ppt/slides/_rels/slide23.xml.rels" ContentType="application/vnd.openxmlformats-package.relationships+xml"/>
  <Override PartName="/ppt/slides/_rels/slide203.xml.rels" ContentType="application/vnd.openxmlformats-package.relationships+xml"/>
  <Override PartName="/ppt/slides/_rels/slide100.xml.rels" ContentType="application/vnd.openxmlformats-package.relationships+xml"/>
  <Override PartName="/ppt/slides/_rels/slide208.xml.rels" ContentType="application/vnd.openxmlformats-package.relationships+xml"/>
  <Override PartName="/ppt/slides/_rels/slide28.xml.rels" ContentType="application/vnd.openxmlformats-package.relationships+xml"/>
  <Override PartName="/ppt/slides/_rels/slide179.xml.rels" ContentType="application/vnd.openxmlformats-package.relationships+xml"/>
  <Override PartName="/ppt/slides/_rels/slide209.xml.rels" ContentType="application/vnd.openxmlformats-package.relationships+xml"/>
  <Override PartName="/ppt/slides/_rels/slide29.xml.rels" ContentType="application/vnd.openxmlformats-package.relationships+xml"/>
  <Override PartName="/ppt/slides/_rels/slide207.xml.rels" ContentType="application/vnd.openxmlformats-package.relationships+xml"/>
  <Override PartName="/ppt/slides/_rels/slide199.xml.rels" ContentType="application/vnd.openxmlformats-package.relationships+xml"/>
  <Override PartName="/ppt/slides/_rels/slide27.xml.rels" ContentType="application/vnd.openxmlformats-package.relationships+xml"/>
  <Override PartName="/ppt/slides/_rels/slide30.xml.rels" ContentType="application/vnd.openxmlformats-package.relationships+xml"/>
  <Override PartName="/ppt/slides/_rels/slide158.xml.rels" ContentType="application/vnd.openxmlformats-package.relationships+xml"/>
  <Override PartName="/ppt/slides/_rels/slide210.xml.rels" ContentType="application/vnd.openxmlformats-package.relationships+xml"/>
  <Override PartName="/ppt/slides/_rels/slide156.xml.rels" ContentType="application/vnd.openxmlformats-package.relationships+xml"/>
  <Override PartName="/ppt/slides/_rels/slide198.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89.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205.xml.rels" ContentType="application/vnd.openxmlformats-package.relationships+xml"/>
  <Override PartName="/ppt/slides/_rels/slide102.xml.rels" ContentType="application/vnd.openxmlformats-package.relationships+xml"/>
  <Override PartName="/ppt/slides/_rels/slide25.xml.rels" ContentType="application/vnd.openxmlformats-package.relationships+xml"/>
  <Override PartName="/ppt/slides/_rels/slide197.xml.rels" ContentType="application/vnd.openxmlformats-package.relationships+xml"/>
  <Override PartName="/ppt/slides/_rels/slide204.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196.xml.rels" ContentType="application/vnd.openxmlformats-package.relationships+xml"/>
  <Override PartName="/ppt/slides/_rels/slide178.xml.rels" ContentType="application/vnd.openxmlformats-package.relationships+xml"/>
  <Override PartName="/ppt/slides/_rels/slide74.xml.rels" ContentType="application/vnd.openxmlformats-package.relationships+xml"/>
  <Override PartName="/ppt/slides/_rels/slide107.xml.rels" ContentType="application/vnd.openxmlformats-package.relationships+xml"/>
  <Override PartName="/ppt/slides/_rels/slide151.xml.rels" ContentType="application/vnd.openxmlformats-package.relationships+xml"/>
  <Override PartName="/ppt/slides/_rels/slide166.xml.rels" ContentType="application/vnd.openxmlformats-package.relationships+xml"/>
  <Override PartName="/ppt/slides/_rels/slide89.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39.xml.rels" ContentType="application/vnd.openxmlformats-package.relationships+xml"/>
  <Override PartName="/ppt/slides/_rels/slide35.xml.rels" ContentType="application/vnd.openxmlformats-package.relationships+xml"/>
  <Override PartName="/ppt/slides/_rels/slide215.xml.rels" ContentType="application/vnd.openxmlformats-package.relationships+xml"/>
  <Override PartName="/ppt/slides/_rels/slide112.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95.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94.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93.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92.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91.xml" ContentType="application/vnd.openxmlformats-officedocument.presentationml.slide+xml"/>
  <Override PartName="/ppt/slides/slide118.xml" ContentType="application/vnd.openxmlformats-officedocument.presentationml.slide+xml"/>
  <Override PartName="/ppt/slides/slide186.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85.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84.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83.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82.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81.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74.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73.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72.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17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75.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3.xml" ContentType="application/vnd.openxmlformats-officedocument.presentationml.slide+xml"/>
  <Override PartName="/ppt/slides/slide101.xml" ContentType="application/vnd.openxmlformats-officedocument.presentationml.slide+xml"/>
  <Override PartName="/ppt/slides/slide72.xml" ContentType="application/vnd.openxmlformats-officedocument.presentationml.slide+xml"/>
  <Override PartName="/ppt/slides/slide100.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26.xml" ContentType="application/vnd.openxmlformats-officedocument.presentationml.slide+xml"/>
  <Override PartName="/ppt/slides/slide190.xml" ContentType="application/vnd.openxmlformats-officedocument.presentationml.slide+xml"/>
  <Override PartName="/ppt/slides/slide69.xml" ContentType="application/vnd.openxmlformats-officedocument.presentationml.slide+xml"/>
  <Override PartName="/ppt/slides/slide16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64.xml" ContentType="application/vnd.openxmlformats-officedocument.presentationml.slide+xml"/>
  <Override PartName="/ppt/slides/slide120.xml" ContentType="application/vnd.openxmlformats-officedocument.presentationml.slide+xml"/>
  <Override PartName="/ppt/slides/slide92.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163.xml" ContentType="application/vnd.openxmlformats-officedocument.presentationml.slide+xml"/>
  <Override PartName="/ppt/slides/slide66.xml" ContentType="application/vnd.openxmlformats-officedocument.presentationml.slide+xml"/>
  <Override PartName="/ppt/slides/slide162.xml" ContentType="application/vnd.openxmlformats-officedocument.presentationml.slide+xml"/>
  <Override PartName="/ppt/slides/slide65.xml" ContentType="application/vnd.openxmlformats-officedocument.presentationml.slide+xml"/>
  <Override PartName="/ppt/slides/slide161.xml" ContentType="application/vnd.openxmlformats-officedocument.presentationml.slide+xml"/>
  <Override PartName="/ppt/slides/slide64.xml" ContentType="application/vnd.openxmlformats-officedocument.presentationml.slide+xml"/>
  <Override PartName="/ppt/slides/slide160.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91.xml" ContentType="application/vnd.openxmlformats-officedocument.presentationml.slide+xml"/>
  <Override PartName="/ppt/slides/slide23.xml" ContentType="application/vnd.openxmlformats-officedocument.presentationml.slide+xml"/>
  <Override PartName="/ppt/slides/slide90.xml" ContentType="application/vnd.openxmlformats-officedocument.presentationml.slide+xml"/>
  <Override PartName="/ppt/slides/slide22.xml" ContentType="application/vnd.openxmlformats-officedocument.presentationml.slide+xml"/>
  <Override PartName="/ppt/slides/slide53.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208.xml" ContentType="application/vnd.openxmlformats-officedocument.presentationml.slide+xml"/>
  <Override PartName="/ppt/slides/slide179.xml" ContentType="application/vnd.openxmlformats-officedocument.presentationml.slide+xml"/>
  <Override PartName="/ppt/slides/slide8.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0.xml" ContentType="application/vnd.openxmlformats-officedocument.presentationml.slide+xml"/>
  <Override PartName="/ppt/slides/slide188.xml" ContentType="application/vnd.openxmlformats-officedocument.presentationml.slide+xml"/>
  <Override PartName="/ppt/slides/slide217.xml" ContentType="application/vnd.openxmlformats-officedocument.presentationml.slide+xml"/>
  <Override PartName="/ppt/slides/slide30.xml" ContentType="application/vnd.openxmlformats-officedocument.presentationml.slide+xml"/>
  <Override PartName="/ppt/slides/slide21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89.xml" ContentType="application/vnd.openxmlformats-officedocument.presentationml.slide+xml"/>
  <Override PartName="/ppt/slides/slide218.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119.xml" ContentType="application/vnd.openxmlformats-officedocument.presentationml.slide+xml"/>
  <Override PartName="/ppt/slides/slide187.xml" ContentType="application/vnd.openxmlformats-officedocument.presentationml.slide+xml"/>
  <Override PartName="/ppt/slides/slide51.xml" ContentType="application/vnd.openxmlformats-officedocument.presentationml.slide+xml"/>
  <Override PartName="/ppt/slides/slide220.xml" ContentType="application/vnd.openxmlformats-officedocument.presentationml.slide+xml"/>
  <Override PartName="/ppt/slides/slide52.xml" ContentType="application/vnd.openxmlformats-officedocument.presentationml.slide+xml"/>
  <Override PartName="/ppt/slides/slide219.xml" ContentType="application/vnd.openxmlformats-officedocument.presentationml.slide+xml"/>
  <Override PartName="/ppt/slides/slide159.xml" ContentType="application/vnd.openxmlformats-officedocument.presentationml.slide+xml"/>
  <Override PartName="/ppt/slides/slide207.xml" ContentType="application/vnd.openxmlformats-officedocument.presentationml.slide+xml"/>
  <Override PartName="/ppt/slides/slide178.xml" ContentType="application/vnd.openxmlformats-officedocument.presentationml.slide+xml"/>
  <Override PartName="/ppt/slides/slide7.xml" ContentType="application/vnd.openxmlformats-officedocument.presentationml.slide+xml"/>
  <Override PartName="/ppt/slides/slide206.xml" ContentType="application/vnd.openxmlformats-officedocument.presentationml.slide+xml"/>
  <Override PartName="/ppt/slides/slide6.xml" ContentType="application/vnd.openxmlformats-officedocument.presentationml.slide+xml"/>
  <Override PartName="/ppt/slides/slide46.xml" ContentType="application/vnd.openxmlformats-officedocument.presentationml.slide+xml"/>
  <Override PartName="/ppt/slides/slide142.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129.xml" ContentType="application/vnd.openxmlformats-officedocument.presentationml.slide+xml"/>
  <Override PartName="/ppt/slides/slide197.xml" ContentType="application/vnd.openxmlformats-officedocument.presentationml.slide+xml"/>
  <Override PartName="/ppt/slides/slide33.xml" ContentType="application/vnd.openxmlformats-officedocument.presentationml.slide+xml"/>
  <Override PartName="/ppt/slides/slide203.xml" ContentType="application/vnd.openxmlformats-officedocument.presentationml.slide+xml"/>
  <Override PartName="/ppt/slides/slide10.xml" ContentType="application/vnd.openxmlformats-officedocument.presentationml.slide+xml"/>
  <Override PartName="/ppt/slides/slide177.xml" ContentType="application/vnd.openxmlformats-officedocument.presentationml.slide+xml"/>
  <Override PartName="/ppt/slides/slide109.xml" ContentType="application/vnd.openxmlformats-officedocument.presentationml.slide+xml"/>
  <Override PartName="/ppt/slides/slide45.xml" ContentType="application/vnd.openxmlformats-officedocument.presentationml.slide+xml"/>
  <Override PartName="/ppt/slides/slide141.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128.xml" ContentType="application/vnd.openxmlformats-officedocument.presentationml.slide+xml"/>
  <Override PartName="/ppt/slides/slide196.xml" ContentType="application/vnd.openxmlformats-officedocument.presentationml.slide+xml"/>
  <Override PartName="/ppt/slides/slide32.xml" ContentType="application/vnd.openxmlformats-officedocument.presentationml.slide+xml"/>
  <Override PartName="/ppt/slides/slide202.xml" ContentType="application/vnd.openxmlformats-officedocument.presentationml.slide+xml"/>
  <Override PartName="/ppt/slides/slide205.xml" ContentType="application/vnd.openxmlformats-officedocument.presentationml.slide+xml"/>
  <Override PartName="/ppt/slides/slide5.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108.xml" ContentType="application/vnd.openxmlformats-officedocument.presentationml.slide+xml"/>
  <Override PartName="/ppt/slides/slide176.xml" ContentType="application/vnd.openxmlformats-officedocument.presentationml.slide+xml"/>
  <Override PartName="/ppt/slides/slide20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200.xml" ContentType="application/vnd.openxmlformats-officedocument.presentationml.slide+xml"/>
  <Override PartName="/ppt/slides/slide198.xml" ContentType="application/vnd.openxmlformats-officedocument.presentationml.slide+xml"/>
  <Override PartName="/ppt/slides/slide209.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166.xml" ContentType="application/vnd.openxmlformats-officedocument.presentationml.slide+xml"/>
  <Override PartName="/ppt/slides/slide135.xml" ContentType="application/vnd.openxmlformats-officedocument.presentationml.slide+xml"/>
  <Override PartName="/ppt/slides/slide39.xml" ContentType="application/vnd.openxmlformats-officedocument.presentationml.slide+xml"/>
  <Override PartName="/ppt/slides/slide134.xml" ContentType="application/vnd.openxmlformats-officedocument.presentationml.slide+xml"/>
  <Override PartName="/ppt/slides/slide38.xml" ContentType="application/vnd.openxmlformats-officedocument.presentationml.slide+xml"/>
  <Override PartName="/ppt/slides/slide133.xml" ContentType="application/vnd.openxmlformats-officedocument.presentationml.slide+xml"/>
  <Override PartName="/ppt/slides/slide37.xml" ContentType="application/vnd.openxmlformats-officedocument.presentationml.slide+xml"/>
  <Override PartName="/ppt/slides/slide132.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31.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40.xml" ContentType="application/vnd.openxmlformats-officedocument.presentationml.slide+xml"/>
  <Override PartName="/ppt/slides/slide44.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43.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xml" ContentType="application/vnd.openxmlformats-officedocument.presentationml.slide+xml"/>
  <Override PartName="/ppt/slides/slide169.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68.xml" ContentType="application/vnd.openxmlformats-officedocument.presentationml.slide+xml"/>
  <Override PartName="/ppt/slides/slide1.xml" ContentType="application/vnd.openxmlformats-officedocument.presentationml.slide+xml"/>
  <Override PartName="/ppt/slides/slide167.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12.xml" ContentType="application/vnd.openxmlformats-officedocument.presentationml.slide+xml"/>
  <Override PartName="/ppt/slides/slide16.xml" ContentType="application/vnd.openxmlformats-officedocument.presentationml.slide+xml"/>
  <Override PartName="/ppt/slides/slide180.xml" ContentType="application/vnd.openxmlformats-officedocument.presentationml.slide+xml"/>
  <Override PartName="/ppt/slides/slide8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Lst>
  <p:sldSz cx="15119350" cy="10691813"/>
  <p:notesSz cx="6797675" cy="9926638"/>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slide" Target="slides/slide182.xml"/><Relationship Id="rId189" Type="http://schemas.openxmlformats.org/officeDocument/2006/relationships/slide" Target="slides/slide183.xml"/><Relationship Id="rId190" Type="http://schemas.openxmlformats.org/officeDocument/2006/relationships/slide" Target="slides/slide184.xml"/><Relationship Id="rId191" Type="http://schemas.openxmlformats.org/officeDocument/2006/relationships/slide" Target="slides/slide185.xml"/><Relationship Id="rId192" Type="http://schemas.openxmlformats.org/officeDocument/2006/relationships/slide" Target="slides/slide186.xml"/><Relationship Id="rId193" Type="http://schemas.openxmlformats.org/officeDocument/2006/relationships/slide" Target="slides/slide187.xml"/><Relationship Id="rId194" Type="http://schemas.openxmlformats.org/officeDocument/2006/relationships/slide" Target="slides/slide188.xml"/><Relationship Id="rId195" Type="http://schemas.openxmlformats.org/officeDocument/2006/relationships/slide" Target="slides/slide189.xml"/><Relationship Id="rId196" Type="http://schemas.openxmlformats.org/officeDocument/2006/relationships/slide" Target="slides/slide190.xml"/><Relationship Id="rId197" Type="http://schemas.openxmlformats.org/officeDocument/2006/relationships/slide" Target="slides/slide191.xml"/><Relationship Id="rId198" Type="http://schemas.openxmlformats.org/officeDocument/2006/relationships/slide" Target="slides/slide192.xml"/><Relationship Id="rId199" Type="http://schemas.openxmlformats.org/officeDocument/2006/relationships/slide" Target="slides/slide193.xml"/><Relationship Id="rId200" Type="http://schemas.openxmlformats.org/officeDocument/2006/relationships/slide" Target="slides/slide194.xml"/><Relationship Id="rId201" Type="http://schemas.openxmlformats.org/officeDocument/2006/relationships/slide" Target="slides/slide195.xml"/><Relationship Id="rId202" Type="http://schemas.openxmlformats.org/officeDocument/2006/relationships/slide" Target="slides/slide196.xml"/><Relationship Id="rId203" Type="http://schemas.openxmlformats.org/officeDocument/2006/relationships/slide" Target="slides/slide197.xml"/><Relationship Id="rId204" Type="http://schemas.openxmlformats.org/officeDocument/2006/relationships/slide" Target="slides/slide198.xml"/><Relationship Id="rId205" Type="http://schemas.openxmlformats.org/officeDocument/2006/relationships/slide" Target="slides/slide199.xml"/><Relationship Id="rId206" Type="http://schemas.openxmlformats.org/officeDocument/2006/relationships/slide" Target="slides/slide200.xml"/><Relationship Id="rId207" Type="http://schemas.openxmlformats.org/officeDocument/2006/relationships/slide" Target="slides/slide201.xml"/><Relationship Id="rId208" Type="http://schemas.openxmlformats.org/officeDocument/2006/relationships/slide" Target="slides/slide202.xml"/><Relationship Id="rId209" Type="http://schemas.openxmlformats.org/officeDocument/2006/relationships/slide" Target="slides/slide203.xml"/><Relationship Id="rId210" Type="http://schemas.openxmlformats.org/officeDocument/2006/relationships/slide" Target="slides/slide204.xml"/><Relationship Id="rId211" Type="http://schemas.openxmlformats.org/officeDocument/2006/relationships/slide" Target="slides/slide205.xml"/><Relationship Id="rId212" Type="http://schemas.openxmlformats.org/officeDocument/2006/relationships/slide" Target="slides/slide206.xml"/><Relationship Id="rId213" Type="http://schemas.openxmlformats.org/officeDocument/2006/relationships/slide" Target="slides/slide207.xml"/><Relationship Id="rId214" Type="http://schemas.openxmlformats.org/officeDocument/2006/relationships/slide" Target="slides/slide208.xml"/><Relationship Id="rId215" Type="http://schemas.openxmlformats.org/officeDocument/2006/relationships/slide" Target="slides/slide209.xml"/><Relationship Id="rId216" Type="http://schemas.openxmlformats.org/officeDocument/2006/relationships/slide" Target="slides/slide210.xml"/><Relationship Id="rId217" Type="http://schemas.openxmlformats.org/officeDocument/2006/relationships/slide" Target="slides/slide211.xml"/><Relationship Id="rId218" Type="http://schemas.openxmlformats.org/officeDocument/2006/relationships/slide" Target="slides/slide212.xml"/><Relationship Id="rId219" Type="http://schemas.openxmlformats.org/officeDocument/2006/relationships/slide" Target="slides/slide213.xml"/><Relationship Id="rId220" Type="http://schemas.openxmlformats.org/officeDocument/2006/relationships/slide" Target="slides/slide214.xml"/><Relationship Id="rId221" Type="http://schemas.openxmlformats.org/officeDocument/2006/relationships/slide" Target="slides/slide215.xml"/><Relationship Id="rId222" Type="http://schemas.openxmlformats.org/officeDocument/2006/relationships/slide" Target="slides/slide216.xml"/><Relationship Id="rId223" Type="http://schemas.openxmlformats.org/officeDocument/2006/relationships/slide" Target="slides/slide217.xml"/><Relationship Id="rId224" Type="http://schemas.openxmlformats.org/officeDocument/2006/relationships/slide" Target="slides/slide218.xml"/><Relationship Id="rId225" Type="http://schemas.openxmlformats.org/officeDocument/2006/relationships/slide" Target="slides/slide219.xml"/><Relationship Id="rId226" Type="http://schemas.openxmlformats.org/officeDocument/2006/relationships/slide" Target="slides/slide220.xml"/><Relationship Id="rId22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2370" spc="-1" strike="noStrike">
                <a:solidFill>
                  <a:srgbClr val="000000"/>
                </a:solidFill>
                <a:latin typeface="Calibri"/>
              </a:rPr>
              <a:t>Click to </a:t>
            </a:r>
            <a:r>
              <a:rPr b="0" lang="en-US" sz="2370" spc="-1" strike="noStrike">
                <a:solidFill>
                  <a:srgbClr val="000000"/>
                </a:solidFill>
                <a:latin typeface="Calibri"/>
              </a:rPr>
              <a:t>move the </a:t>
            </a:r>
            <a:r>
              <a:rPr b="0" lang="en-US" sz="2370" spc="-1" strike="noStrike">
                <a:solidFill>
                  <a:srgbClr val="000000"/>
                </a:solidFill>
                <a:latin typeface="Calibri"/>
              </a:rPr>
              <a:t>slide</a:t>
            </a:r>
            <a:endParaRPr b="0" lang="en-US" sz="2370" spc="-1" strike="noStrike">
              <a:solidFill>
                <a:srgbClr val="000000"/>
              </a:solidFill>
              <a:latin typeface="Calibri"/>
            </a:endParaRPr>
          </a:p>
        </p:txBody>
      </p:sp>
      <p:sp>
        <p:nvSpPr>
          <p:cNvPr id="16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s-AR" sz="2000" spc="-1" strike="noStrike">
                <a:solidFill>
                  <a:srgbClr val="000000"/>
                </a:solidFill>
                <a:latin typeface="Arial"/>
              </a:rPr>
              <a:t>Click to edit the notes format</a:t>
            </a:r>
            <a:endParaRPr b="0" lang="es-AR" sz="2000" spc="-1" strike="noStrike">
              <a:solidFill>
                <a:srgbClr val="000000"/>
              </a:solidFill>
              <a:latin typeface="Arial"/>
            </a:endParaRPr>
          </a:p>
        </p:txBody>
      </p:sp>
      <p:sp>
        <p:nvSpPr>
          <p:cNvPr id="16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AR" sz="1400" spc="-1" strike="noStrike">
                <a:solidFill>
                  <a:srgbClr val="000000"/>
                </a:solidFill>
                <a:latin typeface="Times New Roman"/>
              </a:rPr>
              <a:t>&lt;header&gt;</a:t>
            </a:r>
            <a:endParaRPr b="0" lang="es-AR" sz="1400" spc="-1" strike="noStrike">
              <a:solidFill>
                <a:srgbClr val="000000"/>
              </a:solidFill>
              <a:latin typeface="Times New Roman"/>
            </a:endParaRPr>
          </a:p>
        </p:txBody>
      </p:sp>
      <p:sp>
        <p:nvSpPr>
          <p:cNvPr id="167" name="PlaceHolder 4"/>
          <p:cNvSpPr>
            <a:spLocks noGrp="1"/>
          </p:cNvSpPr>
          <p:nvPr>
            <p:ph type="dt" idx="13"/>
          </p:nvPr>
        </p:nvSpPr>
        <p:spPr>
          <a:xfrm>
            <a:off x="4278960" y="0"/>
            <a:ext cx="3280680" cy="534240"/>
          </a:xfrm>
          <a:prstGeom prst="rect">
            <a:avLst/>
          </a:prstGeom>
          <a:noFill/>
          <a:ln w="0">
            <a:noFill/>
          </a:ln>
        </p:spPr>
        <p:txBody>
          <a:bodyPr lIns="0" rIns="0" tIns="0" bIns="0" anchor="t">
            <a:noAutofit/>
          </a:bodyPr>
          <a:lstStyle>
            <a:lvl1pPr indent="0" algn="r">
              <a:buNone/>
              <a:defRPr b="0" lang="es-AR" sz="1400" spc="-1" strike="noStrike">
                <a:solidFill>
                  <a:srgbClr val="000000"/>
                </a:solidFill>
                <a:latin typeface="Times New Roman"/>
              </a:defRPr>
            </a:lvl1pPr>
          </a:lstStyle>
          <a:p>
            <a:pPr indent="0" algn="r">
              <a:buNone/>
            </a:pPr>
            <a:r>
              <a:rPr b="0" lang="es-AR" sz="1400" spc="-1" strike="noStrike">
                <a:solidFill>
                  <a:srgbClr val="000000"/>
                </a:solidFill>
                <a:latin typeface="Times New Roman"/>
              </a:rPr>
              <a:t>&lt;date/time&gt;</a:t>
            </a:r>
            <a:endParaRPr b="0" lang="es-AR" sz="1400" spc="-1" strike="noStrike">
              <a:solidFill>
                <a:srgbClr val="000000"/>
              </a:solidFill>
              <a:latin typeface="Times New Roman"/>
            </a:endParaRPr>
          </a:p>
        </p:txBody>
      </p:sp>
      <p:sp>
        <p:nvSpPr>
          <p:cNvPr id="168" name="PlaceHolder 5"/>
          <p:cNvSpPr>
            <a:spLocks noGrp="1"/>
          </p:cNvSpPr>
          <p:nvPr>
            <p:ph type="ftr" idx="14"/>
          </p:nvPr>
        </p:nvSpPr>
        <p:spPr>
          <a:xfrm>
            <a:off x="0" y="10157400"/>
            <a:ext cx="3280680" cy="534240"/>
          </a:xfrm>
          <a:prstGeom prst="rect">
            <a:avLst/>
          </a:prstGeom>
          <a:noFill/>
          <a:ln w="0">
            <a:noFill/>
          </a:ln>
        </p:spPr>
        <p:txBody>
          <a:bodyPr lIns="0" rIns="0" tIns="0" bIns="0" anchor="b">
            <a:noAutofit/>
          </a:bodyPr>
          <a:lstStyle>
            <a:lvl1pPr indent="0">
              <a:buNone/>
              <a:defRPr b="0" lang="es-AR" sz="1400" spc="-1" strike="noStrike">
                <a:solidFill>
                  <a:srgbClr val="000000"/>
                </a:solidFill>
                <a:latin typeface="Times New Roman"/>
              </a:defRPr>
            </a:lvl1pPr>
          </a:lstStyle>
          <a:p>
            <a:pPr indent="0">
              <a:buNone/>
            </a:pPr>
            <a:r>
              <a:rPr b="0" lang="es-AR" sz="1400" spc="-1" strike="noStrike">
                <a:solidFill>
                  <a:srgbClr val="000000"/>
                </a:solidFill>
                <a:latin typeface="Times New Roman"/>
              </a:rPr>
              <a:t>&lt;footer&gt;</a:t>
            </a:r>
            <a:endParaRPr b="0" lang="es-AR" sz="1400" spc="-1" strike="noStrike">
              <a:solidFill>
                <a:srgbClr val="000000"/>
              </a:solidFill>
              <a:latin typeface="Times New Roman"/>
            </a:endParaRPr>
          </a:p>
        </p:txBody>
      </p:sp>
      <p:sp>
        <p:nvSpPr>
          <p:cNvPr id="169" name="PlaceHolder 6"/>
          <p:cNvSpPr>
            <a:spLocks noGrp="1"/>
          </p:cNvSpPr>
          <p:nvPr>
            <p:ph type="sldNum" idx="15"/>
          </p:nvPr>
        </p:nvSpPr>
        <p:spPr>
          <a:xfrm>
            <a:off x="4278960" y="10157400"/>
            <a:ext cx="3280680" cy="534240"/>
          </a:xfrm>
          <a:prstGeom prst="rect">
            <a:avLst/>
          </a:prstGeom>
          <a:noFill/>
          <a:ln w="0">
            <a:noFill/>
          </a:ln>
        </p:spPr>
        <p:txBody>
          <a:bodyPr lIns="0" rIns="0" tIns="0" bIns="0" anchor="b">
            <a:noAutofit/>
          </a:bodyPr>
          <a:lstStyle>
            <a:lvl1pPr indent="0" algn="r">
              <a:buNone/>
              <a:defRPr b="0" lang="es-AR" sz="1400" spc="-1" strike="noStrike">
                <a:solidFill>
                  <a:srgbClr val="000000"/>
                </a:solidFill>
                <a:latin typeface="Times New Roman"/>
              </a:defRPr>
            </a:lvl1pPr>
          </a:lstStyle>
          <a:p>
            <a:pPr indent="0" algn="r">
              <a:buNone/>
            </a:pPr>
            <a:fld id="{5AF7BD70-939D-4AF5-9A40-D39EE700AE24}" type="slidenum">
              <a:rPr b="0" lang="es-AR" sz="1400" spc="-1" strike="noStrike">
                <a:solidFill>
                  <a:srgbClr val="000000"/>
                </a:solidFill>
                <a:latin typeface="Times New Roman"/>
              </a:rPr>
              <a:t>&lt;number&gt;</a:t>
            </a:fld>
            <a:endParaRPr b="0" lang="es-A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164.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84.xml.rels><?xml version="1.0" encoding="UTF-8"?>
<Relationships xmlns="http://schemas.openxmlformats.org/package/2006/relationships"><Relationship Id="rId1" Type="http://schemas.openxmlformats.org/officeDocument/2006/relationships/slide" Target="../slides/slide184.xml"/><Relationship Id="rId2" Type="http://schemas.openxmlformats.org/officeDocument/2006/relationships/notesMaster" Target="../notesMasters/notesMaster1.xml"/>
</Relationships>
</file>

<file path=ppt/notesSlides/_rels/notesSlide198.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hyperlink" Target="http://perso.wanadoo.es/pictob/micropic16f84_2.htm#registro_de_estado__03h_y_83h_" TargetMode="External"/><Relationship Id="rId2" Type="http://schemas.openxmlformats.org/officeDocument/2006/relationships/slide" Target="../slides/slide37.xml"/><Relationship Id="rId3"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hyperlink" Target="http://perso.wanadoo.es/pictob/micropic16f84_2.htm" TargetMode="External"/><Relationship Id="rId2" Type="http://schemas.openxmlformats.org/officeDocument/2006/relationships/slide" Target="../slides/slide42.xml"/><Relationship Id="rId3"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4" name="PlaceHolder 1"/>
          <p:cNvSpPr>
            <a:spLocks noGrp="1"/>
          </p:cNvSpPr>
          <p:nvPr>
            <p:ph type="sldImg"/>
          </p:nvPr>
        </p:nvSpPr>
        <p:spPr>
          <a:xfrm>
            <a:off x="1030320" y="1241280"/>
            <a:ext cx="4736880" cy="3349440"/>
          </a:xfrm>
          <a:prstGeom prst="rect">
            <a:avLst/>
          </a:prstGeom>
          <a:ln w="0">
            <a:noFill/>
          </a:ln>
        </p:spPr>
      </p:sp>
      <p:sp>
        <p:nvSpPr>
          <p:cNvPr id="1855"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lnSpc>
                <a:spcPct val="100000"/>
              </a:lnSpc>
              <a:buNone/>
            </a:pPr>
            <a:r>
              <a:rPr b="0" lang="es-ES" sz="2000" spc="-1" strike="noStrike">
                <a:solidFill>
                  <a:srgbClr val="000000"/>
                </a:solidFill>
                <a:latin typeface="Arial"/>
              </a:rPr>
              <a:t>Bienvenida a la cursada….</a:t>
            </a:r>
            <a:endParaRPr b="0" lang="es-AR" sz="2000" spc="-1" strike="noStrike">
              <a:solidFill>
                <a:srgbClr val="000000"/>
              </a:solidFill>
              <a:latin typeface="Arial"/>
            </a:endParaRPr>
          </a:p>
          <a:p>
            <a:pPr marL="216000" indent="0">
              <a:lnSpc>
                <a:spcPct val="100000"/>
              </a:lnSpc>
              <a:buNone/>
            </a:pPr>
            <a:r>
              <a:rPr b="1" lang="es-ES" sz="2000" spc="-1" strike="noStrike">
                <a:solidFill>
                  <a:srgbClr val="ff0000"/>
                </a:solidFill>
                <a:latin typeface="Arial"/>
              </a:rPr>
              <a:t>Horarios.</a:t>
            </a:r>
            <a:endParaRPr b="0" lang="es-AR" sz="2000" spc="-1" strike="noStrike">
              <a:solidFill>
                <a:srgbClr val="000000"/>
              </a:solidFill>
              <a:latin typeface="Arial"/>
            </a:endParaRPr>
          </a:p>
          <a:p>
            <a:pPr marL="216000" indent="0">
              <a:lnSpc>
                <a:spcPct val="100000"/>
              </a:lnSpc>
              <a:buNone/>
            </a:pPr>
            <a:r>
              <a:rPr b="1" lang="es-ES" sz="2000" spc="-1" strike="noStrike">
                <a:solidFill>
                  <a:srgbClr val="ff0000"/>
                </a:solidFill>
                <a:latin typeface="Arial"/>
              </a:rPr>
              <a:t>Formato de las clases expositivas.</a:t>
            </a:r>
            <a:endParaRPr b="0" lang="es-AR" sz="2000" spc="-1" strike="noStrike">
              <a:solidFill>
                <a:srgbClr val="000000"/>
              </a:solidFill>
              <a:latin typeface="Arial"/>
            </a:endParaRPr>
          </a:p>
          <a:p>
            <a:pPr marL="216000" indent="0">
              <a:lnSpc>
                <a:spcPct val="100000"/>
              </a:lnSpc>
              <a:buNone/>
            </a:pPr>
            <a:r>
              <a:rPr b="1" lang="es-ES" sz="2000" spc="-1" strike="noStrike">
                <a:solidFill>
                  <a:srgbClr val="ff0000"/>
                </a:solidFill>
                <a:latin typeface="Arial"/>
              </a:rPr>
              <a:t>Documentación residente en la web www.licrgarcia.webnode.com.ar</a:t>
            </a:r>
            <a:endParaRPr b="0" lang="es-AR" sz="2000" spc="-1" strike="noStrike">
              <a:solidFill>
                <a:srgbClr val="000000"/>
              </a:solidFill>
              <a:latin typeface="Arial"/>
            </a:endParaRPr>
          </a:p>
          <a:p>
            <a:pPr marL="216000" indent="0">
              <a:lnSpc>
                <a:spcPct val="100000"/>
              </a:lnSpc>
              <a:buNone/>
            </a:pPr>
            <a:r>
              <a:rPr b="1" lang="es-ES" sz="2000" spc="-1" strike="noStrike">
                <a:solidFill>
                  <a:srgbClr val="ff0000"/>
                </a:solidFill>
                <a:latin typeface="Arial"/>
              </a:rPr>
              <a:t>Guía de Lectura y TP de la guía.</a:t>
            </a:r>
            <a:endParaRPr b="0" lang="es-AR" sz="2000" spc="-1" strike="noStrike">
              <a:solidFill>
                <a:srgbClr val="000000"/>
              </a:solidFill>
              <a:latin typeface="Arial"/>
            </a:endParaRPr>
          </a:p>
          <a:p>
            <a:pPr marL="216000" indent="0">
              <a:lnSpc>
                <a:spcPct val="100000"/>
              </a:lnSpc>
              <a:buNone/>
            </a:pPr>
            <a:r>
              <a:rPr b="1" lang="es-ES" sz="2000" spc="-1" strike="noStrike">
                <a:solidFill>
                  <a:srgbClr val="ff0000"/>
                </a:solidFill>
                <a:latin typeface="Arial"/>
              </a:rPr>
              <a:t>Parciales y Recuperatorios.</a:t>
            </a:r>
            <a:endParaRPr b="0" lang="es-AR" sz="2000" spc="-1" strike="noStrike">
              <a:solidFill>
                <a:srgbClr val="000000"/>
              </a:solidFill>
              <a:latin typeface="Arial"/>
            </a:endParaRPr>
          </a:p>
          <a:p>
            <a:pPr marL="216000" indent="0">
              <a:lnSpc>
                <a:spcPct val="100000"/>
              </a:lnSpc>
              <a:buNone/>
            </a:pPr>
            <a:r>
              <a:rPr b="1" lang="es-ES" sz="2000" spc="-1" strike="noStrike">
                <a:solidFill>
                  <a:srgbClr val="ff0000"/>
                </a:solidFill>
                <a:latin typeface="Arial"/>
              </a:rPr>
              <a:t>Aprobación de la cursada</a:t>
            </a:r>
            <a:endParaRPr b="0" lang="es-AR" sz="2000" spc="-1" strike="noStrike">
              <a:solidFill>
                <a:srgbClr val="000000"/>
              </a:solidFill>
              <a:latin typeface="Arial"/>
            </a:endParaRPr>
          </a:p>
          <a:p>
            <a:pPr lvl="1" marL="628560" indent="-171360">
              <a:lnSpc>
                <a:spcPct val="100000"/>
              </a:lnSpc>
              <a:buClr>
                <a:srgbClr val="ff0000"/>
              </a:buClr>
              <a:buFont typeface="Arial"/>
              <a:buChar char="•"/>
            </a:pPr>
            <a:r>
              <a:rPr b="1" lang="es-ES" sz="2000" spc="-1" strike="noStrike">
                <a:solidFill>
                  <a:srgbClr val="ff0000"/>
                </a:solidFill>
                <a:latin typeface="Arial"/>
              </a:rPr>
              <a:t>TP de la Guía de lectura.</a:t>
            </a:r>
            <a:endParaRPr b="0" lang="es-AR" sz="2000" spc="-1" strike="noStrike">
              <a:solidFill>
                <a:srgbClr val="000000"/>
              </a:solidFill>
              <a:latin typeface="Arial"/>
            </a:endParaRPr>
          </a:p>
          <a:p>
            <a:pPr lvl="1" marL="628560" indent="-171360">
              <a:lnSpc>
                <a:spcPct val="100000"/>
              </a:lnSpc>
              <a:buClr>
                <a:srgbClr val="ff0000"/>
              </a:buClr>
              <a:buFont typeface="Arial"/>
              <a:buChar char="•"/>
            </a:pPr>
            <a:r>
              <a:rPr b="1" lang="es-ES" sz="2000" spc="-1" strike="noStrike">
                <a:solidFill>
                  <a:srgbClr val="ff0000"/>
                </a:solidFill>
                <a:latin typeface="Arial"/>
              </a:rPr>
              <a:t>TP de Programación.</a:t>
            </a:r>
            <a:endParaRPr b="0" lang="es-AR" sz="2000" spc="-1" strike="noStrike">
              <a:solidFill>
                <a:srgbClr val="000000"/>
              </a:solidFill>
              <a:latin typeface="Arial"/>
            </a:endParaRPr>
          </a:p>
          <a:p>
            <a:pPr indent="0">
              <a:lnSpc>
                <a:spcPct val="100000"/>
              </a:lnSpc>
              <a:buNone/>
            </a:pPr>
            <a:endParaRPr b="0" lang="es-AR" sz="2000" spc="-1" strike="noStrike">
              <a:solidFill>
                <a:srgbClr val="000000"/>
              </a:solidFill>
              <a:latin typeface="Arial"/>
            </a:endParaRPr>
          </a:p>
          <a:p>
            <a:pPr indent="0">
              <a:lnSpc>
                <a:spcPct val="100000"/>
              </a:lnSpc>
              <a:buNone/>
            </a:pPr>
            <a:endParaRPr b="0" lang="es-AR" sz="2000" spc="-1" strike="noStrike">
              <a:solidFill>
                <a:srgbClr val="000000"/>
              </a:solidFill>
              <a:latin typeface="Arial"/>
            </a:endParaRPr>
          </a:p>
          <a:p>
            <a:pPr indent="0">
              <a:lnSpc>
                <a:spcPct val="100000"/>
              </a:lnSpc>
              <a:buNone/>
            </a:pPr>
            <a:r>
              <a:rPr b="0" lang="es-ES" sz="2000" spc="-1" strike="noStrike">
                <a:solidFill>
                  <a:srgbClr val="000000"/>
                </a:solidFill>
                <a:latin typeface="Arial"/>
              </a:rPr>
              <a:t> </a:t>
            </a:r>
            <a:endParaRPr b="0" lang="es-AR" sz="2000" spc="-1" strike="noStrike">
              <a:solidFill>
                <a:srgbClr val="000000"/>
              </a:solidFill>
              <a:latin typeface="Arial"/>
            </a:endParaRPr>
          </a:p>
        </p:txBody>
      </p:sp>
      <p:sp>
        <p:nvSpPr>
          <p:cNvPr id="1856" name="PlaceHolder 3"/>
          <p:cNvSpPr>
            <a:spLocks noGrp="1"/>
          </p:cNvSpPr>
          <p:nvPr>
            <p:ph type="sldNum" idx="16"/>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ECAE2EB9-85F5-4800-9194-BC8374743EA6}"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2" name="PlaceHolder 1"/>
          <p:cNvSpPr>
            <a:spLocks noGrp="1"/>
          </p:cNvSpPr>
          <p:nvPr>
            <p:ph type="sldImg"/>
          </p:nvPr>
        </p:nvSpPr>
        <p:spPr>
          <a:xfrm>
            <a:off x="1030320" y="1241280"/>
            <a:ext cx="4736880" cy="3349440"/>
          </a:xfrm>
          <a:prstGeom prst="rect">
            <a:avLst/>
          </a:prstGeom>
          <a:ln w="0">
            <a:noFill/>
          </a:ln>
        </p:spPr>
      </p:sp>
      <p:sp>
        <p:nvSpPr>
          <p:cNvPr id="1873"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lnSpc>
                <a:spcPct val="100000"/>
              </a:lnSpc>
              <a:buNone/>
            </a:pPr>
            <a:r>
              <a:rPr b="0" lang="es-AR" sz="1200" spc="-1" strike="noStrike">
                <a:solidFill>
                  <a:srgbClr val="000000"/>
                </a:solidFill>
                <a:latin typeface="+mn-lt"/>
                <a:ea typeface="+mn-ea"/>
              </a:rPr>
              <a:t>Un </a:t>
            </a:r>
            <a:r>
              <a:rPr b="0" lang="es-AR" sz="1200" spc="-1" strike="noStrike">
                <a:solidFill>
                  <a:srgbClr val="000000"/>
                </a:solidFill>
                <a:latin typeface="+mn-lt"/>
                <a:ea typeface="+mn-ea"/>
              </a:rPr>
              <a:t>sis</a:t>
            </a:r>
            <a:r>
              <a:rPr b="0" lang="es-AR" sz="1200" spc="-1" strike="noStrike">
                <a:solidFill>
                  <a:srgbClr val="000000"/>
                </a:solidFill>
                <a:latin typeface="+mn-lt"/>
                <a:ea typeface="+mn-ea"/>
              </a:rPr>
              <a:t>te</a:t>
            </a:r>
            <a:r>
              <a:rPr b="0" lang="es-AR" sz="1200" spc="-1" strike="noStrike">
                <a:solidFill>
                  <a:srgbClr val="000000"/>
                </a:solidFill>
                <a:latin typeface="+mn-lt"/>
                <a:ea typeface="+mn-ea"/>
              </a:rPr>
              <a:t>m</a:t>
            </a:r>
            <a:r>
              <a:rPr b="0" lang="es-AR" sz="1200" spc="-1" strike="noStrike">
                <a:solidFill>
                  <a:srgbClr val="000000"/>
                </a:solidFill>
                <a:latin typeface="+mn-lt"/>
                <a:ea typeface="+mn-ea"/>
              </a:rPr>
              <a:t>a </a:t>
            </a:r>
            <a:r>
              <a:rPr b="0" lang="es-AR" sz="1200" spc="-1" strike="noStrike">
                <a:solidFill>
                  <a:srgbClr val="000000"/>
                </a:solidFill>
                <a:latin typeface="+mn-lt"/>
                <a:ea typeface="+mn-ea"/>
              </a:rPr>
              <a:t>mi</a:t>
            </a:r>
            <a:r>
              <a:rPr b="0" lang="es-AR" sz="1200" spc="-1" strike="noStrike">
                <a:solidFill>
                  <a:srgbClr val="000000"/>
                </a:solidFill>
                <a:latin typeface="+mn-lt"/>
                <a:ea typeface="+mn-ea"/>
              </a:rPr>
              <a:t>cr</a:t>
            </a:r>
            <a:r>
              <a:rPr b="0" lang="es-AR" sz="1200" spc="-1" strike="noStrike">
                <a:solidFill>
                  <a:srgbClr val="000000"/>
                </a:solidFill>
                <a:latin typeface="+mn-lt"/>
                <a:ea typeface="+mn-ea"/>
              </a:rPr>
              <a:t>op</a:t>
            </a:r>
            <a:r>
              <a:rPr b="0" lang="es-AR" sz="1200" spc="-1" strike="noStrike">
                <a:solidFill>
                  <a:srgbClr val="000000"/>
                </a:solidFill>
                <a:latin typeface="+mn-lt"/>
                <a:ea typeface="+mn-ea"/>
              </a:rPr>
              <a:t>ro</a:t>
            </a:r>
            <a:r>
              <a:rPr b="0" lang="es-AR" sz="1200" spc="-1" strike="noStrike">
                <a:solidFill>
                  <a:srgbClr val="000000"/>
                </a:solidFill>
                <a:latin typeface="+mn-lt"/>
                <a:ea typeface="+mn-ea"/>
              </a:rPr>
              <a:t>gr</a:t>
            </a:r>
            <a:r>
              <a:rPr b="0" lang="es-AR" sz="1200" spc="-1" strike="noStrike">
                <a:solidFill>
                  <a:srgbClr val="000000"/>
                </a:solidFill>
                <a:latin typeface="+mn-lt"/>
                <a:ea typeface="+mn-ea"/>
              </a:rPr>
              <a:t>a</a:t>
            </a:r>
            <a:r>
              <a:rPr b="0" lang="es-AR" sz="1200" spc="-1" strike="noStrike">
                <a:solidFill>
                  <a:srgbClr val="000000"/>
                </a:solidFill>
                <a:latin typeface="+mn-lt"/>
                <a:ea typeface="+mn-ea"/>
              </a:rPr>
              <a:t>m</a:t>
            </a:r>
            <a:r>
              <a:rPr b="0" lang="es-AR" sz="1200" spc="-1" strike="noStrike">
                <a:solidFill>
                  <a:srgbClr val="000000"/>
                </a:solidFill>
                <a:latin typeface="+mn-lt"/>
                <a:ea typeface="+mn-ea"/>
              </a:rPr>
              <a:t>abl</a:t>
            </a:r>
            <a:r>
              <a:rPr b="0" lang="es-AR" sz="1200" spc="-1" strike="noStrike">
                <a:solidFill>
                  <a:srgbClr val="000000"/>
                </a:solidFill>
                <a:latin typeface="+mn-lt"/>
                <a:ea typeface="+mn-ea"/>
              </a:rPr>
              <a:t>e </a:t>
            </a:r>
            <a:r>
              <a:rPr b="0" lang="es-AR" sz="1200" spc="-1" strike="noStrike">
                <a:solidFill>
                  <a:srgbClr val="000000"/>
                </a:solidFill>
                <a:latin typeface="+mn-lt"/>
                <a:ea typeface="+mn-ea"/>
              </a:rPr>
              <a:t>est</a:t>
            </a:r>
            <a:r>
              <a:rPr b="0" lang="es-AR" sz="1200" spc="-1" strike="noStrike">
                <a:solidFill>
                  <a:srgbClr val="000000"/>
                </a:solidFill>
                <a:latin typeface="+mn-lt"/>
                <a:ea typeface="+mn-ea"/>
              </a:rPr>
              <a:t>a </a:t>
            </a:r>
            <a:r>
              <a:rPr b="0" lang="es-AR" sz="1200" spc="-1" strike="noStrike">
                <a:solidFill>
                  <a:srgbClr val="000000"/>
                </a:solidFill>
                <a:latin typeface="+mn-lt"/>
                <a:ea typeface="+mn-ea"/>
              </a:rPr>
              <a:t>for</a:t>
            </a:r>
            <a:r>
              <a:rPr b="0" lang="es-AR" sz="1200" spc="-1" strike="noStrike">
                <a:solidFill>
                  <a:srgbClr val="000000"/>
                </a:solidFill>
                <a:latin typeface="+mn-lt"/>
                <a:ea typeface="+mn-ea"/>
              </a:rPr>
              <a:t>m</a:t>
            </a:r>
            <a:r>
              <a:rPr b="0" lang="es-AR" sz="1200" spc="-1" strike="noStrike">
                <a:solidFill>
                  <a:srgbClr val="000000"/>
                </a:solidFill>
                <a:latin typeface="+mn-lt"/>
                <a:ea typeface="+mn-ea"/>
              </a:rPr>
              <a:t>ad</a:t>
            </a:r>
            <a:r>
              <a:rPr b="0" lang="es-AR" sz="1200" spc="-1" strike="noStrike">
                <a:solidFill>
                  <a:srgbClr val="000000"/>
                </a:solidFill>
                <a:latin typeface="+mn-lt"/>
                <a:ea typeface="+mn-ea"/>
              </a:rPr>
              <a:t>o </a:t>
            </a:r>
            <a:r>
              <a:rPr b="0" lang="es-AR" sz="1200" spc="-1" strike="noStrike">
                <a:solidFill>
                  <a:srgbClr val="000000"/>
                </a:solidFill>
                <a:latin typeface="+mn-lt"/>
                <a:ea typeface="+mn-ea"/>
              </a:rPr>
              <a:t>po</a:t>
            </a:r>
            <a:r>
              <a:rPr b="0" lang="es-AR" sz="1200" spc="-1" strike="noStrike">
                <a:solidFill>
                  <a:srgbClr val="000000"/>
                </a:solidFill>
                <a:latin typeface="+mn-lt"/>
                <a:ea typeface="+mn-ea"/>
              </a:rPr>
              <a:t>r </a:t>
            </a:r>
            <a:r>
              <a:rPr b="0" lang="es-AR" sz="1200" spc="-1" strike="noStrike">
                <a:solidFill>
                  <a:srgbClr val="000000"/>
                </a:solidFill>
                <a:latin typeface="+mn-lt"/>
                <a:ea typeface="+mn-ea"/>
              </a:rPr>
              <a:t>los </a:t>
            </a:r>
            <a:r>
              <a:rPr b="0" lang="es-AR" sz="1200" spc="-1" strike="noStrike">
                <a:solidFill>
                  <a:srgbClr val="000000"/>
                </a:solidFill>
                <a:latin typeface="+mn-lt"/>
                <a:ea typeface="+mn-ea"/>
              </a:rPr>
              <a:t>sig</a:t>
            </a:r>
            <a:r>
              <a:rPr b="0" lang="es-AR" sz="1200" spc="-1" strike="noStrike">
                <a:solidFill>
                  <a:srgbClr val="000000"/>
                </a:solidFill>
                <a:latin typeface="+mn-lt"/>
                <a:ea typeface="+mn-ea"/>
              </a:rPr>
              <a:t>uie</a:t>
            </a:r>
            <a:r>
              <a:rPr b="0" lang="es-AR" sz="1200" spc="-1" strike="noStrike">
                <a:solidFill>
                  <a:srgbClr val="000000"/>
                </a:solidFill>
                <a:latin typeface="+mn-lt"/>
                <a:ea typeface="+mn-ea"/>
              </a:rPr>
              <a:t>nt</a:t>
            </a:r>
            <a:r>
              <a:rPr b="0" lang="es-AR" sz="1200" spc="-1" strike="noStrike">
                <a:solidFill>
                  <a:srgbClr val="000000"/>
                </a:solidFill>
                <a:latin typeface="+mn-lt"/>
                <a:ea typeface="+mn-ea"/>
              </a:rPr>
              <a:t>es </a:t>
            </a:r>
            <a:r>
              <a:rPr b="0" lang="es-AR" sz="1200" spc="-1" strike="noStrike">
                <a:solidFill>
                  <a:srgbClr val="000000"/>
                </a:solidFill>
                <a:latin typeface="+mn-lt"/>
                <a:ea typeface="+mn-ea"/>
              </a:rPr>
              <a:t>co</a:t>
            </a:r>
            <a:r>
              <a:rPr b="0" lang="es-AR" sz="1200" spc="-1" strike="noStrike">
                <a:solidFill>
                  <a:srgbClr val="000000"/>
                </a:solidFill>
                <a:latin typeface="+mn-lt"/>
                <a:ea typeface="+mn-ea"/>
              </a:rPr>
              <a:t>m</a:t>
            </a:r>
            <a:r>
              <a:rPr b="0" lang="es-AR" sz="1200" spc="-1" strike="noStrike">
                <a:solidFill>
                  <a:srgbClr val="000000"/>
                </a:solidFill>
                <a:latin typeface="+mn-lt"/>
                <a:ea typeface="+mn-ea"/>
              </a:rPr>
              <a:t>po</a:t>
            </a:r>
            <a:r>
              <a:rPr b="0" lang="es-AR" sz="1200" spc="-1" strike="noStrike">
                <a:solidFill>
                  <a:srgbClr val="000000"/>
                </a:solidFill>
                <a:latin typeface="+mn-lt"/>
                <a:ea typeface="+mn-ea"/>
              </a:rPr>
              <a:t>ne</a:t>
            </a:r>
            <a:r>
              <a:rPr b="0" lang="es-AR" sz="1200" spc="-1" strike="noStrike">
                <a:solidFill>
                  <a:srgbClr val="000000"/>
                </a:solidFill>
                <a:latin typeface="+mn-lt"/>
                <a:ea typeface="+mn-ea"/>
              </a:rPr>
              <a:t>nt</a:t>
            </a:r>
            <a:r>
              <a:rPr b="0" lang="es-AR" sz="1200" spc="-1" strike="noStrike">
                <a:solidFill>
                  <a:srgbClr val="000000"/>
                </a:solidFill>
                <a:latin typeface="+mn-lt"/>
                <a:ea typeface="+mn-ea"/>
              </a:rPr>
              <a:t>es:</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Hard</a:t>
            </a:r>
            <a:r>
              <a:rPr b="1" lang="es-AR" sz="1200" spc="-1" strike="noStrike">
                <a:solidFill>
                  <a:srgbClr val="000000"/>
                </a:solidFill>
                <a:latin typeface="+mn-lt"/>
                <a:ea typeface="+mn-ea"/>
              </a:rPr>
              <a:t>w</a:t>
            </a:r>
            <a:r>
              <a:rPr b="1" lang="es-AR" sz="1200" spc="-1" strike="noStrike">
                <a:solidFill>
                  <a:srgbClr val="000000"/>
                </a:solidFill>
                <a:latin typeface="+mn-lt"/>
                <a:ea typeface="+mn-ea"/>
              </a:rPr>
              <a:t>ar</a:t>
            </a:r>
            <a:r>
              <a:rPr b="1" lang="es-AR" sz="1200" spc="-1" strike="noStrike">
                <a:solidFill>
                  <a:srgbClr val="000000"/>
                </a:solidFill>
                <a:latin typeface="+mn-lt"/>
                <a:ea typeface="+mn-ea"/>
              </a:rPr>
              <a:t>e:</a:t>
            </a:r>
            <a:r>
              <a:rPr b="0" lang="es-AR" sz="1200" spc="-1" strike="noStrike">
                <a:solidFill>
                  <a:srgbClr val="000000"/>
                </a:solidFill>
                <a:latin typeface="+mn-lt"/>
                <a:ea typeface="+mn-ea"/>
              </a:rPr>
              <a:t> </a:t>
            </a:r>
            <a:r>
              <a:rPr b="0" lang="es-AR" sz="1200" spc="-1" strike="noStrike">
                <a:solidFill>
                  <a:srgbClr val="000000"/>
                </a:solidFill>
                <a:latin typeface="+mn-lt"/>
                <a:ea typeface="+mn-ea"/>
              </a:rPr>
              <a:t>Es </a:t>
            </a:r>
            <a:r>
              <a:rPr b="0" lang="es-AR" sz="1200" spc="-1" strike="noStrike">
                <a:solidFill>
                  <a:srgbClr val="000000"/>
                </a:solidFill>
                <a:latin typeface="+mn-lt"/>
                <a:ea typeface="+mn-ea"/>
              </a:rPr>
              <a:t>el </a:t>
            </a:r>
            <a:r>
              <a:rPr b="0" lang="es-AR" sz="1200" spc="-1" strike="noStrike">
                <a:solidFill>
                  <a:srgbClr val="000000"/>
                </a:solidFill>
                <a:latin typeface="+mn-lt"/>
                <a:ea typeface="+mn-ea"/>
              </a:rPr>
              <a:t>co</a:t>
            </a:r>
            <a:r>
              <a:rPr b="0" lang="es-AR" sz="1200" spc="-1" strike="noStrike">
                <a:solidFill>
                  <a:srgbClr val="000000"/>
                </a:solidFill>
                <a:latin typeface="+mn-lt"/>
                <a:ea typeface="+mn-ea"/>
              </a:rPr>
              <a:t>nj</a:t>
            </a:r>
            <a:r>
              <a:rPr b="0" lang="es-AR" sz="1200" spc="-1" strike="noStrike">
                <a:solidFill>
                  <a:srgbClr val="000000"/>
                </a:solidFill>
                <a:latin typeface="+mn-lt"/>
                <a:ea typeface="+mn-ea"/>
              </a:rPr>
              <a:t>un</a:t>
            </a:r>
            <a:r>
              <a:rPr b="0" lang="es-AR" sz="1200" spc="-1" strike="noStrike">
                <a:solidFill>
                  <a:srgbClr val="000000"/>
                </a:solidFill>
                <a:latin typeface="+mn-lt"/>
                <a:ea typeface="+mn-ea"/>
              </a:rPr>
              <a:t>to </a:t>
            </a:r>
            <a:r>
              <a:rPr b="0" lang="es-AR" sz="1200" spc="-1" strike="noStrike">
                <a:solidFill>
                  <a:srgbClr val="000000"/>
                </a:solidFill>
                <a:latin typeface="+mn-lt"/>
                <a:ea typeface="+mn-ea"/>
              </a:rPr>
              <a:t>de </a:t>
            </a:r>
            <a:r>
              <a:rPr b="0" lang="es-AR" sz="1200" spc="-1" strike="noStrike">
                <a:solidFill>
                  <a:srgbClr val="000000"/>
                </a:solidFill>
                <a:latin typeface="+mn-lt"/>
                <a:ea typeface="+mn-ea"/>
              </a:rPr>
              <a:t>cir</a:t>
            </a:r>
            <a:r>
              <a:rPr b="0" lang="es-AR" sz="1200" spc="-1" strike="noStrike">
                <a:solidFill>
                  <a:srgbClr val="000000"/>
                </a:solidFill>
                <a:latin typeface="+mn-lt"/>
                <a:ea typeface="+mn-ea"/>
              </a:rPr>
              <a:t>cui</a:t>
            </a:r>
            <a:r>
              <a:rPr b="0" lang="es-AR" sz="1200" spc="-1" strike="noStrike">
                <a:solidFill>
                  <a:srgbClr val="000000"/>
                </a:solidFill>
                <a:latin typeface="+mn-lt"/>
                <a:ea typeface="+mn-ea"/>
              </a:rPr>
              <a:t>to</a:t>
            </a:r>
            <a:r>
              <a:rPr b="0" lang="es-AR" sz="1200" spc="-1" strike="noStrike">
                <a:solidFill>
                  <a:srgbClr val="000000"/>
                </a:solidFill>
                <a:latin typeface="+mn-lt"/>
                <a:ea typeface="+mn-ea"/>
              </a:rPr>
              <a:t>s </a:t>
            </a:r>
            <a:r>
              <a:rPr b="0" lang="es-AR" sz="1200" spc="-1" strike="noStrike">
                <a:solidFill>
                  <a:srgbClr val="000000"/>
                </a:solidFill>
                <a:latin typeface="+mn-lt"/>
                <a:ea typeface="+mn-ea"/>
              </a:rPr>
              <a:t>ele</a:t>
            </a:r>
            <a:r>
              <a:rPr b="0" lang="es-AR" sz="1200" spc="-1" strike="noStrike">
                <a:solidFill>
                  <a:srgbClr val="000000"/>
                </a:solidFill>
                <a:latin typeface="+mn-lt"/>
                <a:ea typeface="+mn-ea"/>
              </a:rPr>
              <a:t>ctr</a:t>
            </a:r>
            <a:r>
              <a:rPr b="0" lang="es-AR" sz="1200" spc="-1" strike="noStrike">
                <a:solidFill>
                  <a:srgbClr val="000000"/>
                </a:solidFill>
                <a:latin typeface="+mn-lt"/>
                <a:ea typeface="+mn-ea"/>
              </a:rPr>
              <a:t>ón</a:t>
            </a:r>
            <a:r>
              <a:rPr b="0" lang="es-AR" sz="1200" spc="-1" strike="noStrike">
                <a:solidFill>
                  <a:srgbClr val="000000"/>
                </a:solidFill>
                <a:latin typeface="+mn-lt"/>
                <a:ea typeface="+mn-ea"/>
              </a:rPr>
              <a:t>ico</a:t>
            </a:r>
            <a:r>
              <a:rPr b="0" lang="es-AR" sz="1200" spc="-1" strike="noStrike">
                <a:solidFill>
                  <a:srgbClr val="000000"/>
                </a:solidFill>
                <a:latin typeface="+mn-lt"/>
                <a:ea typeface="+mn-ea"/>
              </a:rPr>
              <a:t>s </a:t>
            </a:r>
            <a:r>
              <a:rPr b="0" lang="es-AR" sz="1200" spc="-1" strike="noStrike">
                <a:solidFill>
                  <a:srgbClr val="000000"/>
                </a:solidFill>
                <a:latin typeface="+mn-lt"/>
                <a:ea typeface="+mn-ea"/>
              </a:rPr>
              <a:t>qu</a:t>
            </a:r>
            <a:r>
              <a:rPr b="0" lang="es-AR" sz="1200" spc="-1" strike="noStrike">
                <a:solidFill>
                  <a:srgbClr val="000000"/>
                </a:solidFill>
                <a:latin typeface="+mn-lt"/>
                <a:ea typeface="+mn-ea"/>
              </a:rPr>
              <a:t>e </a:t>
            </a:r>
            <a:r>
              <a:rPr b="0" lang="es-AR" sz="1200" spc="-1" strike="noStrike">
                <a:solidFill>
                  <a:srgbClr val="000000"/>
                </a:solidFill>
                <a:latin typeface="+mn-lt"/>
                <a:ea typeface="+mn-ea"/>
              </a:rPr>
              <a:t>for</a:t>
            </a:r>
            <a:r>
              <a:rPr b="0" lang="es-AR" sz="1200" spc="-1" strike="noStrike">
                <a:solidFill>
                  <a:srgbClr val="000000"/>
                </a:solidFill>
                <a:latin typeface="+mn-lt"/>
                <a:ea typeface="+mn-ea"/>
              </a:rPr>
              <a:t>m</a:t>
            </a:r>
            <a:r>
              <a:rPr b="0" lang="es-AR" sz="1200" spc="-1" strike="noStrike">
                <a:solidFill>
                  <a:srgbClr val="000000"/>
                </a:solidFill>
                <a:latin typeface="+mn-lt"/>
                <a:ea typeface="+mn-ea"/>
              </a:rPr>
              <a:t>an </a:t>
            </a:r>
            <a:r>
              <a:rPr b="0" lang="es-AR" sz="1200" spc="-1" strike="noStrike">
                <a:solidFill>
                  <a:srgbClr val="000000"/>
                </a:solidFill>
                <a:latin typeface="+mn-lt"/>
                <a:ea typeface="+mn-ea"/>
              </a:rPr>
              <a:t>el </a:t>
            </a:r>
            <a:r>
              <a:rPr b="0" lang="es-AR" sz="1200" spc="-1" strike="noStrike">
                <a:solidFill>
                  <a:srgbClr val="000000"/>
                </a:solidFill>
                <a:latin typeface="+mn-lt"/>
                <a:ea typeface="+mn-ea"/>
              </a:rPr>
              <a:t>sis</a:t>
            </a:r>
            <a:r>
              <a:rPr b="0" lang="es-AR" sz="1200" spc="-1" strike="noStrike">
                <a:solidFill>
                  <a:srgbClr val="000000"/>
                </a:solidFill>
                <a:latin typeface="+mn-lt"/>
                <a:ea typeface="+mn-ea"/>
              </a:rPr>
              <a:t>te</a:t>
            </a:r>
            <a:r>
              <a:rPr b="0" lang="es-AR" sz="1200" spc="-1" strike="noStrike">
                <a:solidFill>
                  <a:srgbClr val="000000"/>
                </a:solidFill>
                <a:latin typeface="+mn-lt"/>
                <a:ea typeface="+mn-ea"/>
              </a:rPr>
              <a:t>m</a:t>
            </a:r>
            <a:r>
              <a:rPr b="0" lang="es-AR" sz="1200" spc="-1" strike="noStrike">
                <a:solidFill>
                  <a:srgbClr val="000000"/>
                </a:solidFill>
                <a:latin typeface="+mn-lt"/>
                <a:ea typeface="+mn-ea"/>
              </a:rPr>
              <a:t>a </a:t>
            </a:r>
            <a:r>
              <a:rPr b="0" lang="es-AR" sz="1200" spc="-1" strike="noStrike">
                <a:solidFill>
                  <a:srgbClr val="000000"/>
                </a:solidFill>
                <a:latin typeface="+mn-lt"/>
                <a:ea typeface="+mn-ea"/>
              </a:rPr>
              <a:t>mi</a:t>
            </a:r>
            <a:r>
              <a:rPr b="0" lang="es-AR" sz="1200" spc="-1" strike="noStrike">
                <a:solidFill>
                  <a:srgbClr val="000000"/>
                </a:solidFill>
                <a:latin typeface="+mn-lt"/>
                <a:ea typeface="+mn-ea"/>
              </a:rPr>
              <a:t>cr</a:t>
            </a:r>
            <a:r>
              <a:rPr b="0" lang="es-AR" sz="1200" spc="-1" strike="noStrike">
                <a:solidFill>
                  <a:srgbClr val="000000"/>
                </a:solidFill>
                <a:latin typeface="+mn-lt"/>
                <a:ea typeface="+mn-ea"/>
              </a:rPr>
              <a:t>op</a:t>
            </a:r>
            <a:r>
              <a:rPr b="0" lang="es-AR" sz="1200" spc="-1" strike="noStrike">
                <a:solidFill>
                  <a:srgbClr val="000000"/>
                </a:solidFill>
                <a:latin typeface="+mn-lt"/>
                <a:ea typeface="+mn-ea"/>
              </a:rPr>
              <a:t>ro</a:t>
            </a:r>
            <a:r>
              <a:rPr b="0" lang="es-AR" sz="1200" spc="-1" strike="noStrike">
                <a:solidFill>
                  <a:srgbClr val="000000"/>
                </a:solidFill>
                <a:latin typeface="+mn-lt"/>
                <a:ea typeface="+mn-ea"/>
              </a:rPr>
              <a:t>gr</a:t>
            </a:r>
            <a:r>
              <a:rPr b="0" lang="es-AR" sz="1200" spc="-1" strike="noStrike">
                <a:solidFill>
                  <a:srgbClr val="000000"/>
                </a:solidFill>
                <a:latin typeface="+mn-lt"/>
                <a:ea typeface="+mn-ea"/>
              </a:rPr>
              <a:t>a</a:t>
            </a:r>
            <a:r>
              <a:rPr b="0" lang="es-AR" sz="1200" spc="-1" strike="noStrike">
                <a:solidFill>
                  <a:srgbClr val="000000"/>
                </a:solidFill>
                <a:latin typeface="+mn-lt"/>
                <a:ea typeface="+mn-ea"/>
              </a:rPr>
              <a:t>m</a:t>
            </a:r>
            <a:r>
              <a:rPr b="0" lang="es-AR" sz="1200" spc="-1" strike="noStrike">
                <a:solidFill>
                  <a:srgbClr val="000000"/>
                </a:solidFill>
                <a:latin typeface="+mn-lt"/>
                <a:ea typeface="+mn-ea"/>
              </a:rPr>
              <a:t>abl</a:t>
            </a:r>
            <a:r>
              <a:rPr b="0" lang="es-AR" sz="1200" spc="-1" strike="noStrike">
                <a:solidFill>
                  <a:srgbClr val="000000"/>
                </a:solidFill>
                <a:latin typeface="+mn-lt"/>
                <a:ea typeface="+mn-ea"/>
              </a:rPr>
              <a:t>e </a:t>
            </a:r>
            <a:r>
              <a:rPr b="0" lang="es-AR" sz="1200" spc="-1" strike="noStrike">
                <a:solidFill>
                  <a:srgbClr val="000000"/>
                </a:solidFill>
                <a:latin typeface="+mn-lt"/>
                <a:ea typeface="+mn-ea"/>
              </a:rPr>
              <a:t>o, </a:t>
            </a:r>
            <a:r>
              <a:rPr b="0" lang="es-AR" sz="1200" spc="-1" strike="noStrike">
                <a:solidFill>
                  <a:srgbClr val="000000"/>
                </a:solidFill>
                <a:latin typeface="+mn-lt"/>
                <a:ea typeface="+mn-ea"/>
              </a:rPr>
              <a:t>dic</a:t>
            </a:r>
            <a:r>
              <a:rPr b="0" lang="es-AR" sz="1200" spc="-1" strike="noStrike">
                <a:solidFill>
                  <a:srgbClr val="000000"/>
                </a:solidFill>
                <a:latin typeface="+mn-lt"/>
                <a:ea typeface="+mn-ea"/>
              </a:rPr>
              <a:t>ho </a:t>
            </a:r>
            <a:r>
              <a:rPr b="0" lang="es-AR" sz="1200" spc="-1" strike="noStrike">
                <a:solidFill>
                  <a:srgbClr val="000000"/>
                </a:solidFill>
                <a:latin typeface="+mn-lt"/>
                <a:ea typeface="+mn-ea"/>
              </a:rPr>
              <a:t>de </a:t>
            </a:r>
            <a:r>
              <a:rPr b="0" lang="es-AR" sz="1200" spc="-1" strike="noStrike">
                <a:solidFill>
                  <a:srgbClr val="000000"/>
                </a:solidFill>
                <a:latin typeface="+mn-lt"/>
                <a:ea typeface="+mn-ea"/>
              </a:rPr>
              <a:t>otr</a:t>
            </a:r>
            <a:r>
              <a:rPr b="0" lang="es-AR" sz="1200" spc="-1" strike="noStrike">
                <a:solidFill>
                  <a:srgbClr val="000000"/>
                </a:solidFill>
                <a:latin typeface="+mn-lt"/>
                <a:ea typeface="+mn-ea"/>
              </a:rPr>
              <a:t>a </a:t>
            </a:r>
            <a:r>
              <a:rPr b="0" lang="es-AR" sz="1200" spc="-1" strike="noStrike">
                <a:solidFill>
                  <a:srgbClr val="000000"/>
                </a:solidFill>
                <a:latin typeface="+mn-lt"/>
                <a:ea typeface="+mn-ea"/>
              </a:rPr>
              <a:t>for</a:t>
            </a:r>
            <a:r>
              <a:rPr b="0" lang="es-AR" sz="1200" spc="-1" strike="noStrike">
                <a:solidFill>
                  <a:srgbClr val="000000"/>
                </a:solidFill>
                <a:latin typeface="+mn-lt"/>
                <a:ea typeface="+mn-ea"/>
              </a:rPr>
              <a:t>m</a:t>
            </a:r>
            <a:r>
              <a:rPr b="0" lang="es-AR" sz="1200" spc="-1" strike="noStrike">
                <a:solidFill>
                  <a:srgbClr val="000000"/>
                </a:solidFill>
                <a:latin typeface="+mn-lt"/>
                <a:ea typeface="+mn-ea"/>
              </a:rPr>
              <a:t>a, </a:t>
            </a:r>
            <a:r>
              <a:rPr b="1" lang="es-AR" sz="1200" spc="-1" strike="noStrike">
                <a:solidFill>
                  <a:srgbClr val="000000"/>
                </a:solidFill>
                <a:latin typeface="+mn-lt"/>
                <a:ea typeface="+mn-ea"/>
              </a:rPr>
              <a:t>es </a:t>
            </a:r>
            <a:r>
              <a:rPr b="1" lang="es-AR" sz="1200" spc="-1" strike="noStrike">
                <a:solidFill>
                  <a:srgbClr val="000000"/>
                </a:solidFill>
                <a:latin typeface="+mn-lt"/>
                <a:ea typeface="+mn-ea"/>
              </a:rPr>
              <a:t>la </a:t>
            </a:r>
            <a:r>
              <a:rPr b="1" lang="es-AR" sz="1200" spc="-1" strike="noStrike">
                <a:solidFill>
                  <a:srgbClr val="000000"/>
                </a:solidFill>
                <a:latin typeface="+mn-lt"/>
                <a:ea typeface="+mn-ea"/>
              </a:rPr>
              <a:t>pa</a:t>
            </a:r>
            <a:r>
              <a:rPr b="1" lang="es-AR" sz="1200" spc="-1" strike="noStrike">
                <a:solidFill>
                  <a:srgbClr val="000000"/>
                </a:solidFill>
                <a:latin typeface="+mn-lt"/>
                <a:ea typeface="+mn-ea"/>
              </a:rPr>
              <a:t>rte </a:t>
            </a:r>
            <a:r>
              <a:rPr b="1" lang="es-AR" sz="1200" spc="-1" strike="noStrike">
                <a:solidFill>
                  <a:srgbClr val="000000"/>
                </a:solidFill>
                <a:latin typeface="+mn-lt"/>
                <a:ea typeface="+mn-ea"/>
              </a:rPr>
              <a:t>fís</a:t>
            </a:r>
            <a:r>
              <a:rPr b="1" lang="es-AR" sz="1200" spc="-1" strike="noStrike">
                <a:solidFill>
                  <a:srgbClr val="000000"/>
                </a:solidFill>
                <a:latin typeface="+mn-lt"/>
                <a:ea typeface="+mn-ea"/>
              </a:rPr>
              <a:t>ica </a:t>
            </a:r>
            <a:r>
              <a:rPr b="1" lang="es-AR" sz="1200" spc="-1" strike="noStrike">
                <a:solidFill>
                  <a:srgbClr val="000000"/>
                </a:solidFill>
                <a:latin typeface="+mn-lt"/>
                <a:ea typeface="+mn-ea"/>
              </a:rPr>
              <a:t>de</a:t>
            </a:r>
            <a:r>
              <a:rPr b="1" lang="es-AR" sz="1200" spc="-1" strike="noStrike">
                <a:solidFill>
                  <a:srgbClr val="000000"/>
                </a:solidFill>
                <a:latin typeface="+mn-lt"/>
                <a:ea typeface="+mn-ea"/>
              </a:rPr>
              <a:t>l </a:t>
            </a:r>
            <a:r>
              <a:rPr b="1" lang="es-AR" sz="1200" spc="-1" strike="noStrike">
                <a:solidFill>
                  <a:srgbClr val="000000"/>
                </a:solidFill>
                <a:latin typeface="+mn-lt"/>
                <a:ea typeface="+mn-ea"/>
              </a:rPr>
              <a:t>sis</a:t>
            </a:r>
            <a:r>
              <a:rPr b="1" lang="es-AR" sz="1200" spc="-1" strike="noStrike">
                <a:solidFill>
                  <a:srgbClr val="000000"/>
                </a:solidFill>
                <a:latin typeface="+mn-lt"/>
                <a:ea typeface="+mn-ea"/>
              </a:rPr>
              <a:t>te</a:t>
            </a:r>
            <a:r>
              <a:rPr b="1" lang="es-AR" sz="1200" spc="-1" strike="noStrike">
                <a:solidFill>
                  <a:srgbClr val="000000"/>
                </a:solidFill>
                <a:latin typeface="+mn-lt"/>
                <a:ea typeface="+mn-ea"/>
              </a:rPr>
              <a:t>m</a:t>
            </a:r>
            <a:r>
              <a:rPr b="1" lang="es-AR" sz="1200" spc="-1" strike="noStrike">
                <a:solidFill>
                  <a:srgbClr val="000000"/>
                </a:solidFill>
                <a:latin typeface="+mn-lt"/>
                <a:ea typeface="+mn-ea"/>
              </a:rPr>
              <a:t>a</a:t>
            </a:r>
            <a:r>
              <a:rPr b="0" lang="es-AR" sz="1200" spc="-1" strike="noStrike">
                <a:solidFill>
                  <a:srgbClr val="000000"/>
                </a:solidFill>
                <a:latin typeface="+mn-lt"/>
                <a:ea typeface="+mn-ea"/>
              </a:rPr>
              <a:t>.</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Softw</a:t>
            </a:r>
            <a:r>
              <a:rPr b="1" lang="es-AR" sz="1200" spc="-1" strike="noStrike">
                <a:solidFill>
                  <a:srgbClr val="000000"/>
                </a:solidFill>
                <a:latin typeface="+mn-lt"/>
                <a:ea typeface="+mn-ea"/>
              </a:rPr>
              <a:t>ar</a:t>
            </a:r>
            <a:r>
              <a:rPr b="1" lang="es-AR" sz="1200" spc="-1" strike="noStrike">
                <a:solidFill>
                  <a:srgbClr val="000000"/>
                </a:solidFill>
                <a:latin typeface="+mn-lt"/>
                <a:ea typeface="+mn-ea"/>
              </a:rPr>
              <a:t>e:</a:t>
            </a:r>
            <a:r>
              <a:rPr b="0" lang="es-AR" sz="1200" spc="-1" strike="noStrike">
                <a:solidFill>
                  <a:srgbClr val="000000"/>
                </a:solidFill>
                <a:latin typeface="+mn-lt"/>
                <a:ea typeface="+mn-ea"/>
              </a:rPr>
              <a:t> </a:t>
            </a:r>
            <a:r>
              <a:rPr b="0" lang="es-AR" sz="1200" spc="-1" strike="noStrike">
                <a:solidFill>
                  <a:srgbClr val="000000"/>
                </a:solidFill>
                <a:latin typeface="+mn-lt"/>
                <a:ea typeface="+mn-ea"/>
              </a:rPr>
              <a:t>Es </a:t>
            </a:r>
            <a:r>
              <a:rPr b="0" lang="es-AR" sz="1200" spc="-1" strike="noStrike">
                <a:solidFill>
                  <a:srgbClr val="000000"/>
                </a:solidFill>
                <a:latin typeface="+mn-lt"/>
                <a:ea typeface="+mn-ea"/>
              </a:rPr>
              <a:t>el </a:t>
            </a:r>
            <a:r>
              <a:rPr b="1" lang="es-AR" sz="1200" spc="-1" strike="noStrike">
                <a:solidFill>
                  <a:srgbClr val="000000"/>
                </a:solidFill>
                <a:latin typeface="+mn-lt"/>
                <a:ea typeface="+mn-ea"/>
              </a:rPr>
              <a:t>co</a:t>
            </a:r>
            <a:r>
              <a:rPr b="1" lang="es-AR" sz="1200" spc="-1" strike="noStrike">
                <a:solidFill>
                  <a:srgbClr val="000000"/>
                </a:solidFill>
                <a:latin typeface="+mn-lt"/>
                <a:ea typeface="+mn-ea"/>
              </a:rPr>
              <a:t>nj</a:t>
            </a:r>
            <a:r>
              <a:rPr b="1" lang="es-AR" sz="1200" spc="-1" strike="noStrike">
                <a:solidFill>
                  <a:srgbClr val="000000"/>
                </a:solidFill>
                <a:latin typeface="+mn-lt"/>
                <a:ea typeface="+mn-ea"/>
              </a:rPr>
              <a:t>un</a:t>
            </a:r>
            <a:r>
              <a:rPr b="1" lang="es-AR" sz="1200" spc="-1" strike="noStrike">
                <a:solidFill>
                  <a:srgbClr val="000000"/>
                </a:solidFill>
                <a:latin typeface="+mn-lt"/>
                <a:ea typeface="+mn-ea"/>
              </a:rPr>
              <a:t>to </a:t>
            </a:r>
            <a:r>
              <a:rPr b="1" lang="es-AR" sz="1200" spc="-1" strike="noStrike">
                <a:solidFill>
                  <a:srgbClr val="000000"/>
                </a:solidFill>
                <a:latin typeface="+mn-lt"/>
                <a:ea typeface="+mn-ea"/>
              </a:rPr>
              <a:t>de </a:t>
            </a:r>
            <a:r>
              <a:rPr b="1" lang="es-AR" sz="1200" spc="-1" strike="noStrike">
                <a:solidFill>
                  <a:srgbClr val="000000"/>
                </a:solidFill>
                <a:latin typeface="+mn-lt"/>
                <a:ea typeface="+mn-ea"/>
              </a:rPr>
              <a:t>pr</a:t>
            </a:r>
            <a:r>
              <a:rPr b="1" lang="es-AR" sz="1200" spc="-1" strike="noStrike">
                <a:solidFill>
                  <a:srgbClr val="000000"/>
                </a:solidFill>
                <a:latin typeface="+mn-lt"/>
                <a:ea typeface="+mn-ea"/>
              </a:rPr>
              <a:t>og</a:t>
            </a:r>
            <a:r>
              <a:rPr b="1" lang="es-AR" sz="1200" spc="-1" strike="noStrike">
                <a:solidFill>
                  <a:srgbClr val="000000"/>
                </a:solidFill>
                <a:latin typeface="+mn-lt"/>
                <a:ea typeface="+mn-ea"/>
              </a:rPr>
              <a:t>ra</a:t>
            </a:r>
            <a:r>
              <a:rPr b="1" lang="es-AR" sz="1200" spc="-1" strike="noStrike">
                <a:solidFill>
                  <a:srgbClr val="000000"/>
                </a:solidFill>
                <a:latin typeface="+mn-lt"/>
                <a:ea typeface="+mn-ea"/>
              </a:rPr>
              <a:t>m</a:t>
            </a:r>
            <a:r>
              <a:rPr b="1" lang="es-AR" sz="1200" spc="-1" strike="noStrike">
                <a:solidFill>
                  <a:srgbClr val="000000"/>
                </a:solidFill>
                <a:latin typeface="+mn-lt"/>
                <a:ea typeface="+mn-ea"/>
              </a:rPr>
              <a:t>as </a:t>
            </a:r>
            <a:r>
              <a:rPr b="1" lang="es-AR" sz="1200" spc="-1" strike="noStrike">
                <a:solidFill>
                  <a:srgbClr val="000000"/>
                </a:solidFill>
                <a:latin typeface="+mn-lt"/>
                <a:ea typeface="+mn-ea"/>
              </a:rPr>
              <a:t>y </a:t>
            </a:r>
            <a:r>
              <a:rPr b="1" lang="es-AR" sz="1200" spc="-1" strike="noStrike">
                <a:solidFill>
                  <a:srgbClr val="000000"/>
                </a:solidFill>
                <a:latin typeface="+mn-lt"/>
                <a:ea typeface="+mn-ea"/>
              </a:rPr>
              <a:t>ap</a:t>
            </a:r>
            <a:r>
              <a:rPr b="1" lang="es-AR" sz="1200" spc="-1" strike="noStrike">
                <a:solidFill>
                  <a:srgbClr val="000000"/>
                </a:solidFill>
                <a:latin typeface="+mn-lt"/>
                <a:ea typeface="+mn-ea"/>
              </a:rPr>
              <a:t>lic</a:t>
            </a:r>
            <a:r>
              <a:rPr b="1" lang="es-AR" sz="1200" spc="-1" strike="noStrike">
                <a:solidFill>
                  <a:srgbClr val="000000"/>
                </a:solidFill>
                <a:latin typeface="+mn-lt"/>
                <a:ea typeface="+mn-ea"/>
              </a:rPr>
              <a:t>aci</a:t>
            </a:r>
            <a:r>
              <a:rPr b="1" lang="es-AR" sz="1200" spc="-1" strike="noStrike">
                <a:solidFill>
                  <a:srgbClr val="000000"/>
                </a:solidFill>
                <a:latin typeface="+mn-lt"/>
                <a:ea typeface="+mn-ea"/>
              </a:rPr>
              <a:t>on</a:t>
            </a:r>
            <a:r>
              <a:rPr b="1" lang="es-AR" sz="1200" spc="-1" strike="noStrike">
                <a:solidFill>
                  <a:srgbClr val="000000"/>
                </a:solidFill>
                <a:latin typeface="+mn-lt"/>
                <a:ea typeface="+mn-ea"/>
              </a:rPr>
              <a:t>es</a:t>
            </a:r>
            <a:r>
              <a:rPr b="0" lang="es-AR" sz="1200" spc="-1" strike="noStrike">
                <a:solidFill>
                  <a:srgbClr val="000000"/>
                </a:solidFill>
                <a:latin typeface="+mn-lt"/>
                <a:ea typeface="+mn-ea"/>
              </a:rPr>
              <a:t> </a:t>
            </a:r>
            <a:r>
              <a:rPr b="0" lang="es-AR" sz="1200" spc="-1" strike="noStrike">
                <a:solidFill>
                  <a:srgbClr val="000000"/>
                </a:solidFill>
                <a:latin typeface="+mn-lt"/>
                <a:ea typeface="+mn-ea"/>
              </a:rPr>
              <a:t>for</a:t>
            </a:r>
            <a:r>
              <a:rPr b="0" lang="es-AR" sz="1200" spc="-1" strike="noStrike">
                <a:solidFill>
                  <a:srgbClr val="000000"/>
                </a:solidFill>
                <a:latin typeface="+mn-lt"/>
                <a:ea typeface="+mn-ea"/>
              </a:rPr>
              <a:t>m</a:t>
            </a:r>
            <a:r>
              <a:rPr b="0" lang="es-AR" sz="1200" spc="-1" strike="noStrike">
                <a:solidFill>
                  <a:srgbClr val="000000"/>
                </a:solidFill>
                <a:latin typeface="+mn-lt"/>
                <a:ea typeface="+mn-ea"/>
              </a:rPr>
              <a:t>ad</a:t>
            </a:r>
            <a:r>
              <a:rPr b="0" lang="es-AR" sz="1200" spc="-1" strike="noStrike">
                <a:solidFill>
                  <a:srgbClr val="000000"/>
                </a:solidFill>
                <a:latin typeface="+mn-lt"/>
                <a:ea typeface="+mn-ea"/>
              </a:rPr>
              <a:t>o </a:t>
            </a:r>
            <a:r>
              <a:rPr b="0" lang="es-AR" sz="1200" spc="-1" strike="noStrike">
                <a:solidFill>
                  <a:srgbClr val="000000"/>
                </a:solidFill>
                <a:latin typeface="+mn-lt"/>
                <a:ea typeface="+mn-ea"/>
              </a:rPr>
              <a:t>po</a:t>
            </a:r>
            <a:r>
              <a:rPr b="0" lang="es-AR" sz="1200" spc="-1" strike="noStrike">
                <a:solidFill>
                  <a:srgbClr val="000000"/>
                </a:solidFill>
                <a:latin typeface="+mn-lt"/>
                <a:ea typeface="+mn-ea"/>
              </a:rPr>
              <a:t>r </a:t>
            </a:r>
            <a:r>
              <a:rPr b="0" lang="es-AR" sz="1200" spc="-1" strike="noStrike">
                <a:solidFill>
                  <a:srgbClr val="000000"/>
                </a:solidFill>
                <a:latin typeface="+mn-lt"/>
                <a:ea typeface="+mn-ea"/>
              </a:rPr>
              <a:t>ins</a:t>
            </a:r>
            <a:r>
              <a:rPr b="0" lang="es-AR" sz="1200" spc="-1" strike="noStrike">
                <a:solidFill>
                  <a:srgbClr val="000000"/>
                </a:solidFill>
                <a:latin typeface="+mn-lt"/>
                <a:ea typeface="+mn-ea"/>
              </a:rPr>
              <a:t>tru</a:t>
            </a:r>
            <a:r>
              <a:rPr b="0" lang="es-AR" sz="1200" spc="-1" strike="noStrike">
                <a:solidFill>
                  <a:srgbClr val="000000"/>
                </a:solidFill>
                <a:latin typeface="+mn-lt"/>
                <a:ea typeface="+mn-ea"/>
              </a:rPr>
              <a:t>cci</a:t>
            </a:r>
            <a:r>
              <a:rPr b="0" lang="es-AR" sz="1200" spc="-1" strike="noStrike">
                <a:solidFill>
                  <a:srgbClr val="000000"/>
                </a:solidFill>
                <a:latin typeface="+mn-lt"/>
                <a:ea typeface="+mn-ea"/>
              </a:rPr>
              <a:t>on</a:t>
            </a:r>
            <a:r>
              <a:rPr b="0" lang="es-AR" sz="1200" spc="-1" strike="noStrike">
                <a:solidFill>
                  <a:srgbClr val="000000"/>
                </a:solidFill>
                <a:latin typeface="+mn-lt"/>
                <a:ea typeface="+mn-ea"/>
              </a:rPr>
              <a:t>es </a:t>
            </a:r>
            <a:r>
              <a:rPr b="0" lang="es-AR" sz="1200" spc="-1" strike="noStrike">
                <a:solidFill>
                  <a:srgbClr val="000000"/>
                </a:solidFill>
                <a:latin typeface="+mn-lt"/>
                <a:ea typeface="+mn-ea"/>
              </a:rPr>
              <a:t>y </a:t>
            </a:r>
            <a:r>
              <a:rPr b="0" lang="es-AR" sz="1200" spc="-1" strike="noStrike">
                <a:solidFill>
                  <a:srgbClr val="000000"/>
                </a:solidFill>
                <a:latin typeface="+mn-lt"/>
                <a:ea typeface="+mn-ea"/>
              </a:rPr>
              <a:t>rut</a:t>
            </a:r>
            <a:r>
              <a:rPr b="0" lang="es-AR" sz="1200" spc="-1" strike="noStrike">
                <a:solidFill>
                  <a:srgbClr val="000000"/>
                </a:solidFill>
                <a:latin typeface="+mn-lt"/>
                <a:ea typeface="+mn-ea"/>
              </a:rPr>
              <a:t>ina</a:t>
            </a:r>
            <a:r>
              <a:rPr b="0" lang="es-AR" sz="1200" spc="-1" strike="noStrike">
                <a:solidFill>
                  <a:srgbClr val="000000"/>
                </a:solidFill>
                <a:latin typeface="+mn-lt"/>
                <a:ea typeface="+mn-ea"/>
              </a:rPr>
              <a:t>s </a:t>
            </a:r>
            <a:r>
              <a:rPr b="0" lang="es-AR" sz="1200" spc="-1" strike="noStrike">
                <a:solidFill>
                  <a:srgbClr val="000000"/>
                </a:solidFill>
                <a:latin typeface="+mn-lt"/>
                <a:ea typeface="+mn-ea"/>
              </a:rPr>
              <a:t>qu</a:t>
            </a:r>
            <a:r>
              <a:rPr b="0" lang="es-AR" sz="1200" spc="-1" strike="noStrike">
                <a:solidFill>
                  <a:srgbClr val="000000"/>
                </a:solidFill>
                <a:latin typeface="+mn-lt"/>
                <a:ea typeface="+mn-ea"/>
              </a:rPr>
              <a:t>e </a:t>
            </a:r>
            <a:r>
              <a:rPr b="0" lang="es-AR" sz="1200" spc="-1" strike="noStrike">
                <a:solidFill>
                  <a:srgbClr val="000000"/>
                </a:solidFill>
                <a:latin typeface="+mn-lt"/>
                <a:ea typeface="+mn-ea"/>
              </a:rPr>
              <a:t>se </a:t>
            </a:r>
            <a:r>
              <a:rPr b="0" lang="es-AR" sz="1200" spc="-1" strike="noStrike">
                <a:solidFill>
                  <a:srgbClr val="000000"/>
                </a:solidFill>
                <a:latin typeface="+mn-lt"/>
                <a:ea typeface="+mn-ea"/>
              </a:rPr>
              <a:t>uti</a:t>
            </a:r>
            <a:r>
              <a:rPr b="0" lang="es-AR" sz="1200" spc="-1" strike="noStrike">
                <a:solidFill>
                  <a:srgbClr val="000000"/>
                </a:solidFill>
                <a:latin typeface="+mn-lt"/>
                <a:ea typeface="+mn-ea"/>
              </a:rPr>
              <a:t>liz</a:t>
            </a:r>
            <a:r>
              <a:rPr b="0" lang="es-AR" sz="1200" spc="-1" strike="noStrike">
                <a:solidFill>
                  <a:srgbClr val="000000"/>
                </a:solidFill>
                <a:latin typeface="+mn-lt"/>
                <a:ea typeface="+mn-ea"/>
              </a:rPr>
              <a:t>an </a:t>
            </a:r>
            <a:r>
              <a:rPr b="0" lang="es-AR" sz="1200" spc="-1" strike="noStrike">
                <a:solidFill>
                  <a:srgbClr val="000000"/>
                </a:solidFill>
                <a:latin typeface="+mn-lt"/>
                <a:ea typeface="+mn-ea"/>
              </a:rPr>
              <a:t>pa</a:t>
            </a:r>
            <a:r>
              <a:rPr b="0" lang="es-AR" sz="1200" spc="-1" strike="noStrike">
                <a:solidFill>
                  <a:srgbClr val="000000"/>
                </a:solidFill>
                <a:latin typeface="+mn-lt"/>
                <a:ea typeface="+mn-ea"/>
              </a:rPr>
              <a:t>ra </a:t>
            </a:r>
            <a:r>
              <a:rPr b="0" lang="es-AR" sz="1200" spc="-1" strike="noStrike">
                <a:solidFill>
                  <a:srgbClr val="000000"/>
                </a:solidFill>
                <a:latin typeface="+mn-lt"/>
                <a:ea typeface="+mn-ea"/>
              </a:rPr>
              <a:t>pr</a:t>
            </a:r>
            <a:r>
              <a:rPr b="0" lang="es-AR" sz="1200" spc="-1" strike="noStrike">
                <a:solidFill>
                  <a:srgbClr val="000000"/>
                </a:solidFill>
                <a:latin typeface="+mn-lt"/>
                <a:ea typeface="+mn-ea"/>
              </a:rPr>
              <a:t>og</a:t>
            </a:r>
            <a:r>
              <a:rPr b="0" lang="es-AR" sz="1200" spc="-1" strike="noStrike">
                <a:solidFill>
                  <a:srgbClr val="000000"/>
                </a:solidFill>
                <a:latin typeface="+mn-lt"/>
                <a:ea typeface="+mn-ea"/>
              </a:rPr>
              <a:t>ra</a:t>
            </a:r>
            <a:r>
              <a:rPr b="0" lang="es-AR" sz="1200" spc="-1" strike="noStrike">
                <a:solidFill>
                  <a:srgbClr val="000000"/>
                </a:solidFill>
                <a:latin typeface="+mn-lt"/>
                <a:ea typeface="+mn-ea"/>
              </a:rPr>
              <a:t>m</a:t>
            </a:r>
            <a:r>
              <a:rPr b="0" lang="es-AR" sz="1200" spc="-1" strike="noStrike">
                <a:solidFill>
                  <a:srgbClr val="000000"/>
                </a:solidFill>
                <a:latin typeface="+mn-lt"/>
                <a:ea typeface="+mn-ea"/>
              </a:rPr>
              <a:t>ar </a:t>
            </a:r>
            <a:r>
              <a:rPr b="0" lang="es-AR" sz="1200" spc="-1" strike="noStrike">
                <a:solidFill>
                  <a:srgbClr val="000000"/>
                </a:solidFill>
                <a:latin typeface="+mn-lt"/>
                <a:ea typeface="+mn-ea"/>
              </a:rPr>
              <a:t>y </a:t>
            </a:r>
            <a:r>
              <a:rPr b="0" lang="es-AR" sz="1200" spc="-1" strike="noStrike">
                <a:solidFill>
                  <a:srgbClr val="000000"/>
                </a:solidFill>
                <a:latin typeface="+mn-lt"/>
                <a:ea typeface="+mn-ea"/>
              </a:rPr>
              <a:t>co</a:t>
            </a:r>
            <a:r>
              <a:rPr b="0" lang="es-AR" sz="1200" spc="-1" strike="noStrike">
                <a:solidFill>
                  <a:srgbClr val="000000"/>
                </a:solidFill>
                <a:latin typeface="+mn-lt"/>
                <a:ea typeface="+mn-ea"/>
              </a:rPr>
              <a:t>or</a:t>
            </a:r>
            <a:r>
              <a:rPr b="0" lang="es-AR" sz="1200" spc="-1" strike="noStrike">
                <a:solidFill>
                  <a:srgbClr val="000000"/>
                </a:solidFill>
                <a:latin typeface="+mn-lt"/>
                <a:ea typeface="+mn-ea"/>
              </a:rPr>
              <a:t>di</a:t>
            </a:r>
            <a:r>
              <a:rPr b="0" lang="es-AR" sz="1200" spc="-1" strike="noStrike">
                <a:solidFill>
                  <a:srgbClr val="000000"/>
                </a:solidFill>
                <a:latin typeface="+mn-lt"/>
                <a:ea typeface="+mn-ea"/>
              </a:rPr>
              <a:t>na</a:t>
            </a:r>
            <a:r>
              <a:rPr b="0" lang="es-AR" sz="1200" spc="-1" strike="noStrike">
                <a:solidFill>
                  <a:srgbClr val="000000"/>
                </a:solidFill>
                <a:latin typeface="+mn-lt"/>
                <a:ea typeface="+mn-ea"/>
              </a:rPr>
              <a:t>r </a:t>
            </a:r>
            <a:r>
              <a:rPr b="0" lang="es-AR" sz="1200" spc="-1" strike="noStrike">
                <a:solidFill>
                  <a:srgbClr val="000000"/>
                </a:solidFill>
                <a:latin typeface="+mn-lt"/>
                <a:ea typeface="+mn-ea"/>
              </a:rPr>
              <a:t>al </a:t>
            </a:r>
            <a:r>
              <a:rPr b="0" lang="es-AR" sz="1200" spc="-1" strike="noStrike">
                <a:solidFill>
                  <a:srgbClr val="000000"/>
                </a:solidFill>
                <a:latin typeface="+mn-lt"/>
                <a:ea typeface="+mn-ea"/>
              </a:rPr>
              <a:t>sis</a:t>
            </a:r>
            <a:r>
              <a:rPr b="0" lang="es-AR" sz="1200" spc="-1" strike="noStrike">
                <a:solidFill>
                  <a:srgbClr val="000000"/>
                </a:solidFill>
                <a:latin typeface="+mn-lt"/>
                <a:ea typeface="+mn-ea"/>
              </a:rPr>
              <a:t>te</a:t>
            </a:r>
            <a:r>
              <a:rPr b="0" lang="es-AR" sz="1200" spc="-1" strike="noStrike">
                <a:solidFill>
                  <a:srgbClr val="000000"/>
                </a:solidFill>
                <a:latin typeface="+mn-lt"/>
                <a:ea typeface="+mn-ea"/>
              </a:rPr>
              <a:t>m</a:t>
            </a:r>
            <a:r>
              <a:rPr b="0" lang="es-AR" sz="1200" spc="-1" strike="noStrike">
                <a:solidFill>
                  <a:srgbClr val="000000"/>
                </a:solidFill>
                <a:latin typeface="+mn-lt"/>
                <a:ea typeface="+mn-ea"/>
              </a:rPr>
              <a:t>a </a:t>
            </a:r>
            <a:r>
              <a:rPr b="0" lang="es-AR" sz="1200" spc="-1" strike="noStrike">
                <a:solidFill>
                  <a:srgbClr val="000000"/>
                </a:solidFill>
                <a:latin typeface="+mn-lt"/>
                <a:ea typeface="+mn-ea"/>
              </a:rPr>
              <a:t>mi</a:t>
            </a:r>
            <a:r>
              <a:rPr b="0" lang="es-AR" sz="1200" spc="-1" strike="noStrike">
                <a:solidFill>
                  <a:srgbClr val="000000"/>
                </a:solidFill>
                <a:latin typeface="+mn-lt"/>
                <a:ea typeface="+mn-ea"/>
              </a:rPr>
              <a:t>cr</a:t>
            </a:r>
            <a:r>
              <a:rPr b="0" lang="es-AR" sz="1200" spc="-1" strike="noStrike">
                <a:solidFill>
                  <a:srgbClr val="000000"/>
                </a:solidFill>
                <a:latin typeface="+mn-lt"/>
                <a:ea typeface="+mn-ea"/>
              </a:rPr>
              <a:t>op</a:t>
            </a:r>
            <a:r>
              <a:rPr b="0" lang="es-AR" sz="1200" spc="-1" strike="noStrike">
                <a:solidFill>
                  <a:srgbClr val="000000"/>
                </a:solidFill>
                <a:latin typeface="+mn-lt"/>
                <a:ea typeface="+mn-ea"/>
              </a:rPr>
              <a:t>ro</a:t>
            </a:r>
            <a:r>
              <a:rPr b="0" lang="es-AR" sz="1200" spc="-1" strike="noStrike">
                <a:solidFill>
                  <a:srgbClr val="000000"/>
                </a:solidFill>
                <a:latin typeface="+mn-lt"/>
                <a:ea typeface="+mn-ea"/>
              </a:rPr>
              <a:t>gr</a:t>
            </a:r>
            <a:r>
              <a:rPr b="0" lang="es-AR" sz="1200" spc="-1" strike="noStrike">
                <a:solidFill>
                  <a:srgbClr val="000000"/>
                </a:solidFill>
                <a:latin typeface="+mn-lt"/>
                <a:ea typeface="+mn-ea"/>
              </a:rPr>
              <a:t>a</a:t>
            </a:r>
            <a:r>
              <a:rPr b="0" lang="es-AR" sz="1200" spc="-1" strike="noStrike">
                <a:solidFill>
                  <a:srgbClr val="000000"/>
                </a:solidFill>
                <a:latin typeface="+mn-lt"/>
                <a:ea typeface="+mn-ea"/>
              </a:rPr>
              <a:t>m</a:t>
            </a:r>
            <a:r>
              <a:rPr b="0" lang="es-AR" sz="1200" spc="-1" strike="noStrike">
                <a:solidFill>
                  <a:srgbClr val="000000"/>
                </a:solidFill>
                <a:latin typeface="+mn-lt"/>
                <a:ea typeface="+mn-ea"/>
              </a:rPr>
              <a:t>abl</a:t>
            </a:r>
            <a:r>
              <a:rPr b="0" lang="es-AR" sz="1200" spc="-1" strike="noStrike">
                <a:solidFill>
                  <a:srgbClr val="000000"/>
                </a:solidFill>
                <a:latin typeface="+mn-lt"/>
                <a:ea typeface="+mn-ea"/>
              </a:rPr>
              <a:t>e. </a:t>
            </a:r>
            <a:r>
              <a:rPr b="0" lang="es-AR" sz="1200" spc="-1" strike="noStrike">
                <a:solidFill>
                  <a:srgbClr val="000000"/>
                </a:solidFill>
                <a:latin typeface="+mn-lt"/>
                <a:ea typeface="+mn-ea"/>
              </a:rPr>
              <a:t>Ta</a:t>
            </a:r>
            <a:r>
              <a:rPr b="0" lang="es-AR" sz="1200" spc="-1" strike="noStrike">
                <a:solidFill>
                  <a:srgbClr val="000000"/>
                </a:solidFill>
                <a:latin typeface="+mn-lt"/>
                <a:ea typeface="+mn-ea"/>
              </a:rPr>
              <a:t>m</a:t>
            </a:r>
            <a:r>
              <a:rPr b="0" lang="es-AR" sz="1200" spc="-1" strike="noStrike">
                <a:solidFill>
                  <a:srgbClr val="000000"/>
                </a:solidFill>
                <a:latin typeface="+mn-lt"/>
                <a:ea typeface="+mn-ea"/>
              </a:rPr>
              <a:t>bié</a:t>
            </a:r>
            <a:r>
              <a:rPr b="0" lang="es-AR" sz="1200" spc="-1" strike="noStrike">
                <a:solidFill>
                  <a:srgbClr val="000000"/>
                </a:solidFill>
                <a:latin typeface="+mn-lt"/>
                <a:ea typeface="+mn-ea"/>
              </a:rPr>
              <a:t>n </a:t>
            </a:r>
            <a:r>
              <a:rPr b="0" lang="es-AR" sz="1200" spc="-1" strike="noStrike">
                <a:solidFill>
                  <a:srgbClr val="000000"/>
                </a:solidFill>
                <a:latin typeface="+mn-lt"/>
                <a:ea typeface="+mn-ea"/>
              </a:rPr>
              <a:t>se </a:t>
            </a:r>
            <a:r>
              <a:rPr b="0" lang="es-AR" sz="1200" spc="-1" strike="noStrike">
                <a:solidFill>
                  <a:srgbClr val="000000"/>
                </a:solidFill>
                <a:latin typeface="+mn-lt"/>
                <a:ea typeface="+mn-ea"/>
              </a:rPr>
              <a:t>de</a:t>
            </a:r>
            <a:r>
              <a:rPr b="0" lang="es-AR" sz="1200" spc="-1" strike="noStrike">
                <a:solidFill>
                  <a:srgbClr val="000000"/>
                </a:solidFill>
                <a:latin typeface="+mn-lt"/>
                <a:ea typeface="+mn-ea"/>
              </a:rPr>
              <a:t>no</a:t>
            </a:r>
            <a:r>
              <a:rPr b="0" lang="es-AR" sz="1200" spc="-1" strike="noStrike">
                <a:solidFill>
                  <a:srgbClr val="000000"/>
                </a:solidFill>
                <a:latin typeface="+mn-lt"/>
                <a:ea typeface="+mn-ea"/>
              </a:rPr>
              <a:t>mi</a:t>
            </a:r>
            <a:r>
              <a:rPr b="0" lang="es-AR" sz="1200" spc="-1" strike="noStrike">
                <a:solidFill>
                  <a:srgbClr val="000000"/>
                </a:solidFill>
                <a:latin typeface="+mn-lt"/>
                <a:ea typeface="+mn-ea"/>
              </a:rPr>
              <a:t>na </a:t>
            </a:r>
            <a:r>
              <a:rPr b="0" lang="es-AR" sz="1200" spc="-1" strike="noStrike">
                <a:solidFill>
                  <a:srgbClr val="000000"/>
                </a:solidFill>
                <a:latin typeface="+mn-lt"/>
                <a:ea typeface="+mn-ea"/>
              </a:rPr>
              <a:t>so</a:t>
            </a:r>
            <a:r>
              <a:rPr b="0" lang="es-AR" sz="1200" spc="-1" strike="noStrike">
                <a:solidFill>
                  <a:srgbClr val="000000"/>
                </a:solidFill>
                <a:latin typeface="+mn-lt"/>
                <a:ea typeface="+mn-ea"/>
              </a:rPr>
              <a:t>ft</a:t>
            </a:r>
            <a:r>
              <a:rPr b="0" lang="es-AR" sz="1200" spc="-1" strike="noStrike">
                <a:solidFill>
                  <a:srgbClr val="000000"/>
                </a:solidFill>
                <a:latin typeface="+mn-lt"/>
                <a:ea typeface="+mn-ea"/>
              </a:rPr>
              <a:t>wa</a:t>
            </a:r>
            <a:r>
              <a:rPr b="0" lang="es-AR" sz="1200" spc="-1" strike="noStrike">
                <a:solidFill>
                  <a:srgbClr val="000000"/>
                </a:solidFill>
                <a:latin typeface="+mn-lt"/>
                <a:ea typeface="+mn-ea"/>
              </a:rPr>
              <a:t>re </a:t>
            </a:r>
            <a:r>
              <a:rPr b="0" lang="es-AR" sz="1200" spc="-1" strike="noStrike">
                <a:solidFill>
                  <a:srgbClr val="000000"/>
                </a:solidFill>
                <a:latin typeface="+mn-lt"/>
                <a:ea typeface="+mn-ea"/>
              </a:rPr>
              <a:t>al </a:t>
            </a:r>
            <a:r>
              <a:rPr b="0" lang="es-AR" sz="1200" spc="-1" strike="noStrike">
                <a:solidFill>
                  <a:srgbClr val="000000"/>
                </a:solidFill>
                <a:latin typeface="+mn-lt"/>
                <a:ea typeface="+mn-ea"/>
              </a:rPr>
              <a:t>co</a:t>
            </a:r>
            <a:r>
              <a:rPr b="0" lang="es-AR" sz="1200" spc="-1" strike="noStrike">
                <a:solidFill>
                  <a:srgbClr val="000000"/>
                </a:solidFill>
                <a:latin typeface="+mn-lt"/>
                <a:ea typeface="+mn-ea"/>
              </a:rPr>
              <a:t>nj</a:t>
            </a:r>
            <a:r>
              <a:rPr b="0" lang="es-AR" sz="1200" spc="-1" strike="noStrike">
                <a:solidFill>
                  <a:srgbClr val="000000"/>
                </a:solidFill>
                <a:latin typeface="+mn-lt"/>
                <a:ea typeface="+mn-ea"/>
              </a:rPr>
              <a:t>un</a:t>
            </a:r>
            <a:r>
              <a:rPr b="0" lang="es-AR" sz="1200" spc="-1" strike="noStrike">
                <a:solidFill>
                  <a:srgbClr val="000000"/>
                </a:solidFill>
                <a:latin typeface="+mn-lt"/>
                <a:ea typeface="+mn-ea"/>
              </a:rPr>
              <a:t>to </a:t>
            </a:r>
            <a:r>
              <a:rPr b="0" lang="es-AR" sz="1200" spc="-1" strike="noStrike">
                <a:solidFill>
                  <a:srgbClr val="000000"/>
                </a:solidFill>
                <a:latin typeface="+mn-lt"/>
                <a:ea typeface="+mn-ea"/>
              </a:rPr>
              <a:t>de </a:t>
            </a:r>
            <a:r>
              <a:rPr b="0" lang="es-AR" sz="1200" spc="-1" strike="noStrike">
                <a:solidFill>
                  <a:srgbClr val="000000"/>
                </a:solidFill>
                <a:latin typeface="+mn-lt"/>
                <a:ea typeface="+mn-ea"/>
              </a:rPr>
              <a:t>len</a:t>
            </a:r>
            <a:r>
              <a:rPr b="0" lang="es-AR" sz="1200" spc="-1" strike="noStrike">
                <a:solidFill>
                  <a:srgbClr val="000000"/>
                </a:solidFill>
                <a:latin typeface="+mn-lt"/>
                <a:ea typeface="+mn-ea"/>
              </a:rPr>
              <a:t>gu</a:t>
            </a:r>
            <a:r>
              <a:rPr b="0" lang="es-AR" sz="1200" spc="-1" strike="noStrike">
                <a:solidFill>
                  <a:srgbClr val="000000"/>
                </a:solidFill>
                <a:latin typeface="+mn-lt"/>
                <a:ea typeface="+mn-ea"/>
              </a:rPr>
              <a:t>aje</a:t>
            </a:r>
            <a:r>
              <a:rPr b="0" lang="es-AR" sz="1200" spc="-1" strike="noStrike">
                <a:solidFill>
                  <a:srgbClr val="000000"/>
                </a:solidFill>
                <a:latin typeface="+mn-lt"/>
                <a:ea typeface="+mn-ea"/>
              </a:rPr>
              <a:t>s </a:t>
            </a:r>
            <a:r>
              <a:rPr b="0" lang="es-AR" sz="1200" spc="-1" strike="noStrike">
                <a:solidFill>
                  <a:srgbClr val="000000"/>
                </a:solidFill>
                <a:latin typeface="+mn-lt"/>
                <a:ea typeface="+mn-ea"/>
              </a:rPr>
              <a:t>e</a:t>
            </a:r>
            <a:r>
              <a:rPr b="0" lang="es-AR" sz="1200" spc="-1" strike="noStrike">
                <a:solidFill>
                  <a:srgbClr val="000000"/>
                </a:solidFill>
                <a:latin typeface="+mn-lt"/>
                <a:ea typeface="+mn-ea"/>
              </a:rPr>
              <a:t>m</a:t>
            </a:r>
            <a:r>
              <a:rPr b="0" lang="es-AR" sz="1200" spc="-1" strike="noStrike">
                <a:solidFill>
                  <a:srgbClr val="000000"/>
                </a:solidFill>
                <a:latin typeface="+mn-lt"/>
                <a:ea typeface="+mn-ea"/>
              </a:rPr>
              <a:t>ple</a:t>
            </a:r>
            <a:r>
              <a:rPr b="0" lang="es-AR" sz="1200" spc="-1" strike="noStrike">
                <a:solidFill>
                  <a:srgbClr val="000000"/>
                </a:solidFill>
                <a:latin typeface="+mn-lt"/>
                <a:ea typeface="+mn-ea"/>
              </a:rPr>
              <a:t>ad</a:t>
            </a:r>
            <a:r>
              <a:rPr b="0" lang="es-AR" sz="1200" spc="-1" strike="noStrike">
                <a:solidFill>
                  <a:srgbClr val="000000"/>
                </a:solidFill>
                <a:latin typeface="+mn-lt"/>
                <a:ea typeface="+mn-ea"/>
              </a:rPr>
              <a:t>os </a:t>
            </a:r>
            <a:r>
              <a:rPr b="0" lang="es-AR" sz="1200" spc="-1" strike="noStrike">
                <a:solidFill>
                  <a:srgbClr val="000000"/>
                </a:solidFill>
                <a:latin typeface="+mn-lt"/>
                <a:ea typeface="+mn-ea"/>
              </a:rPr>
              <a:t>pa</a:t>
            </a:r>
            <a:r>
              <a:rPr b="0" lang="es-AR" sz="1200" spc="-1" strike="noStrike">
                <a:solidFill>
                  <a:srgbClr val="000000"/>
                </a:solidFill>
                <a:latin typeface="+mn-lt"/>
                <a:ea typeface="+mn-ea"/>
              </a:rPr>
              <a:t>ra </a:t>
            </a:r>
            <a:r>
              <a:rPr b="0" lang="es-AR" sz="1200" spc="-1" strike="noStrike">
                <a:solidFill>
                  <a:srgbClr val="000000"/>
                </a:solidFill>
                <a:latin typeface="+mn-lt"/>
                <a:ea typeface="+mn-ea"/>
              </a:rPr>
              <a:t>ela</a:t>
            </a:r>
            <a:r>
              <a:rPr b="0" lang="es-AR" sz="1200" spc="-1" strike="noStrike">
                <a:solidFill>
                  <a:srgbClr val="000000"/>
                </a:solidFill>
                <a:latin typeface="+mn-lt"/>
                <a:ea typeface="+mn-ea"/>
              </a:rPr>
              <a:t>bo</a:t>
            </a:r>
            <a:r>
              <a:rPr b="0" lang="es-AR" sz="1200" spc="-1" strike="noStrike">
                <a:solidFill>
                  <a:srgbClr val="000000"/>
                </a:solidFill>
                <a:latin typeface="+mn-lt"/>
                <a:ea typeface="+mn-ea"/>
              </a:rPr>
              <a:t>rar </a:t>
            </a:r>
            <a:r>
              <a:rPr b="0" lang="es-AR" sz="1200" spc="-1" strike="noStrike">
                <a:solidFill>
                  <a:srgbClr val="000000"/>
                </a:solidFill>
                <a:latin typeface="+mn-lt"/>
                <a:ea typeface="+mn-ea"/>
              </a:rPr>
              <a:t>dic</a:t>
            </a:r>
            <a:r>
              <a:rPr b="0" lang="es-AR" sz="1200" spc="-1" strike="noStrike">
                <a:solidFill>
                  <a:srgbClr val="000000"/>
                </a:solidFill>
                <a:latin typeface="+mn-lt"/>
                <a:ea typeface="+mn-ea"/>
              </a:rPr>
              <a:t>ho</a:t>
            </a:r>
            <a:r>
              <a:rPr b="0" lang="es-AR" sz="1200" spc="-1" strike="noStrike">
                <a:solidFill>
                  <a:srgbClr val="000000"/>
                </a:solidFill>
                <a:latin typeface="+mn-lt"/>
                <a:ea typeface="+mn-ea"/>
              </a:rPr>
              <a:t>s </a:t>
            </a:r>
            <a:r>
              <a:rPr b="0" lang="es-AR" sz="1200" spc="-1" strike="noStrike">
                <a:solidFill>
                  <a:srgbClr val="000000"/>
                </a:solidFill>
                <a:latin typeface="+mn-lt"/>
                <a:ea typeface="+mn-ea"/>
              </a:rPr>
              <a:t>pr</a:t>
            </a:r>
            <a:r>
              <a:rPr b="0" lang="es-AR" sz="1200" spc="-1" strike="noStrike">
                <a:solidFill>
                  <a:srgbClr val="000000"/>
                </a:solidFill>
                <a:latin typeface="+mn-lt"/>
                <a:ea typeface="+mn-ea"/>
              </a:rPr>
              <a:t>og</a:t>
            </a:r>
            <a:r>
              <a:rPr b="0" lang="es-AR" sz="1200" spc="-1" strike="noStrike">
                <a:solidFill>
                  <a:srgbClr val="000000"/>
                </a:solidFill>
                <a:latin typeface="+mn-lt"/>
                <a:ea typeface="+mn-ea"/>
              </a:rPr>
              <a:t>ra</a:t>
            </a:r>
            <a:r>
              <a:rPr b="0" lang="es-AR" sz="1200" spc="-1" strike="noStrike">
                <a:solidFill>
                  <a:srgbClr val="000000"/>
                </a:solidFill>
                <a:latin typeface="+mn-lt"/>
                <a:ea typeface="+mn-ea"/>
              </a:rPr>
              <a:t>m</a:t>
            </a:r>
            <a:r>
              <a:rPr b="0" lang="es-AR" sz="1200" spc="-1" strike="noStrike">
                <a:solidFill>
                  <a:srgbClr val="000000"/>
                </a:solidFill>
                <a:latin typeface="+mn-lt"/>
                <a:ea typeface="+mn-ea"/>
              </a:rPr>
              <a:t>as.</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Firm</a:t>
            </a:r>
            <a:r>
              <a:rPr b="1" lang="es-AR" sz="1200" spc="-1" strike="noStrike">
                <a:solidFill>
                  <a:srgbClr val="000000"/>
                </a:solidFill>
                <a:latin typeface="+mn-lt"/>
                <a:ea typeface="+mn-ea"/>
              </a:rPr>
              <a:t>w</a:t>
            </a:r>
            <a:r>
              <a:rPr b="1" lang="es-AR" sz="1200" spc="-1" strike="noStrike">
                <a:solidFill>
                  <a:srgbClr val="000000"/>
                </a:solidFill>
                <a:latin typeface="+mn-lt"/>
                <a:ea typeface="+mn-ea"/>
              </a:rPr>
              <a:t>ar</a:t>
            </a:r>
            <a:r>
              <a:rPr b="1" lang="es-AR" sz="1200" spc="-1" strike="noStrike">
                <a:solidFill>
                  <a:srgbClr val="000000"/>
                </a:solidFill>
                <a:latin typeface="+mn-lt"/>
                <a:ea typeface="+mn-ea"/>
              </a:rPr>
              <a:t>e:</a:t>
            </a:r>
            <a:r>
              <a:rPr b="0" lang="es-AR" sz="1200" spc="-1" strike="noStrike">
                <a:solidFill>
                  <a:srgbClr val="000000"/>
                </a:solidFill>
                <a:latin typeface="+mn-lt"/>
                <a:ea typeface="+mn-ea"/>
              </a:rPr>
              <a:t> </a:t>
            </a:r>
            <a:r>
              <a:rPr b="0" lang="es-AR" sz="1200" spc="-1" strike="noStrike">
                <a:solidFill>
                  <a:srgbClr val="000000"/>
                </a:solidFill>
                <a:latin typeface="+mn-lt"/>
                <a:ea typeface="+mn-ea"/>
              </a:rPr>
              <a:t>Es </a:t>
            </a:r>
            <a:r>
              <a:rPr b="0" lang="es-AR" sz="1200" spc="-1" strike="noStrike">
                <a:solidFill>
                  <a:srgbClr val="000000"/>
                </a:solidFill>
                <a:latin typeface="+mn-lt"/>
                <a:ea typeface="+mn-ea"/>
              </a:rPr>
              <a:t>un</a:t>
            </a:r>
            <a:r>
              <a:rPr b="0" lang="es-AR" sz="1200" spc="-1" strike="noStrike">
                <a:solidFill>
                  <a:srgbClr val="000000"/>
                </a:solidFill>
                <a:latin typeface="+mn-lt"/>
                <a:ea typeface="+mn-ea"/>
              </a:rPr>
              <a:t> </a:t>
            </a:r>
            <a:r>
              <a:rPr b="1" lang="es-AR" sz="1200" spc="-1" strike="noStrike">
                <a:solidFill>
                  <a:srgbClr val="000000"/>
                </a:solidFill>
                <a:latin typeface="+mn-lt"/>
                <a:ea typeface="+mn-ea"/>
              </a:rPr>
              <a:t>"s</a:t>
            </a:r>
            <a:r>
              <a:rPr b="1" lang="es-AR" sz="1200" spc="-1" strike="noStrike">
                <a:solidFill>
                  <a:srgbClr val="000000"/>
                </a:solidFill>
                <a:latin typeface="+mn-lt"/>
                <a:ea typeface="+mn-ea"/>
              </a:rPr>
              <a:t>oft</a:t>
            </a:r>
            <a:r>
              <a:rPr b="1" lang="es-AR" sz="1200" spc="-1" strike="noStrike">
                <a:solidFill>
                  <a:srgbClr val="000000"/>
                </a:solidFill>
                <a:latin typeface="+mn-lt"/>
                <a:ea typeface="+mn-ea"/>
              </a:rPr>
              <a:t>w</a:t>
            </a:r>
            <a:r>
              <a:rPr b="1" lang="es-AR" sz="1200" spc="-1" strike="noStrike">
                <a:solidFill>
                  <a:srgbClr val="000000"/>
                </a:solidFill>
                <a:latin typeface="+mn-lt"/>
                <a:ea typeface="+mn-ea"/>
              </a:rPr>
              <a:t>ar</a:t>
            </a:r>
            <a:r>
              <a:rPr b="1" lang="es-AR" sz="1200" spc="-1" strike="noStrike">
                <a:solidFill>
                  <a:srgbClr val="000000"/>
                </a:solidFill>
                <a:latin typeface="+mn-lt"/>
                <a:ea typeface="+mn-ea"/>
              </a:rPr>
              <a:t>e" </a:t>
            </a:r>
            <a:r>
              <a:rPr b="1" lang="es-AR" sz="1200" spc="-1" strike="noStrike">
                <a:solidFill>
                  <a:srgbClr val="000000"/>
                </a:solidFill>
                <a:latin typeface="+mn-lt"/>
                <a:ea typeface="+mn-ea"/>
              </a:rPr>
              <a:t>gr</a:t>
            </a:r>
            <a:r>
              <a:rPr b="1" lang="es-AR" sz="1200" spc="-1" strike="noStrike">
                <a:solidFill>
                  <a:srgbClr val="000000"/>
                </a:solidFill>
                <a:latin typeface="+mn-lt"/>
                <a:ea typeface="+mn-ea"/>
              </a:rPr>
              <a:t>ab</a:t>
            </a:r>
            <a:r>
              <a:rPr b="1" lang="es-AR" sz="1200" spc="-1" strike="noStrike">
                <a:solidFill>
                  <a:srgbClr val="000000"/>
                </a:solidFill>
                <a:latin typeface="+mn-lt"/>
                <a:ea typeface="+mn-ea"/>
              </a:rPr>
              <a:t>ad</a:t>
            </a:r>
            <a:r>
              <a:rPr b="1" lang="es-AR" sz="1200" spc="-1" strike="noStrike">
                <a:solidFill>
                  <a:srgbClr val="000000"/>
                </a:solidFill>
                <a:latin typeface="+mn-lt"/>
                <a:ea typeface="+mn-ea"/>
              </a:rPr>
              <a:t>o </a:t>
            </a:r>
            <a:r>
              <a:rPr b="1" lang="es-AR" sz="1200" spc="-1" strike="noStrike">
                <a:solidFill>
                  <a:srgbClr val="000000"/>
                </a:solidFill>
                <a:latin typeface="+mn-lt"/>
                <a:ea typeface="+mn-ea"/>
              </a:rPr>
              <a:t>en </a:t>
            </a:r>
            <a:r>
              <a:rPr b="1" lang="es-AR" sz="1200" spc="-1" strike="noStrike">
                <a:solidFill>
                  <a:srgbClr val="000000"/>
                </a:solidFill>
                <a:latin typeface="+mn-lt"/>
                <a:ea typeface="+mn-ea"/>
              </a:rPr>
              <a:t>la </a:t>
            </a:r>
            <a:r>
              <a:rPr b="1" lang="es-AR" sz="1200" spc="-1" strike="noStrike">
                <a:solidFill>
                  <a:srgbClr val="000000"/>
                </a:solidFill>
                <a:latin typeface="+mn-lt"/>
                <a:ea typeface="+mn-ea"/>
              </a:rPr>
              <a:t>es</a:t>
            </a:r>
            <a:r>
              <a:rPr b="1" lang="es-AR" sz="1200" spc="-1" strike="noStrike">
                <a:solidFill>
                  <a:srgbClr val="000000"/>
                </a:solidFill>
                <a:latin typeface="+mn-lt"/>
                <a:ea typeface="+mn-ea"/>
              </a:rPr>
              <a:t>tr</a:t>
            </a:r>
            <a:r>
              <a:rPr b="1" lang="es-AR" sz="1200" spc="-1" strike="noStrike">
                <a:solidFill>
                  <a:srgbClr val="000000"/>
                </a:solidFill>
                <a:latin typeface="+mn-lt"/>
                <a:ea typeface="+mn-ea"/>
              </a:rPr>
              <a:t>uc</a:t>
            </a:r>
            <a:r>
              <a:rPr b="1" lang="es-AR" sz="1200" spc="-1" strike="noStrike">
                <a:solidFill>
                  <a:srgbClr val="000000"/>
                </a:solidFill>
                <a:latin typeface="+mn-lt"/>
                <a:ea typeface="+mn-ea"/>
              </a:rPr>
              <a:t>tu</a:t>
            </a:r>
            <a:r>
              <a:rPr b="1" lang="es-AR" sz="1200" spc="-1" strike="noStrike">
                <a:solidFill>
                  <a:srgbClr val="000000"/>
                </a:solidFill>
                <a:latin typeface="+mn-lt"/>
                <a:ea typeface="+mn-ea"/>
              </a:rPr>
              <a:t>ra </a:t>
            </a:r>
            <a:r>
              <a:rPr b="1" lang="es-AR" sz="1200" spc="-1" strike="noStrike">
                <a:solidFill>
                  <a:srgbClr val="000000"/>
                </a:solidFill>
                <a:latin typeface="+mn-lt"/>
                <a:ea typeface="+mn-ea"/>
              </a:rPr>
              <a:t>ele</a:t>
            </a:r>
            <a:r>
              <a:rPr b="1" lang="es-AR" sz="1200" spc="-1" strike="noStrike">
                <a:solidFill>
                  <a:srgbClr val="000000"/>
                </a:solidFill>
                <a:latin typeface="+mn-lt"/>
                <a:ea typeface="+mn-ea"/>
              </a:rPr>
              <a:t>ctr</a:t>
            </a:r>
            <a:r>
              <a:rPr b="1" lang="es-AR" sz="1200" spc="-1" strike="noStrike">
                <a:solidFill>
                  <a:srgbClr val="000000"/>
                </a:solidFill>
                <a:latin typeface="+mn-lt"/>
                <a:ea typeface="+mn-ea"/>
              </a:rPr>
              <a:t>ón</a:t>
            </a:r>
            <a:r>
              <a:rPr b="1" lang="es-AR" sz="1200" spc="-1" strike="noStrike">
                <a:solidFill>
                  <a:srgbClr val="000000"/>
                </a:solidFill>
                <a:latin typeface="+mn-lt"/>
                <a:ea typeface="+mn-ea"/>
              </a:rPr>
              <a:t>ica</a:t>
            </a:r>
            <a:r>
              <a:rPr b="0" lang="es-AR" sz="1200" spc="-1" strike="noStrike">
                <a:solidFill>
                  <a:srgbClr val="000000"/>
                </a:solidFill>
                <a:latin typeface="+mn-lt"/>
                <a:ea typeface="+mn-ea"/>
              </a:rPr>
              <a:t> de</a:t>
            </a:r>
            <a:r>
              <a:rPr b="0" lang="es-AR" sz="1200" spc="-1" strike="noStrike">
                <a:solidFill>
                  <a:srgbClr val="000000"/>
                </a:solidFill>
                <a:latin typeface="+mn-lt"/>
                <a:ea typeface="+mn-ea"/>
              </a:rPr>
              <a:t>l </a:t>
            </a:r>
            <a:r>
              <a:rPr b="0" lang="es-AR" sz="1200" spc="-1" strike="noStrike">
                <a:solidFill>
                  <a:srgbClr val="000000"/>
                </a:solidFill>
                <a:latin typeface="+mn-lt"/>
                <a:ea typeface="+mn-ea"/>
              </a:rPr>
              <a:t>sis</a:t>
            </a:r>
            <a:r>
              <a:rPr b="0" lang="es-AR" sz="1200" spc="-1" strike="noStrike">
                <a:solidFill>
                  <a:srgbClr val="000000"/>
                </a:solidFill>
                <a:latin typeface="+mn-lt"/>
                <a:ea typeface="+mn-ea"/>
              </a:rPr>
              <a:t>te</a:t>
            </a:r>
            <a:r>
              <a:rPr b="0" lang="es-AR" sz="1200" spc="-1" strike="noStrike">
                <a:solidFill>
                  <a:srgbClr val="000000"/>
                </a:solidFill>
                <a:latin typeface="+mn-lt"/>
                <a:ea typeface="+mn-ea"/>
              </a:rPr>
              <a:t>m</a:t>
            </a:r>
            <a:r>
              <a:rPr b="0" lang="es-AR" sz="1200" spc="-1" strike="noStrike">
                <a:solidFill>
                  <a:srgbClr val="000000"/>
                </a:solidFill>
                <a:latin typeface="+mn-lt"/>
                <a:ea typeface="+mn-ea"/>
              </a:rPr>
              <a:t>a </a:t>
            </a:r>
            <a:r>
              <a:rPr b="0" lang="es-AR" sz="1200" spc="-1" strike="noStrike">
                <a:solidFill>
                  <a:srgbClr val="000000"/>
                </a:solidFill>
                <a:latin typeface="+mn-lt"/>
                <a:ea typeface="+mn-ea"/>
              </a:rPr>
              <a:t>mi</a:t>
            </a:r>
            <a:r>
              <a:rPr b="0" lang="es-AR" sz="1200" spc="-1" strike="noStrike">
                <a:solidFill>
                  <a:srgbClr val="000000"/>
                </a:solidFill>
                <a:latin typeface="+mn-lt"/>
                <a:ea typeface="+mn-ea"/>
              </a:rPr>
              <a:t>cr</a:t>
            </a:r>
            <a:r>
              <a:rPr b="0" lang="es-AR" sz="1200" spc="-1" strike="noStrike">
                <a:solidFill>
                  <a:srgbClr val="000000"/>
                </a:solidFill>
                <a:latin typeface="+mn-lt"/>
                <a:ea typeface="+mn-ea"/>
              </a:rPr>
              <a:t>op</a:t>
            </a:r>
            <a:r>
              <a:rPr b="0" lang="es-AR" sz="1200" spc="-1" strike="noStrike">
                <a:solidFill>
                  <a:srgbClr val="000000"/>
                </a:solidFill>
                <a:latin typeface="+mn-lt"/>
                <a:ea typeface="+mn-ea"/>
              </a:rPr>
              <a:t>ro</a:t>
            </a:r>
            <a:r>
              <a:rPr b="0" lang="es-AR" sz="1200" spc="-1" strike="noStrike">
                <a:solidFill>
                  <a:srgbClr val="000000"/>
                </a:solidFill>
                <a:latin typeface="+mn-lt"/>
                <a:ea typeface="+mn-ea"/>
              </a:rPr>
              <a:t>gr</a:t>
            </a:r>
            <a:r>
              <a:rPr b="0" lang="es-AR" sz="1200" spc="-1" strike="noStrike">
                <a:solidFill>
                  <a:srgbClr val="000000"/>
                </a:solidFill>
                <a:latin typeface="+mn-lt"/>
                <a:ea typeface="+mn-ea"/>
              </a:rPr>
              <a:t>a</a:t>
            </a:r>
            <a:r>
              <a:rPr b="0" lang="es-AR" sz="1200" spc="-1" strike="noStrike">
                <a:solidFill>
                  <a:srgbClr val="000000"/>
                </a:solidFill>
                <a:latin typeface="+mn-lt"/>
                <a:ea typeface="+mn-ea"/>
              </a:rPr>
              <a:t>m</a:t>
            </a:r>
            <a:r>
              <a:rPr b="0" lang="es-AR" sz="1200" spc="-1" strike="noStrike">
                <a:solidFill>
                  <a:srgbClr val="000000"/>
                </a:solidFill>
                <a:latin typeface="+mn-lt"/>
                <a:ea typeface="+mn-ea"/>
              </a:rPr>
              <a:t>abl</a:t>
            </a:r>
            <a:r>
              <a:rPr b="0" lang="es-AR" sz="1200" spc="-1" strike="noStrike">
                <a:solidFill>
                  <a:srgbClr val="000000"/>
                </a:solidFill>
                <a:latin typeface="+mn-lt"/>
                <a:ea typeface="+mn-ea"/>
              </a:rPr>
              <a:t>e y </a:t>
            </a:r>
            <a:r>
              <a:rPr b="0" lang="es-AR" sz="1200" spc="-1" strike="noStrike">
                <a:solidFill>
                  <a:srgbClr val="000000"/>
                </a:solidFill>
                <a:latin typeface="+mn-lt"/>
                <a:ea typeface="+mn-ea"/>
              </a:rPr>
              <a:t>qu</a:t>
            </a:r>
            <a:r>
              <a:rPr b="0" lang="es-AR" sz="1200" spc="-1" strike="noStrike">
                <a:solidFill>
                  <a:srgbClr val="000000"/>
                </a:solidFill>
                <a:latin typeface="+mn-lt"/>
                <a:ea typeface="+mn-ea"/>
              </a:rPr>
              <a:t>e </a:t>
            </a:r>
            <a:r>
              <a:rPr b="0" lang="es-AR" sz="1200" spc="-1" strike="noStrike">
                <a:solidFill>
                  <a:srgbClr val="000000"/>
                </a:solidFill>
                <a:latin typeface="+mn-lt"/>
                <a:ea typeface="+mn-ea"/>
              </a:rPr>
              <a:t>el </a:t>
            </a:r>
            <a:r>
              <a:rPr b="0" lang="es-AR" sz="1200" spc="-1" strike="noStrike">
                <a:solidFill>
                  <a:srgbClr val="000000"/>
                </a:solidFill>
                <a:latin typeface="+mn-lt"/>
                <a:ea typeface="+mn-ea"/>
              </a:rPr>
              <a:t>us</a:t>
            </a:r>
            <a:r>
              <a:rPr b="0" lang="es-AR" sz="1200" spc="-1" strike="noStrike">
                <a:solidFill>
                  <a:srgbClr val="000000"/>
                </a:solidFill>
                <a:latin typeface="+mn-lt"/>
                <a:ea typeface="+mn-ea"/>
              </a:rPr>
              <a:t>ua</a:t>
            </a:r>
            <a:r>
              <a:rPr b="0" lang="es-AR" sz="1200" spc="-1" strike="noStrike">
                <a:solidFill>
                  <a:srgbClr val="000000"/>
                </a:solidFill>
                <a:latin typeface="+mn-lt"/>
                <a:ea typeface="+mn-ea"/>
              </a:rPr>
              <a:t>rio </a:t>
            </a:r>
            <a:r>
              <a:rPr b="0" lang="es-AR" sz="1200" spc="-1" strike="noStrike">
                <a:solidFill>
                  <a:srgbClr val="000000"/>
                </a:solidFill>
                <a:latin typeface="+mn-lt"/>
                <a:ea typeface="+mn-ea"/>
              </a:rPr>
              <a:t>en </a:t>
            </a:r>
            <a:r>
              <a:rPr b="0" lang="es-AR" sz="1200" spc="-1" strike="noStrike">
                <a:solidFill>
                  <a:srgbClr val="000000"/>
                </a:solidFill>
                <a:latin typeface="+mn-lt"/>
                <a:ea typeface="+mn-ea"/>
              </a:rPr>
              <a:t>pri</a:t>
            </a:r>
            <a:r>
              <a:rPr b="0" lang="es-AR" sz="1200" spc="-1" strike="noStrike">
                <a:solidFill>
                  <a:srgbClr val="000000"/>
                </a:solidFill>
                <a:latin typeface="+mn-lt"/>
                <a:ea typeface="+mn-ea"/>
              </a:rPr>
              <a:t>nci</a:t>
            </a:r>
            <a:r>
              <a:rPr b="0" lang="es-AR" sz="1200" spc="-1" strike="noStrike">
                <a:solidFill>
                  <a:srgbClr val="000000"/>
                </a:solidFill>
                <a:latin typeface="+mn-lt"/>
                <a:ea typeface="+mn-ea"/>
              </a:rPr>
              <a:t>pi</a:t>
            </a:r>
            <a:r>
              <a:rPr b="0" lang="es-AR" sz="1200" spc="-1" strike="noStrike">
                <a:solidFill>
                  <a:srgbClr val="000000"/>
                </a:solidFill>
                <a:latin typeface="+mn-lt"/>
                <a:ea typeface="+mn-ea"/>
              </a:rPr>
              <a:t>o </a:t>
            </a:r>
            <a:r>
              <a:rPr b="0" lang="es-AR" sz="1200" spc="-1" strike="noStrike">
                <a:solidFill>
                  <a:srgbClr val="000000"/>
                </a:solidFill>
                <a:latin typeface="+mn-lt"/>
                <a:ea typeface="+mn-ea"/>
              </a:rPr>
              <a:t>no </a:t>
            </a:r>
            <a:r>
              <a:rPr b="0" lang="es-AR" sz="1200" spc="-1" strike="noStrike">
                <a:solidFill>
                  <a:srgbClr val="000000"/>
                </a:solidFill>
                <a:latin typeface="+mn-lt"/>
                <a:ea typeface="+mn-ea"/>
              </a:rPr>
              <a:t>pu</a:t>
            </a:r>
            <a:r>
              <a:rPr b="0" lang="es-AR" sz="1200" spc="-1" strike="noStrike">
                <a:solidFill>
                  <a:srgbClr val="000000"/>
                </a:solidFill>
                <a:latin typeface="+mn-lt"/>
                <a:ea typeface="+mn-ea"/>
              </a:rPr>
              <a:t>ed</a:t>
            </a:r>
            <a:r>
              <a:rPr b="0" lang="es-AR" sz="1200" spc="-1" strike="noStrike">
                <a:solidFill>
                  <a:srgbClr val="000000"/>
                </a:solidFill>
                <a:latin typeface="+mn-lt"/>
                <a:ea typeface="+mn-ea"/>
              </a:rPr>
              <a:t>e </a:t>
            </a:r>
            <a:r>
              <a:rPr b="0" lang="es-AR" sz="1200" spc="-1" strike="noStrike">
                <a:solidFill>
                  <a:srgbClr val="000000"/>
                </a:solidFill>
                <a:latin typeface="+mn-lt"/>
                <a:ea typeface="+mn-ea"/>
              </a:rPr>
              <a:t>alt</a:t>
            </a:r>
            <a:r>
              <a:rPr b="0" lang="es-AR" sz="1200" spc="-1" strike="noStrike">
                <a:solidFill>
                  <a:srgbClr val="000000"/>
                </a:solidFill>
                <a:latin typeface="+mn-lt"/>
                <a:ea typeface="+mn-ea"/>
              </a:rPr>
              <a:t>er</a:t>
            </a:r>
            <a:r>
              <a:rPr b="0" lang="es-AR" sz="1200" spc="-1" strike="noStrike">
                <a:solidFill>
                  <a:srgbClr val="000000"/>
                </a:solidFill>
                <a:latin typeface="+mn-lt"/>
                <a:ea typeface="+mn-ea"/>
              </a:rPr>
              <a:t>ar. </a:t>
            </a:r>
            <a:r>
              <a:rPr b="1" lang="es-AR" sz="1200" spc="-1" strike="noStrike">
                <a:solidFill>
                  <a:srgbClr val="000000"/>
                </a:solidFill>
                <a:latin typeface="+mn-lt"/>
                <a:ea typeface="+mn-ea"/>
              </a:rPr>
              <a:t>En </a:t>
            </a:r>
            <a:r>
              <a:rPr b="1" lang="es-AR" sz="1200" spc="-1" strike="noStrike">
                <a:solidFill>
                  <a:srgbClr val="000000"/>
                </a:solidFill>
                <a:latin typeface="+mn-lt"/>
                <a:ea typeface="+mn-ea"/>
              </a:rPr>
              <a:t>los </a:t>
            </a:r>
            <a:r>
              <a:rPr b="1" lang="es-AR" sz="1200" spc="-1" strike="noStrike">
                <a:solidFill>
                  <a:srgbClr val="000000"/>
                </a:solidFill>
                <a:latin typeface="+mn-lt"/>
                <a:ea typeface="+mn-ea"/>
              </a:rPr>
              <a:t>or</a:t>
            </a:r>
            <a:r>
              <a:rPr b="1" lang="es-AR" sz="1200" spc="-1" strike="noStrike">
                <a:solidFill>
                  <a:srgbClr val="000000"/>
                </a:solidFill>
                <a:latin typeface="+mn-lt"/>
                <a:ea typeface="+mn-ea"/>
              </a:rPr>
              <a:t>de</a:t>
            </a:r>
            <a:r>
              <a:rPr b="1" lang="es-AR" sz="1200" spc="-1" strike="noStrike">
                <a:solidFill>
                  <a:srgbClr val="000000"/>
                </a:solidFill>
                <a:latin typeface="+mn-lt"/>
                <a:ea typeface="+mn-ea"/>
              </a:rPr>
              <a:t>na</a:t>
            </a:r>
            <a:r>
              <a:rPr b="1" lang="es-AR" sz="1200" spc="-1" strike="noStrike">
                <a:solidFill>
                  <a:srgbClr val="000000"/>
                </a:solidFill>
                <a:latin typeface="+mn-lt"/>
                <a:ea typeface="+mn-ea"/>
              </a:rPr>
              <a:t>do</a:t>
            </a:r>
            <a:r>
              <a:rPr b="1" lang="es-AR" sz="1200" spc="-1" strike="noStrike">
                <a:solidFill>
                  <a:srgbClr val="000000"/>
                </a:solidFill>
                <a:latin typeface="+mn-lt"/>
                <a:ea typeface="+mn-ea"/>
              </a:rPr>
              <a:t>re</a:t>
            </a:r>
            <a:r>
              <a:rPr b="1" lang="es-AR" sz="1200" spc="-1" strike="noStrike">
                <a:solidFill>
                  <a:srgbClr val="000000"/>
                </a:solidFill>
                <a:latin typeface="+mn-lt"/>
                <a:ea typeface="+mn-ea"/>
              </a:rPr>
              <a:t>s </a:t>
            </a:r>
            <a:r>
              <a:rPr b="1" lang="es-AR" sz="1200" spc="-1" strike="noStrike">
                <a:solidFill>
                  <a:srgbClr val="000000"/>
                </a:solidFill>
                <a:latin typeface="+mn-lt"/>
                <a:ea typeface="+mn-ea"/>
              </a:rPr>
              <a:t>pe</a:t>
            </a:r>
            <a:r>
              <a:rPr b="1" lang="es-AR" sz="1200" spc="-1" strike="noStrike">
                <a:solidFill>
                  <a:srgbClr val="000000"/>
                </a:solidFill>
                <a:latin typeface="+mn-lt"/>
                <a:ea typeface="+mn-ea"/>
              </a:rPr>
              <a:t>rs</a:t>
            </a:r>
            <a:r>
              <a:rPr b="1" lang="es-AR" sz="1200" spc="-1" strike="noStrike">
                <a:solidFill>
                  <a:srgbClr val="000000"/>
                </a:solidFill>
                <a:latin typeface="+mn-lt"/>
                <a:ea typeface="+mn-ea"/>
              </a:rPr>
              <a:t>on</a:t>
            </a:r>
            <a:r>
              <a:rPr b="1" lang="es-AR" sz="1200" spc="-1" strike="noStrike">
                <a:solidFill>
                  <a:srgbClr val="000000"/>
                </a:solidFill>
                <a:latin typeface="+mn-lt"/>
                <a:ea typeface="+mn-ea"/>
              </a:rPr>
              <a:t>al</a:t>
            </a:r>
            <a:r>
              <a:rPr b="1" lang="es-AR" sz="1200" spc="-1" strike="noStrike">
                <a:solidFill>
                  <a:srgbClr val="000000"/>
                </a:solidFill>
                <a:latin typeface="+mn-lt"/>
                <a:ea typeface="+mn-ea"/>
              </a:rPr>
              <a:t>es, </a:t>
            </a:r>
            <a:r>
              <a:rPr b="1" lang="es-AR" sz="1200" spc="-1" strike="noStrike">
                <a:solidFill>
                  <a:srgbClr val="000000"/>
                </a:solidFill>
                <a:latin typeface="+mn-lt"/>
                <a:ea typeface="+mn-ea"/>
              </a:rPr>
              <a:t>la </a:t>
            </a:r>
            <a:r>
              <a:rPr b="1" lang="es-AR" sz="1200" spc="-1" strike="noStrike">
                <a:solidFill>
                  <a:srgbClr val="000000"/>
                </a:solidFill>
                <a:latin typeface="+mn-lt"/>
                <a:ea typeface="+mn-ea"/>
              </a:rPr>
              <a:t>BI</a:t>
            </a:r>
            <a:r>
              <a:rPr b="1" lang="es-AR" sz="1200" spc="-1" strike="noStrike">
                <a:solidFill>
                  <a:srgbClr val="000000"/>
                </a:solidFill>
                <a:latin typeface="+mn-lt"/>
                <a:ea typeface="+mn-ea"/>
              </a:rPr>
              <a:t>OS </a:t>
            </a:r>
            <a:r>
              <a:rPr b="1" lang="es-AR" sz="1200" spc="-1" strike="noStrike">
                <a:solidFill>
                  <a:srgbClr val="000000"/>
                </a:solidFill>
                <a:latin typeface="+mn-lt"/>
                <a:ea typeface="+mn-ea"/>
              </a:rPr>
              <a:t>(B</a:t>
            </a:r>
            <a:r>
              <a:rPr b="1" lang="es-AR" sz="1200" spc="-1" strike="noStrike">
                <a:solidFill>
                  <a:srgbClr val="000000"/>
                </a:solidFill>
                <a:latin typeface="+mn-lt"/>
                <a:ea typeface="+mn-ea"/>
              </a:rPr>
              <a:t>asi</a:t>
            </a:r>
            <a:r>
              <a:rPr b="1" lang="es-AR" sz="1200" spc="-1" strike="noStrike">
                <a:solidFill>
                  <a:srgbClr val="000000"/>
                </a:solidFill>
                <a:latin typeface="+mn-lt"/>
                <a:ea typeface="+mn-ea"/>
              </a:rPr>
              <a:t>c </a:t>
            </a:r>
            <a:r>
              <a:rPr b="1" lang="es-AR" sz="1200" spc="-1" strike="noStrike">
                <a:solidFill>
                  <a:srgbClr val="000000"/>
                </a:solidFill>
                <a:latin typeface="+mn-lt"/>
                <a:ea typeface="+mn-ea"/>
              </a:rPr>
              <a:t>In</a:t>
            </a:r>
            <a:r>
              <a:rPr b="1" lang="es-AR" sz="1200" spc="-1" strike="noStrike">
                <a:solidFill>
                  <a:srgbClr val="000000"/>
                </a:solidFill>
                <a:latin typeface="+mn-lt"/>
                <a:ea typeface="+mn-ea"/>
              </a:rPr>
              <a:t>pu</a:t>
            </a:r>
            <a:r>
              <a:rPr b="1" lang="es-AR" sz="1200" spc="-1" strike="noStrike">
                <a:solidFill>
                  <a:srgbClr val="000000"/>
                </a:solidFill>
                <a:latin typeface="+mn-lt"/>
                <a:ea typeface="+mn-ea"/>
              </a:rPr>
              <a:t>t/</a:t>
            </a:r>
            <a:r>
              <a:rPr b="1" lang="es-AR" sz="1200" spc="-1" strike="noStrike">
                <a:solidFill>
                  <a:srgbClr val="000000"/>
                </a:solidFill>
                <a:latin typeface="+mn-lt"/>
                <a:ea typeface="+mn-ea"/>
              </a:rPr>
              <a:t>O</a:t>
            </a:r>
            <a:r>
              <a:rPr b="1" lang="es-AR" sz="1200" spc="-1" strike="noStrike">
                <a:solidFill>
                  <a:srgbClr val="000000"/>
                </a:solidFill>
                <a:latin typeface="+mn-lt"/>
                <a:ea typeface="+mn-ea"/>
              </a:rPr>
              <a:t>ut</a:t>
            </a:r>
            <a:r>
              <a:rPr b="1" lang="es-AR" sz="1200" spc="-1" strike="noStrike">
                <a:solidFill>
                  <a:srgbClr val="000000"/>
                </a:solidFill>
                <a:latin typeface="+mn-lt"/>
                <a:ea typeface="+mn-ea"/>
              </a:rPr>
              <a:t>pu</a:t>
            </a:r>
            <a:r>
              <a:rPr b="1" lang="es-AR" sz="1200" spc="-1" strike="noStrike">
                <a:solidFill>
                  <a:srgbClr val="000000"/>
                </a:solidFill>
                <a:latin typeface="+mn-lt"/>
                <a:ea typeface="+mn-ea"/>
              </a:rPr>
              <a:t>t </a:t>
            </a:r>
            <a:r>
              <a:rPr b="1" lang="es-AR" sz="1200" spc="-1" strike="noStrike">
                <a:solidFill>
                  <a:srgbClr val="000000"/>
                </a:solidFill>
                <a:latin typeface="+mn-lt"/>
                <a:ea typeface="+mn-ea"/>
              </a:rPr>
              <a:t>Sy</a:t>
            </a:r>
            <a:r>
              <a:rPr b="1" lang="es-AR" sz="1200" spc="-1" strike="noStrike">
                <a:solidFill>
                  <a:srgbClr val="000000"/>
                </a:solidFill>
                <a:latin typeface="+mn-lt"/>
                <a:ea typeface="+mn-ea"/>
              </a:rPr>
              <a:t>st</a:t>
            </a:r>
            <a:r>
              <a:rPr b="1" lang="es-AR" sz="1200" spc="-1" strike="noStrike">
                <a:solidFill>
                  <a:srgbClr val="000000"/>
                </a:solidFill>
                <a:latin typeface="+mn-lt"/>
                <a:ea typeface="+mn-ea"/>
              </a:rPr>
              <a:t>e</a:t>
            </a:r>
            <a:r>
              <a:rPr b="1" lang="es-AR" sz="1200" spc="-1" strike="noStrike">
                <a:solidFill>
                  <a:srgbClr val="000000"/>
                </a:solidFill>
                <a:latin typeface="+mn-lt"/>
                <a:ea typeface="+mn-ea"/>
              </a:rPr>
              <a:t>m)</a:t>
            </a:r>
            <a:r>
              <a:rPr b="0" lang="es-AR" sz="1200" spc="-1" strike="noStrike">
                <a:solidFill>
                  <a:srgbClr val="000000"/>
                </a:solidFill>
                <a:latin typeface="+mn-lt"/>
                <a:ea typeface="+mn-ea"/>
              </a:rPr>
              <a:t> ut</a:t>
            </a:r>
            <a:r>
              <a:rPr b="0" lang="es-AR" sz="1200" spc="-1" strike="noStrike">
                <a:solidFill>
                  <a:srgbClr val="000000"/>
                </a:solidFill>
                <a:latin typeface="+mn-lt"/>
                <a:ea typeface="+mn-ea"/>
              </a:rPr>
              <a:t>iliz</a:t>
            </a:r>
            <a:r>
              <a:rPr b="0" lang="es-AR" sz="1200" spc="-1" strike="noStrike">
                <a:solidFill>
                  <a:srgbClr val="000000"/>
                </a:solidFill>
                <a:latin typeface="+mn-lt"/>
                <a:ea typeface="+mn-ea"/>
              </a:rPr>
              <a:t>a </a:t>
            </a:r>
            <a:r>
              <a:rPr b="0" lang="es-AR" sz="1200" spc="-1" strike="noStrike">
                <a:solidFill>
                  <a:srgbClr val="000000"/>
                </a:solidFill>
                <a:latin typeface="+mn-lt"/>
                <a:ea typeface="+mn-ea"/>
              </a:rPr>
              <a:t>fir</a:t>
            </a:r>
            <a:r>
              <a:rPr b="0" lang="es-AR" sz="1200" spc="-1" strike="noStrike">
                <a:solidFill>
                  <a:srgbClr val="000000"/>
                </a:solidFill>
                <a:latin typeface="+mn-lt"/>
                <a:ea typeface="+mn-ea"/>
              </a:rPr>
              <a:t>m</a:t>
            </a:r>
            <a:r>
              <a:rPr b="0" lang="es-AR" sz="1200" spc="-1" strike="noStrike">
                <a:solidFill>
                  <a:srgbClr val="000000"/>
                </a:solidFill>
                <a:latin typeface="+mn-lt"/>
                <a:ea typeface="+mn-ea"/>
              </a:rPr>
              <a:t>wa</a:t>
            </a:r>
            <a:r>
              <a:rPr b="0" lang="es-AR" sz="1200" spc="-1" strike="noStrike">
                <a:solidFill>
                  <a:srgbClr val="000000"/>
                </a:solidFill>
                <a:latin typeface="+mn-lt"/>
                <a:ea typeface="+mn-ea"/>
              </a:rPr>
              <a:t>re </a:t>
            </a:r>
            <a:r>
              <a:rPr b="0" lang="es-AR" sz="1200" spc="-1" strike="noStrike">
                <a:solidFill>
                  <a:srgbClr val="000000"/>
                </a:solidFill>
                <a:latin typeface="+mn-lt"/>
                <a:ea typeface="+mn-ea"/>
              </a:rPr>
              <a:t>y </a:t>
            </a:r>
            <a:r>
              <a:rPr b="0" lang="es-AR" sz="1200" spc="-1" strike="noStrike">
                <a:solidFill>
                  <a:srgbClr val="000000"/>
                </a:solidFill>
                <a:latin typeface="+mn-lt"/>
                <a:ea typeface="+mn-ea"/>
              </a:rPr>
              <a:t>co</a:t>
            </a:r>
            <a:r>
              <a:rPr b="0" lang="es-AR" sz="1200" spc="-1" strike="noStrike">
                <a:solidFill>
                  <a:srgbClr val="000000"/>
                </a:solidFill>
                <a:latin typeface="+mn-lt"/>
                <a:ea typeface="+mn-ea"/>
              </a:rPr>
              <a:t>nti</a:t>
            </a:r>
            <a:r>
              <a:rPr b="0" lang="es-AR" sz="1200" spc="-1" strike="noStrike">
                <a:solidFill>
                  <a:srgbClr val="000000"/>
                </a:solidFill>
                <a:latin typeface="+mn-lt"/>
                <a:ea typeface="+mn-ea"/>
              </a:rPr>
              <a:t>en</a:t>
            </a:r>
            <a:r>
              <a:rPr b="0" lang="es-AR" sz="1200" spc="-1" strike="noStrike">
                <a:solidFill>
                  <a:srgbClr val="000000"/>
                </a:solidFill>
                <a:latin typeface="+mn-lt"/>
                <a:ea typeface="+mn-ea"/>
              </a:rPr>
              <a:t>e </a:t>
            </a:r>
            <a:r>
              <a:rPr b="0" lang="es-AR" sz="1200" spc="-1" strike="noStrike">
                <a:solidFill>
                  <a:srgbClr val="000000"/>
                </a:solidFill>
                <a:latin typeface="+mn-lt"/>
                <a:ea typeface="+mn-ea"/>
              </a:rPr>
              <a:t>un </a:t>
            </a:r>
            <a:r>
              <a:rPr b="0" lang="es-AR" sz="1200" spc="-1" strike="noStrike">
                <a:solidFill>
                  <a:srgbClr val="000000"/>
                </a:solidFill>
                <a:latin typeface="+mn-lt"/>
                <a:ea typeface="+mn-ea"/>
              </a:rPr>
              <a:t>gr</a:t>
            </a:r>
            <a:r>
              <a:rPr b="0" lang="es-AR" sz="1200" spc="-1" strike="noStrike">
                <a:solidFill>
                  <a:srgbClr val="000000"/>
                </a:solidFill>
                <a:latin typeface="+mn-lt"/>
                <a:ea typeface="+mn-ea"/>
              </a:rPr>
              <a:t>up</a:t>
            </a:r>
            <a:r>
              <a:rPr b="0" lang="es-AR" sz="1200" spc="-1" strike="noStrike">
                <a:solidFill>
                  <a:srgbClr val="000000"/>
                </a:solidFill>
                <a:latin typeface="+mn-lt"/>
                <a:ea typeface="+mn-ea"/>
              </a:rPr>
              <a:t>o </a:t>
            </a:r>
            <a:r>
              <a:rPr b="0" lang="es-AR" sz="1200" spc="-1" strike="noStrike">
                <a:solidFill>
                  <a:srgbClr val="000000"/>
                </a:solidFill>
                <a:latin typeface="+mn-lt"/>
                <a:ea typeface="+mn-ea"/>
              </a:rPr>
              <a:t>de </a:t>
            </a:r>
            <a:r>
              <a:rPr b="0" lang="es-AR" sz="1200" spc="-1" strike="noStrike">
                <a:solidFill>
                  <a:srgbClr val="000000"/>
                </a:solidFill>
                <a:latin typeface="+mn-lt"/>
                <a:ea typeface="+mn-ea"/>
              </a:rPr>
              <a:t>pr</a:t>
            </a:r>
            <a:r>
              <a:rPr b="0" lang="es-AR" sz="1200" spc="-1" strike="noStrike">
                <a:solidFill>
                  <a:srgbClr val="000000"/>
                </a:solidFill>
                <a:latin typeface="+mn-lt"/>
                <a:ea typeface="+mn-ea"/>
              </a:rPr>
              <a:t>og</a:t>
            </a:r>
            <a:r>
              <a:rPr b="0" lang="es-AR" sz="1200" spc="-1" strike="noStrike">
                <a:solidFill>
                  <a:srgbClr val="000000"/>
                </a:solidFill>
                <a:latin typeface="+mn-lt"/>
                <a:ea typeface="+mn-ea"/>
              </a:rPr>
              <a:t>ra</a:t>
            </a:r>
            <a:r>
              <a:rPr b="0" lang="es-AR" sz="1200" spc="-1" strike="noStrike">
                <a:solidFill>
                  <a:srgbClr val="000000"/>
                </a:solidFill>
                <a:latin typeface="+mn-lt"/>
                <a:ea typeface="+mn-ea"/>
              </a:rPr>
              <a:t>m</a:t>
            </a:r>
            <a:r>
              <a:rPr b="0" lang="es-AR" sz="1200" spc="-1" strike="noStrike">
                <a:solidFill>
                  <a:srgbClr val="000000"/>
                </a:solidFill>
                <a:latin typeface="+mn-lt"/>
                <a:ea typeface="+mn-ea"/>
              </a:rPr>
              <a:t>as </a:t>
            </a:r>
            <a:r>
              <a:rPr b="0" lang="es-AR" sz="1200" spc="-1" strike="noStrike">
                <a:solidFill>
                  <a:srgbClr val="000000"/>
                </a:solidFill>
                <a:latin typeface="+mn-lt"/>
                <a:ea typeface="+mn-ea"/>
              </a:rPr>
              <a:t>qu</a:t>
            </a:r>
            <a:r>
              <a:rPr b="0" lang="es-AR" sz="1200" spc="-1" strike="noStrike">
                <a:solidFill>
                  <a:srgbClr val="000000"/>
                </a:solidFill>
                <a:latin typeface="+mn-lt"/>
                <a:ea typeface="+mn-ea"/>
              </a:rPr>
              <a:t>e </a:t>
            </a:r>
            <a:r>
              <a:rPr b="0" lang="es-AR" sz="1200" spc="-1" strike="noStrike">
                <a:solidFill>
                  <a:srgbClr val="000000"/>
                </a:solidFill>
                <a:latin typeface="+mn-lt"/>
                <a:ea typeface="+mn-ea"/>
              </a:rPr>
              <a:t>sir</a:t>
            </a:r>
            <a:r>
              <a:rPr b="0" lang="es-AR" sz="1200" spc="-1" strike="noStrike">
                <a:solidFill>
                  <a:srgbClr val="000000"/>
                </a:solidFill>
                <a:latin typeface="+mn-lt"/>
                <a:ea typeface="+mn-ea"/>
              </a:rPr>
              <a:t>ve</a:t>
            </a:r>
            <a:r>
              <a:rPr b="0" lang="es-AR" sz="1200" spc="-1" strike="noStrike">
                <a:solidFill>
                  <a:srgbClr val="000000"/>
                </a:solidFill>
                <a:latin typeface="+mn-lt"/>
                <a:ea typeface="+mn-ea"/>
              </a:rPr>
              <a:t>n </a:t>
            </a:r>
            <a:r>
              <a:rPr b="0" lang="es-AR" sz="1200" spc="-1" strike="noStrike">
                <a:solidFill>
                  <a:srgbClr val="000000"/>
                </a:solidFill>
                <a:latin typeface="+mn-lt"/>
                <a:ea typeface="+mn-ea"/>
              </a:rPr>
              <a:t>de </a:t>
            </a:r>
            <a:r>
              <a:rPr b="0" lang="es-AR" sz="1200" spc="-1" strike="noStrike">
                <a:solidFill>
                  <a:srgbClr val="000000"/>
                </a:solidFill>
                <a:latin typeface="+mn-lt"/>
                <a:ea typeface="+mn-ea"/>
              </a:rPr>
              <a:t>int</a:t>
            </a:r>
            <a:r>
              <a:rPr b="0" lang="es-AR" sz="1200" spc="-1" strike="noStrike">
                <a:solidFill>
                  <a:srgbClr val="000000"/>
                </a:solidFill>
                <a:latin typeface="+mn-lt"/>
                <a:ea typeface="+mn-ea"/>
              </a:rPr>
              <a:t>er</a:t>
            </a:r>
            <a:r>
              <a:rPr b="0" lang="es-AR" sz="1200" spc="-1" strike="noStrike">
                <a:solidFill>
                  <a:srgbClr val="000000"/>
                </a:solidFill>
                <a:latin typeface="+mn-lt"/>
                <a:ea typeface="+mn-ea"/>
              </a:rPr>
              <a:t>m</a:t>
            </a:r>
            <a:r>
              <a:rPr b="0" lang="es-AR" sz="1200" spc="-1" strike="noStrike">
                <a:solidFill>
                  <a:srgbClr val="000000"/>
                </a:solidFill>
                <a:latin typeface="+mn-lt"/>
                <a:ea typeface="+mn-ea"/>
              </a:rPr>
              <a:t>edi</a:t>
            </a:r>
            <a:r>
              <a:rPr b="0" lang="es-AR" sz="1200" spc="-1" strike="noStrike">
                <a:solidFill>
                  <a:srgbClr val="000000"/>
                </a:solidFill>
                <a:latin typeface="+mn-lt"/>
                <a:ea typeface="+mn-ea"/>
              </a:rPr>
              <a:t>ari</a:t>
            </a:r>
            <a:r>
              <a:rPr b="0" lang="es-AR" sz="1200" spc="-1" strike="noStrike">
                <a:solidFill>
                  <a:srgbClr val="000000"/>
                </a:solidFill>
                <a:latin typeface="+mn-lt"/>
                <a:ea typeface="+mn-ea"/>
              </a:rPr>
              <a:t>o </a:t>
            </a:r>
            <a:r>
              <a:rPr b="0" lang="es-AR" sz="1200" spc="-1" strike="noStrike">
                <a:solidFill>
                  <a:srgbClr val="000000"/>
                </a:solidFill>
                <a:latin typeface="+mn-lt"/>
                <a:ea typeface="+mn-ea"/>
              </a:rPr>
              <a:t>en</a:t>
            </a:r>
            <a:r>
              <a:rPr b="0" lang="es-AR" sz="1200" spc="-1" strike="noStrike">
                <a:solidFill>
                  <a:srgbClr val="000000"/>
                </a:solidFill>
                <a:latin typeface="+mn-lt"/>
                <a:ea typeface="+mn-ea"/>
              </a:rPr>
              <a:t>tre </a:t>
            </a:r>
            <a:r>
              <a:rPr b="0" lang="es-AR" sz="1200" spc="-1" strike="noStrike">
                <a:solidFill>
                  <a:srgbClr val="000000"/>
                </a:solidFill>
                <a:latin typeface="+mn-lt"/>
                <a:ea typeface="+mn-ea"/>
              </a:rPr>
              <a:t>el </a:t>
            </a:r>
            <a:r>
              <a:rPr b="0" lang="es-AR" sz="1200" spc="-1" strike="noStrike">
                <a:solidFill>
                  <a:srgbClr val="000000"/>
                </a:solidFill>
                <a:latin typeface="+mn-lt"/>
                <a:ea typeface="+mn-ea"/>
              </a:rPr>
              <a:t>so</a:t>
            </a:r>
            <a:r>
              <a:rPr b="0" lang="es-AR" sz="1200" spc="-1" strike="noStrike">
                <a:solidFill>
                  <a:srgbClr val="000000"/>
                </a:solidFill>
                <a:latin typeface="+mn-lt"/>
                <a:ea typeface="+mn-ea"/>
              </a:rPr>
              <a:t>ft</a:t>
            </a:r>
            <a:r>
              <a:rPr b="0" lang="es-AR" sz="1200" spc="-1" strike="noStrike">
                <a:solidFill>
                  <a:srgbClr val="000000"/>
                </a:solidFill>
                <a:latin typeface="+mn-lt"/>
                <a:ea typeface="+mn-ea"/>
              </a:rPr>
              <a:t>wa</a:t>
            </a:r>
            <a:r>
              <a:rPr b="0" lang="es-AR" sz="1200" spc="-1" strike="noStrike">
                <a:solidFill>
                  <a:srgbClr val="000000"/>
                </a:solidFill>
                <a:latin typeface="+mn-lt"/>
                <a:ea typeface="+mn-ea"/>
              </a:rPr>
              <a:t>re </a:t>
            </a:r>
            <a:r>
              <a:rPr b="0" lang="es-AR" sz="1200" spc="-1" strike="noStrike">
                <a:solidFill>
                  <a:srgbClr val="000000"/>
                </a:solidFill>
                <a:latin typeface="+mn-lt"/>
                <a:ea typeface="+mn-ea"/>
              </a:rPr>
              <a:t>y </a:t>
            </a:r>
            <a:r>
              <a:rPr b="0" lang="es-AR" sz="1200" spc="-1" strike="noStrike">
                <a:solidFill>
                  <a:srgbClr val="000000"/>
                </a:solidFill>
                <a:latin typeface="+mn-lt"/>
                <a:ea typeface="+mn-ea"/>
              </a:rPr>
              <a:t>ha</a:t>
            </a:r>
            <a:r>
              <a:rPr b="0" lang="es-AR" sz="1200" spc="-1" strike="noStrike">
                <a:solidFill>
                  <a:srgbClr val="000000"/>
                </a:solidFill>
                <a:latin typeface="+mn-lt"/>
                <a:ea typeface="+mn-ea"/>
              </a:rPr>
              <a:t>rd</a:t>
            </a:r>
            <a:r>
              <a:rPr b="0" lang="es-AR" sz="1200" spc="-1" strike="noStrike">
                <a:solidFill>
                  <a:srgbClr val="000000"/>
                </a:solidFill>
                <a:latin typeface="+mn-lt"/>
                <a:ea typeface="+mn-ea"/>
              </a:rPr>
              <a:t>wa</a:t>
            </a:r>
            <a:r>
              <a:rPr b="0" lang="es-AR" sz="1200" spc="-1" strike="noStrike">
                <a:solidFill>
                  <a:srgbClr val="000000"/>
                </a:solidFill>
                <a:latin typeface="+mn-lt"/>
                <a:ea typeface="+mn-ea"/>
              </a:rPr>
              <a:t>re.</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endParaRPr b="0" lang="es-AR" sz="1200" spc="-1" strike="noStrike">
              <a:solidFill>
                <a:srgbClr val="000000"/>
              </a:solidFill>
              <a:latin typeface="Arial"/>
            </a:endParaRPr>
          </a:p>
          <a:p>
            <a:pPr indent="0">
              <a:lnSpc>
                <a:spcPct val="100000"/>
              </a:lnSpc>
              <a:buNone/>
              <a:tabLst>
                <a:tab algn="l" pos="0"/>
              </a:tabLst>
            </a:pPr>
            <a:endParaRPr b="0" lang="es-AR" sz="1200" spc="-1" strike="noStrike">
              <a:solidFill>
                <a:srgbClr val="000000"/>
              </a:solidFill>
              <a:latin typeface="Arial"/>
            </a:endParaRPr>
          </a:p>
        </p:txBody>
      </p:sp>
      <p:sp>
        <p:nvSpPr>
          <p:cNvPr id="1874" name="PlaceHolder 3"/>
          <p:cNvSpPr>
            <a:spLocks noGrp="1"/>
          </p:cNvSpPr>
          <p:nvPr>
            <p:ph type="sldNum" idx="22"/>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E611EF30-5CF7-4F77-A107-98BAAB7A6C5C}"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1" name="PlaceHolder 1"/>
          <p:cNvSpPr>
            <a:spLocks noGrp="1"/>
          </p:cNvSpPr>
          <p:nvPr>
            <p:ph type="sldImg"/>
          </p:nvPr>
        </p:nvSpPr>
        <p:spPr>
          <a:xfrm>
            <a:off x="1030320" y="1241280"/>
            <a:ext cx="4736880" cy="3349440"/>
          </a:xfrm>
          <a:prstGeom prst="rect">
            <a:avLst/>
          </a:prstGeom>
          <a:ln w="0">
            <a:noFill/>
          </a:ln>
        </p:spPr>
      </p:sp>
      <p:sp>
        <p:nvSpPr>
          <p:cNvPr id="2062"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lnSpc>
                <a:spcPct val="100000"/>
              </a:lnSpc>
              <a:buNone/>
            </a:pPr>
            <a:r>
              <a:rPr b="0" lang="es-ES" sz="2000" spc="-1" strike="noStrike">
                <a:solidFill>
                  <a:srgbClr val="000000"/>
                </a:solidFill>
                <a:latin typeface="Arial"/>
              </a:rPr>
              <a:t>Ojo! En la programación se escribe &lt;opcode&gt; &lt;Registro&gt; , </a:t>
            </a:r>
            <a:r>
              <a:rPr b="0" lang="es-ES" sz="2000" spc="-1" strike="noStrike">
                <a:solidFill>
                  <a:srgbClr val="ff0000"/>
                </a:solidFill>
                <a:latin typeface="Arial"/>
              </a:rPr>
              <a:t>&lt;Destino&gt;</a:t>
            </a:r>
            <a:endParaRPr b="0" lang="es-AR"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En absoluto se representa en los 14 bits que se muestra &lt;opcode&gt; , </a:t>
            </a:r>
            <a:r>
              <a:rPr b="0" lang="es-ES" sz="2000" spc="-1" strike="noStrike">
                <a:solidFill>
                  <a:srgbClr val="ff0000"/>
                </a:solidFill>
                <a:latin typeface="Arial"/>
              </a:rPr>
              <a:t>&lt;Destino&gt;</a:t>
            </a:r>
            <a:r>
              <a:rPr b="0" lang="es-ES" sz="2000" spc="-1" strike="noStrike">
                <a:solidFill>
                  <a:srgbClr val="000000"/>
                </a:solidFill>
                <a:latin typeface="Arial"/>
              </a:rPr>
              <a:t> &lt;Registro&gt;</a:t>
            </a:r>
            <a:endParaRPr b="0" lang="es-AR" sz="2000" spc="-1" strike="noStrike">
              <a:solidFill>
                <a:srgbClr val="000000"/>
              </a:solidFill>
              <a:latin typeface="Arial"/>
            </a:endParaRPr>
          </a:p>
        </p:txBody>
      </p:sp>
      <p:sp>
        <p:nvSpPr>
          <p:cNvPr id="2063" name="PlaceHolder 3"/>
          <p:cNvSpPr>
            <a:spLocks noGrp="1"/>
          </p:cNvSpPr>
          <p:nvPr>
            <p:ph type="sldNum" idx="85"/>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F27BC318-EEDA-4255-BEDA-7742E33719B2}"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4" name="PlaceHolder 1"/>
          <p:cNvSpPr>
            <a:spLocks noGrp="1"/>
          </p:cNvSpPr>
          <p:nvPr>
            <p:ph type="sldImg"/>
          </p:nvPr>
        </p:nvSpPr>
        <p:spPr>
          <a:xfrm>
            <a:off x="1030320" y="1241280"/>
            <a:ext cx="4736880" cy="3349440"/>
          </a:xfrm>
          <a:prstGeom prst="rect">
            <a:avLst/>
          </a:prstGeom>
          <a:ln w="0">
            <a:noFill/>
          </a:ln>
        </p:spPr>
      </p:sp>
      <p:sp>
        <p:nvSpPr>
          <p:cNvPr id="2065"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66" name="PlaceHolder 3"/>
          <p:cNvSpPr>
            <a:spLocks noGrp="1"/>
          </p:cNvSpPr>
          <p:nvPr>
            <p:ph type="sldNum" idx="86"/>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BB575116-320A-4CA1-BC61-2C253F8FDA60}"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7" name="PlaceHolder 1"/>
          <p:cNvSpPr>
            <a:spLocks noGrp="1"/>
          </p:cNvSpPr>
          <p:nvPr>
            <p:ph type="sldImg"/>
          </p:nvPr>
        </p:nvSpPr>
        <p:spPr>
          <a:xfrm>
            <a:off x="1030320" y="1241280"/>
            <a:ext cx="4736880" cy="3349440"/>
          </a:xfrm>
          <a:prstGeom prst="rect">
            <a:avLst/>
          </a:prstGeom>
          <a:ln w="0">
            <a:noFill/>
          </a:ln>
        </p:spPr>
      </p:sp>
      <p:sp>
        <p:nvSpPr>
          <p:cNvPr id="2068"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69" name="PlaceHolder 3"/>
          <p:cNvSpPr>
            <a:spLocks noGrp="1"/>
          </p:cNvSpPr>
          <p:nvPr>
            <p:ph type="sldNum" idx="87"/>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96D5F94F-A50B-454A-B432-C2425BE58EFE}"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0" name="PlaceHolder 1"/>
          <p:cNvSpPr>
            <a:spLocks noGrp="1"/>
          </p:cNvSpPr>
          <p:nvPr>
            <p:ph type="sldImg"/>
          </p:nvPr>
        </p:nvSpPr>
        <p:spPr>
          <a:xfrm>
            <a:off x="1030320" y="1241280"/>
            <a:ext cx="4736880" cy="3349440"/>
          </a:xfrm>
          <a:prstGeom prst="rect">
            <a:avLst/>
          </a:prstGeom>
          <a:ln w="0">
            <a:noFill/>
          </a:ln>
        </p:spPr>
      </p:sp>
      <p:sp>
        <p:nvSpPr>
          <p:cNvPr id="2071"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72" name="PlaceHolder 3"/>
          <p:cNvSpPr>
            <a:spLocks noGrp="1"/>
          </p:cNvSpPr>
          <p:nvPr>
            <p:ph type="sldNum" idx="88"/>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3F4ACA05-812B-49B8-8A9E-6BABDB5909A3}"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5" name="PlaceHolder 1"/>
          <p:cNvSpPr>
            <a:spLocks noGrp="1"/>
          </p:cNvSpPr>
          <p:nvPr>
            <p:ph type="sldImg"/>
          </p:nvPr>
        </p:nvSpPr>
        <p:spPr>
          <a:xfrm>
            <a:off x="1030320" y="1241280"/>
            <a:ext cx="4736880" cy="3349440"/>
          </a:xfrm>
          <a:prstGeom prst="rect">
            <a:avLst/>
          </a:prstGeom>
          <a:ln w="0">
            <a:noFill/>
          </a:ln>
        </p:spPr>
      </p:sp>
      <p:sp>
        <p:nvSpPr>
          <p:cNvPr id="1876" name="PlaceHolder 2"/>
          <p:cNvSpPr>
            <a:spLocks noGrp="1"/>
          </p:cNvSpPr>
          <p:nvPr>
            <p:ph type="body"/>
          </p:nvPr>
        </p:nvSpPr>
        <p:spPr>
          <a:xfrm>
            <a:off x="679680" y="4777200"/>
            <a:ext cx="5437800" cy="3908160"/>
          </a:xfrm>
          <a:prstGeom prst="rect">
            <a:avLst/>
          </a:prstGeom>
          <a:noFill/>
          <a:ln w="0">
            <a:noFill/>
          </a:ln>
        </p:spPr>
        <p:txBody>
          <a:bodyPr anchor="t">
            <a:noAutofit/>
          </a:bodyPr>
          <a:p>
            <a:pPr indent="0">
              <a:lnSpc>
                <a:spcPct val="100000"/>
              </a:lnSpc>
              <a:buNone/>
              <a:tabLst>
                <a:tab algn="l" pos="0"/>
              </a:tabLst>
            </a:pPr>
            <a:r>
              <a:rPr b="0" lang="es-AR" sz="1200" spc="-1" strike="noStrike">
                <a:solidFill>
                  <a:srgbClr val="000000"/>
                </a:solidFill>
                <a:latin typeface="+mn-lt"/>
                <a:ea typeface="+mn-ea"/>
              </a:rPr>
              <a:t>Los dos primeros, </a:t>
            </a:r>
            <a:r>
              <a:rPr b="1" lang="es-AR" sz="1200" spc="-1" strike="noStrike">
                <a:solidFill>
                  <a:srgbClr val="000000"/>
                </a:solidFill>
                <a:latin typeface="+mn-lt"/>
                <a:ea typeface="+mn-ea"/>
              </a:rPr>
              <a:t>microprocesadores</a:t>
            </a:r>
            <a:r>
              <a:rPr b="0" lang="es-AR" sz="1200" spc="-1" strike="noStrike">
                <a:solidFill>
                  <a:srgbClr val="000000"/>
                </a:solidFill>
                <a:latin typeface="+mn-lt"/>
                <a:ea typeface="+mn-ea"/>
              </a:rPr>
              <a:t> y </a:t>
            </a:r>
            <a:r>
              <a:rPr b="1" lang="es-AR" sz="1200" spc="-1" strike="noStrike">
                <a:solidFill>
                  <a:srgbClr val="000000"/>
                </a:solidFill>
                <a:latin typeface="+mn-lt"/>
                <a:ea typeface="+mn-ea"/>
              </a:rPr>
              <a:t>microcontroladores</a:t>
            </a:r>
            <a:r>
              <a:rPr b="0" lang="es-AR" sz="1200" spc="-1" strike="noStrike">
                <a:solidFill>
                  <a:srgbClr val="000000"/>
                </a:solidFill>
                <a:latin typeface="+mn-lt"/>
                <a:ea typeface="+mn-ea"/>
              </a:rPr>
              <a:t> podemos considerarlos como </a:t>
            </a:r>
            <a:r>
              <a:rPr b="1" lang="es-AR" sz="1200" spc="-1" strike="noStrike">
                <a:solidFill>
                  <a:srgbClr val="000000"/>
                </a:solidFill>
                <a:latin typeface="+mn-lt"/>
                <a:ea typeface="+mn-ea"/>
              </a:rPr>
              <a:t>sistemas microprogramables basados en CPU</a:t>
            </a:r>
            <a:endParaRPr b="0" lang="es-AR" sz="1200" spc="-1" strike="noStrike">
              <a:solidFill>
                <a:srgbClr val="000000"/>
              </a:solidFill>
              <a:latin typeface="Arial"/>
            </a:endParaRPr>
          </a:p>
          <a:p>
            <a:pPr indent="0">
              <a:lnSpc>
                <a:spcPct val="100000"/>
              </a:lnSpc>
              <a:buNone/>
              <a:tabLst>
                <a:tab algn="l" pos="0"/>
              </a:tabLst>
            </a:pPr>
            <a:endParaRPr b="0" lang="es-AR" sz="1200" spc="-1" strike="noStrike">
              <a:solidFill>
                <a:srgbClr val="000000"/>
              </a:solidFill>
              <a:latin typeface="Arial"/>
            </a:endParaRPr>
          </a:p>
          <a:p>
            <a:pPr indent="0">
              <a:lnSpc>
                <a:spcPct val="100000"/>
              </a:lnSpc>
              <a:buNone/>
              <a:tabLst>
                <a:tab algn="l" pos="0"/>
              </a:tabLst>
            </a:pPr>
            <a:r>
              <a:rPr b="1" lang="es-AR" sz="1200" spc="-1" strike="noStrike">
                <a:solidFill>
                  <a:srgbClr val="000000"/>
                </a:solidFill>
                <a:latin typeface="+mn-lt"/>
                <a:ea typeface="+mn-ea"/>
              </a:rPr>
              <a:t>PLD´s</a:t>
            </a:r>
            <a:endParaRPr b="0" lang="es-AR" sz="1200" spc="-1" strike="noStrike">
              <a:solidFill>
                <a:srgbClr val="000000"/>
              </a:solidFill>
              <a:latin typeface="Arial"/>
            </a:endParaRPr>
          </a:p>
          <a:p>
            <a:pPr indent="0">
              <a:lnSpc>
                <a:spcPct val="100000"/>
              </a:lnSpc>
              <a:buNone/>
              <a:tabLst>
                <a:tab algn="l" pos="0"/>
              </a:tabLst>
            </a:pPr>
            <a:r>
              <a:rPr b="0" lang="es-AR" sz="1200" spc="-1" strike="noStrike">
                <a:solidFill>
                  <a:srgbClr val="000000"/>
                </a:solidFill>
                <a:latin typeface="+mn-lt"/>
                <a:ea typeface="+mn-ea"/>
              </a:rPr>
              <a:t>    </a:t>
            </a:r>
            <a:r>
              <a:rPr b="1" lang="es-AR" sz="1200" spc="-1" strike="noStrike">
                <a:solidFill>
                  <a:srgbClr val="000000"/>
                </a:solidFill>
                <a:latin typeface="+mn-lt"/>
                <a:ea typeface="+mn-ea"/>
              </a:rPr>
              <a:t>ASIC (Application Specific Integrated Circuit):</a:t>
            </a:r>
            <a:r>
              <a:rPr b="0" lang="es-AR" sz="1200" spc="-1" strike="noStrike">
                <a:solidFill>
                  <a:srgbClr val="000000"/>
                </a:solidFill>
                <a:latin typeface="+mn-lt"/>
                <a:ea typeface="+mn-ea"/>
              </a:rPr>
              <a:t> Son c.i. específicos para una aplicación y se utilizan en realizaciones complejas que exigirían un número elevado de circuitos integrados de función fija. Están diseñados a medida y sólo sirven para una aplicación. Por regla general, los producen los fabricantes de c.i. con las especificaciones proporcionadas por el cliente.</a:t>
            </a:r>
            <a:endParaRPr b="0" lang="es-AR" sz="1200" spc="-1" strike="noStrike">
              <a:solidFill>
                <a:srgbClr val="000000"/>
              </a:solidFill>
              <a:latin typeface="Arial"/>
            </a:endParaRPr>
          </a:p>
          <a:p>
            <a:pPr indent="0">
              <a:lnSpc>
                <a:spcPct val="100000"/>
              </a:lnSpc>
              <a:buNone/>
              <a:tabLst>
                <a:tab algn="l" pos="0"/>
              </a:tabLst>
            </a:pPr>
            <a:r>
              <a:rPr b="0" lang="es-AR" sz="1200" spc="-1" strike="noStrike">
                <a:solidFill>
                  <a:srgbClr val="000000"/>
                </a:solidFill>
                <a:latin typeface="+mn-lt"/>
                <a:ea typeface="+mn-ea"/>
              </a:rPr>
              <a:t> </a:t>
            </a:r>
            <a:r>
              <a:rPr b="0" lang="es-ES" sz="1200" spc="-1" strike="noStrike">
                <a:solidFill>
                  <a:srgbClr val="000000"/>
                </a:solidFill>
                <a:latin typeface="+mn-lt"/>
                <a:ea typeface="+mn-ea"/>
              </a:rPr>
              <a:t> </a:t>
            </a:r>
            <a:endParaRPr b="0" lang="es-AR" sz="1200" spc="-1" strike="noStrike">
              <a:solidFill>
                <a:srgbClr val="000000"/>
              </a:solidFill>
              <a:latin typeface="Arial"/>
            </a:endParaRPr>
          </a:p>
          <a:p>
            <a:pPr indent="0">
              <a:lnSpc>
                <a:spcPct val="100000"/>
              </a:lnSpc>
              <a:buNone/>
              <a:tabLst>
                <a:tab algn="l" pos="0"/>
              </a:tabLst>
            </a:pPr>
            <a:r>
              <a:rPr b="0" lang="es-AR" sz="1200" spc="-1" strike="noStrike">
                <a:solidFill>
                  <a:srgbClr val="000000"/>
                </a:solidFill>
                <a:latin typeface="+mn-lt"/>
                <a:ea typeface="+mn-ea"/>
              </a:rPr>
              <a:t>    </a:t>
            </a:r>
            <a:r>
              <a:rPr b="1" lang="es-AR" sz="1200" spc="-1" strike="noStrike">
                <a:solidFill>
                  <a:srgbClr val="000000"/>
                </a:solidFill>
                <a:latin typeface="+mn-lt"/>
                <a:ea typeface="+mn-ea"/>
              </a:rPr>
              <a:t>PLD (Programmable Logic Device):</a:t>
            </a:r>
            <a:r>
              <a:rPr b="0" lang="es-AR" sz="1200" spc="-1" strike="noStrike">
                <a:solidFill>
                  <a:srgbClr val="000000"/>
                </a:solidFill>
                <a:latin typeface="+mn-lt"/>
                <a:ea typeface="+mn-ea"/>
              </a:rPr>
              <a:t> Este es un término muy amplio pero lo limitaremos para definir a los circuitos integrados cuya funcionalidad puede ser programada por el usuario pero que internamente no tienen la estructura de microprocesadores y microcontroladores pues no están basados en una CPU que lea un programa de una memoria.</a:t>
            </a:r>
            <a:endParaRPr b="0" lang="es-AR" sz="1200" spc="-1" strike="noStrike">
              <a:solidFill>
                <a:srgbClr val="000000"/>
              </a:solidFill>
              <a:latin typeface="Arial"/>
            </a:endParaRPr>
          </a:p>
          <a:p>
            <a:pPr indent="0">
              <a:lnSpc>
                <a:spcPct val="100000"/>
              </a:lnSpc>
              <a:buNone/>
              <a:tabLst>
                <a:tab algn="l" pos="0"/>
              </a:tabLst>
            </a:pPr>
            <a:r>
              <a:rPr b="0" lang="es-AR" sz="1200" spc="-1" strike="noStrike">
                <a:solidFill>
                  <a:srgbClr val="000000"/>
                </a:solidFill>
                <a:latin typeface="+mn-lt"/>
                <a:ea typeface="+mn-ea"/>
              </a:rPr>
              <a:t> </a:t>
            </a:r>
            <a:r>
              <a:rPr b="0" lang="es-ES" sz="1200" spc="-1" strike="noStrike">
                <a:solidFill>
                  <a:srgbClr val="000000"/>
                </a:solidFill>
                <a:latin typeface="+mn-lt"/>
                <a:ea typeface="+mn-ea"/>
              </a:rPr>
              <a:t> </a:t>
            </a:r>
            <a:endParaRPr b="0" lang="es-AR" sz="1200" spc="-1" strike="noStrike">
              <a:solidFill>
                <a:srgbClr val="000000"/>
              </a:solidFill>
              <a:latin typeface="Arial"/>
            </a:endParaRPr>
          </a:p>
          <a:p>
            <a:pPr indent="0">
              <a:lnSpc>
                <a:spcPct val="100000"/>
              </a:lnSpc>
              <a:buNone/>
              <a:tabLst>
                <a:tab algn="l" pos="0"/>
              </a:tabLst>
            </a:pPr>
            <a:endParaRPr b="0" lang="es-AR" sz="1200" spc="-1" strike="noStrike">
              <a:solidFill>
                <a:srgbClr val="000000"/>
              </a:solidFill>
              <a:latin typeface="Arial"/>
            </a:endParaRPr>
          </a:p>
        </p:txBody>
      </p:sp>
      <p:sp>
        <p:nvSpPr>
          <p:cNvPr id="1877" name="PlaceHolder 3"/>
          <p:cNvSpPr>
            <a:spLocks noGrp="1"/>
          </p:cNvSpPr>
          <p:nvPr>
            <p:ph type="sldNum" idx="23"/>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D45B28B4-EF04-4A81-A0FC-176128985B5C}"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8" name="PlaceHolder 1"/>
          <p:cNvSpPr>
            <a:spLocks noGrp="1"/>
          </p:cNvSpPr>
          <p:nvPr>
            <p:ph type="sldImg"/>
          </p:nvPr>
        </p:nvSpPr>
        <p:spPr>
          <a:xfrm>
            <a:off x="1030320" y="1241280"/>
            <a:ext cx="4736880" cy="3349440"/>
          </a:xfrm>
          <a:prstGeom prst="rect">
            <a:avLst/>
          </a:prstGeom>
          <a:ln w="0">
            <a:noFill/>
          </a:ln>
        </p:spPr>
      </p:sp>
      <p:sp>
        <p:nvSpPr>
          <p:cNvPr id="1879"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lnSpc>
                <a:spcPct val="100000"/>
              </a:lnSpc>
              <a:buNone/>
            </a:pPr>
            <a:r>
              <a:rPr b="1" lang="es-AR" sz="1200" spc="-1" strike="noStrike">
                <a:solidFill>
                  <a:srgbClr val="000000"/>
                </a:solidFill>
                <a:latin typeface="+mn-lt"/>
                <a:ea typeface="+mn-ea"/>
              </a:rPr>
              <a:t>Reloj</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El </a:t>
            </a:r>
            <a:r>
              <a:rPr b="1" lang="es-AR" sz="1200" spc="-1" strike="noStrike">
                <a:solidFill>
                  <a:srgbClr val="000000"/>
                </a:solidFill>
                <a:latin typeface="+mn-lt"/>
                <a:ea typeface="+mn-ea"/>
              </a:rPr>
              <a:t>reloj:</a:t>
            </a:r>
            <a:r>
              <a:rPr b="0" lang="es-AR" sz="1200" spc="-1" strike="noStrike">
                <a:solidFill>
                  <a:srgbClr val="000000"/>
                </a:solidFill>
                <a:latin typeface="+mn-lt"/>
                <a:ea typeface="+mn-ea"/>
              </a:rPr>
              <a:t> es un generador de ondas cuadradas periódicas, utilizado para que todo el sistema esté sincronizado.</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Unidad Central de Proceso o CPU</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La </a:t>
            </a:r>
            <a:r>
              <a:rPr b="1" lang="es-AR" sz="1200" spc="-1" strike="noStrike">
                <a:solidFill>
                  <a:srgbClr val="000000"/>
                </a:solidFill>
                <a:latin typeface="+mn-lt"/>
                <a:ea typeface="+mn-ea"/>
              </a:rPr>
              <a:t>Unidad Central de Proceso o CPU (Central Process Unit)</a:t>
            </a:r>
            <a:r>
              <a:rPr b="0" lang="es-AR" sz="1200" spc="-1" strike="noStrike">
                <a:solidFill>
                  <a:srgbClr val="000000"/>
                </a:solidFill>
                <a:latin typeface="+mn-lt"/>
                <a:ea typeface="+mn-ea"/>
              </a:rPr>
              <a:t> es la parte mas importante del sistema microprogramable. Es donde se realiza la </a:t>
            </a:r>
            <a:r>
              <a:rPr b="1" lang="es-AR" sz="1200" spc="-1" strike="noStrike">
                <a:solidFill>
                  <a:srgbClr val="000000"/>
                </a:solidFill>
                <a:latin typeface="+mn-lt"/>
                <a:ea typeface="+mn-ea"/>
              </a:rPr>
              <a:t>interpretación y ejecución de las instrucciones</a:t>
            </a:r>
            <a:r>
              <a:rPr b="0" lang="es-AR" sz="1200" spc="-1" strike="noStrike">
                <a:solidFill>
                  <a:srgbClr val="000000"/>
                </a:solidFill>
                <a:latin typeface="+mn-lt"/>
                <a:ea typeface="+mn-ea"/>
              </a:rPr>
              <a:t>, se </a:t>
            </a:r>
            <a:r>
              <a:rPr b="1" lang="es-AR" sz="1200" spc="-1" strike="noStrike">
                <a:solidFill>
                  <a:srgbClr val="000000"/>
                </a:solidFill>
                <a:latin typeface="+mn-lt"/>
                <a:ea typeface="+mn-ea"/>
              </a:rPr>
              <a:t>generan todas las órdenes de control</a:t>
            </a:r>
            <a:r>
              <a:rPr b="0" lang="es-AR" sz="1200" spc="-1" strike="noStrike">
                <a:solidFill>
                  <a:srgbClr val="000000"/>
                </a:solidFill>
                <a:latin typeface="+mn-lt"/>
                <a:ea typeface="+mn-ea"/>
              </a:rPr>
              <a:t> para gobernar todo el sistema y </a:t>
            </a:r>
            <a:r>
              <a:rPr b="1" lang="es-AR" sz="1200" spc="-1" strike="noStrike">
                <a:solidFill>
                  <a:srgbClr val="000000"/>
                </a:solidFill>
                <a:latin typeface="+mn-lt"/>
                <a:ea typeface="+mn-ea"/>
              </a:rPr>
              <a:t>se realizan las operaciones aritméticas y lógicas</a:t>
            </a:r>
            <a:r>
              <a:rPr b="0" lang="es-AR" sz="1200" spc="-1" strike="noStrike">
                <a:solidFill>
                  <a:srgbClr val="000000"/>
                </a:solidFill>
                <a:latin typeface="+mn-lt"/>
                <a:ea typeface="+mn-ea"/>
              </a:rPr>
              <a:t>. Todo ello se realiza con los datos procedentes de la Memoria Interna o de registros internos. También, es la encargada de realizar todas las transferencias de datos hacia la memoria o desde esta.</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La CPU está formada por:</a:t>
            </a:r>
            <a:endParaRPr b="0" lang="es-AR" sz="1200" spc="-1" strike="noStrike">
              <a:solidFill>
                <a:srgbClr val="000000"/>
              </a:solidFill>
              <a:latin typeface="Arial"/>
            </a:endParaRPr>
          </a:p>
          <a:p>
            <a:pPr lvl="1" marL="628560" indent="-171360">
              <a:lnSpc>
                <a:spcPct val="100000"/>
              </a:lnSpc>
              <a:buClr>
                <a:srgbClr val="000000"/>
              </a:buClr>
              <a:buFont typeface="Arial"/>
              <a:buChar char="•"/>
            </a:pPr>
            <a:r>
              <a:rPr b="1" lang="es-AR" sz="1200" spc="-1" strike="noStrike">
                <a:solidFill>
                  <a:srgbClr val="000000"/>
                </a:solidFill>
                <a:latin typeface="+mn-lt"/>
                <a:ea typeface="+mn-ea"/>
              </a:rPr>
              <a:t>Unidad Aritmética-Lógica</a:t>
            </a:r>
            <a:endParaRPr b="0" lang="es-AR" sz="1200" spc="-1" strike="noStrike">
              <a:solidFill>
                <a:srgbClr val="000000"/>
              </a:solidFill>
              <a:latin typeface="Arial"/>
            </a:endParaRPr>
          </a:p>
          <a:p>
            <a:pPr lvl="1" marL="628560" indent="-171360">
              <a:lnSpc>
                <a:spcPct val="100000"/>
              </a:lnSpc>
              <a:buClr>
                <a:srgbClr val="000000"/>
              </a:buClr>
              <a:buFont typeface="Arial"/>
              <a:buChar char="•"/>
            </a:pPr>
            <a:r>
              <a:rPr b="1" lang="es-AR" sz="1200" spc="-1" strike="noStrike">
                <a:solidFill>
                  <a:srgbClr val="000000"/>
                </a:solidFill>
                <a:latin typeface="+mn-lt"/>
                <a:ea typeface="+mn-ea"/>
              </a:rPr>
              <a:t>Acumuladores y Registros</a:t>
            </a:r>
            <a:endParaRPr b="0" lang="es-AR" sz="1200" spc="-1" strike="noStrike">
              <a:solidFill>
                <a:srgbClr val="000000"/>
              </a:solidFill>
              <a:latin typeface="Arial"/>
            </a:endParaRPr>
          </a:p>
          <a:p>
            <a:pPr lvl="1" marL="628560" indent="-171360">
              <a:lnSpc>
                <a:spcPct val="100000"/>
              </a:lnSpc>
              <a:buClr>
                <a:srgbClr val="000000"/>
              </a:buClr>
              <a:buFont typeface="Arial"/>
              <a:buChar char="•"/>
            </a:pPr>
            <a:r>
              <a:rPr b="1" lang="es-AR" sz="1200" spc="-1" strike="noStrike">
                <a:solidFill>
                  <a:srgbClr val="000000"/>
                </a:solidFill>
                <a:latin typeface="+mn-lt"/>
                <a:ea typeface="+mn-ea"/>
              </a:rPr>
              <a:t>Unidad de Control</a:t>
            </a:r>
            <a:endParaRPr b="0" lang="es-AR" sz="1200" spc="-1" strike="noStrike">
              <a:solidFill>
                <a:srgbClr val="000000"/>
              </a:solidFill>
              <a:latin typeface="Arial"/>
            </a:endParaRPr>
          </a:p>
          <a:p>
            <a:pPr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Todas sus funciones se realizan en sincronía con la señal del reloj, por ello, la frecuencia del reloj define la velocidad del sistema. Su estructura interna es compleja y si se presenta todo integrado en un único circuito integrado es denominada </a:t>
            </a:r>
            <a:r>
              <a:rPr b="1" lang="es-AR" sz="1200" spc="-1" strike="noStrike">
                <a:solidFill>
                  <a:srgbClr val="000000"/>
                </a:solidFill>
                <a:latin typeface="+mn-lt"/>
                <a:ea typeface="+mn-ea"/>
              </a:rPr>
              <a:t>microprocesador</a:t>
            </a:r>
            <a:r>
              <a:rPr b="0" lang="es-AR" sz="1200" spc="-1" strike="noStrike">
                <a:solidFill>
                  <a:srgbClr val="000000"/>
                </a:solidFill>
                <a:latin typeface="+mn-lt"/>
                <a:ea typeface="+mn-ea"/>
              </a:rPr>
              <a:t>. El uso de dichos microprocesadores esta muy extendido y son ampliamente utilizados en sistemas tales como ordenadores personales (PCs), controles industriales, grandes ordenadores, etc.</a:t>
            </a:r>
            <a:endParaRPr b="0" lang="es-AR" sz="1200" spc="-1" strike="noStrike">
              <a:solidFill>
                <a:srgbClr val="000000"/>
              </a:solidFill>
              <a:latin typeface="Arial"/>
            </a:endParaRPr>
          </a:p>
          <a:p>
            <a:pPr indent="0">
              <a:lnSpc>
                <a:spcPct val="100000"/>
              </a:lnSpc>
              <a:buNone/>
            </a:pPr>
            <a:r>
              <a:rPr b="0" i="1" lang="es-AR" sz="1200" spc="-1" strike="noStrike">
                <a:solidFill>
                  <a:srgbClr val="000000"/>
                </a:solidFill>
                <a:latin typeface="+mn-lt"/>
                <a:ea typeface="+mn-ea"/>
              </a:rPr>
              <a:t>Microprocesador para PC</a:t>
            </a:r>
            <a:br>
              <a:rPr sz="1200"/>
            </a:br>
            <a:r>
              <a:rPr b="0" i="1" lang="es-AR" sz="1200" spc="-1" strike="noStrike">
                <a:solidFill>
                  <a:srgbClr val="000000"/>
                </a:solidFill>
                <a:latin typeface="+mn-lt"/>
                <a:ea typeface="+mn-ea"/>
              </a:rPr>
              <a:t>Pentium 4</a:t>
            </a:r>
            <a:endParaRPr b="0" lang="es-AR" sz="1200" spc="-1" strike="noStrike">
              <a:solidFill>
                <a:srgbClr val="000000"/>
              </a:solidFill>
              <a:latin typeface="Arial"/>
            </a:endParaRPr>
          </a:p>
          <a:p>
            <a:pPr indent="0">
              <a:lnSpc>
                <a:spcPct val="100000"/>
              </a:lnSpc>
              <a:buNone/>
            </a:pPr>
            <a:r>
              <a:rPr b="1" lang="es-AR" sz="1200" spc="-1" strike="noStrike">
                <a:solidFill>
                  <a:srgbClr val="000000"/>
                </a:solidFill>
                <a:latin typeface="+mn-lt"/>
                <a:ea typeface="+mn-ea"/>
              </a:rPr>
              <a:t> </a:t>
            </a:r>
            <a:endParaRPr b="0" lang="es-AR" sz="1200" spc="-1" strike="noStrike">
              <a:solidFill>
                <a:srgbClr val="000000"/>
              </a:solidFill>
              <a:latin typeface="Arial"/>
            </a:endParaRPr>
          </a:p>
          <a:p>
            <a:pPr indent="0">
              <a:lnSpc>
                <a:spcPct val="100000"/>
              </a:lnSpc>
              <a:buNone/>
            </a:pPr>
            <a:r>
              <a:rPr b="1" lang="es-AR" sz="1200" spc="-1" strike="noStrike">
                <a:solidFill>
                  <a:srgbClr val="000000"/>
                </a:solidFill>
                <a:latin typeface="+mn-lt"/>
                <a:ea typeface="+mn-ea"/>
              </a:rPr>
              <a:t>Memoria Central o Interna</a:t>
            </a:r>
            <a:endParaRPr b="0" lang="es-AR" sz="1200" spc="-1" strike="noStrike">
              <a:solidFill>
                <a:srgbClr val="000000"/>
              </a:solidFill>
              <a:latin typeface="Arial"/>
            </a:endParaRPr>
          </a:p>
          <a:p>
            <a:pPr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En los dispositivos que forman la </a:t>
            </a:r>
            <a:r>
              <a:rPr b="1" lang="es-AR" sz="1200" spc="-1" strike="noStrike">
                <a:solidFill>
                  <a:srgbClr val="000000"/>
                </a:solidFill>
                <a:latin typeface="+mn-lt"/>
                <a:ea typeface="+mn-ea"/>
              </a:rPr>
              <a:t>Memoria Central o Interna</a:t>
            </a:r>
            <a:r>
              <a:rPr b="0" lang="es-AR" sz="1200" spc="-1" strike="noStrike">
                <a:solidFill>
                  <a:srgbClr val="000000"/>
                </a:solidFill>
                <a:latin typeface="+mn-lt"/>
                <a:ea typeface="+mn-ea"/>
              </a:rPr>
              <a:t> se encuentran los programas que debe utilizar el sistema microprogramable, los datos necesarios y los resultados que se generan. Existe otro tipo de memorias con las cuales no se deben confundir, denominadas </a:t>
            </a:r>
            <a:r>
              <a:rPr b="1" lang="es-AR" sz="1200" spc="-1" strike="noStrike">
                <a:solidFill>
                  <a:srgbClr val="000000"/>
                </a:solidFill>
                <a:latin typeface="+mn-lt"/>
                <a:ea typeface="+mn-ea"/>
              </a:rPr>
              <a:t>memorias de masa</a:t>
            </a:r>
            <a:r>
              <a:rPr b="0" lang="es-AR" sz="1200" spc="-1" strike="noStrike">
                <a:solidFill>
                  <a:srgbClr val="000000"/>
                </a:solidFill>
                <a:latin typeface="+mn-lt"/>
                <a:ea typeface="+mn-ea"/>
              </a:rPr>
              <a:t>, que forman parte de los periféricos y se encuentran fuera del sistema, como por ejemplo los discos duros.</a:t>
            </a:r>
            <a:endParaRPr b="0" lang="es-AR" sz="1200" spc="-1" strike="noStrike">
              <a:solidFill>
                <a:srgbClr val="000000"/>
              </a:solidFill>
              <a:latin typeface="Arial"/>
            </a:endParaRPr>
          </a:p>
          <a:p>
            <a:pPr indent="0">
              <a:lnSpc>
                <a:spcPct val="100000"/>
              </a:lnSpc>
              <a:buNone/>
            </a:pPr>
            <a:r>
              <a:rPr b="0" i="1" lang="es-AR" sz="1200" spc="-1" strike="noStrike">
                <a:solidFill>
                  <a:srgbClr val="000000"/>
                </a:solidFill>
                <a:latin typeface="+mn-lt"/>
                <a:ea typeface="+mn-ea"/>
              </a:rPr>
              <a:t>Módulos de memoria</a:t>
            </a:r>
            <a:br>
              <a:rPr sz="1200"/>
            </a:br>
            <a:r>
              <a:rPr b="0" i="1" lang="es-AR" sz="1200" spc="-1" strike="noStrike">
                <a:solidFill>
                  <a:srgbClr val="000000"/>
                </a:solidFill>
                <a:latin typeface="+mn-lt"/>
                <a:ea typeface="+mn-ea"/>
              </a:rPr>
              <a:t>RAM de un PC</a:t>
            </a:r>
            <a:endParaRPr b="0" lang="es-AR" sz="1200" spc="-1" strike="noStrike">
              <a:solidFill>
                <a:srgbClr val="000000"/>
              </a:solidFill>
              <a:latin typeface="Arial"/>
            </a:endParaRPr>
          </a:p>
          <a:p>
            <a:pPr indent="0">
              <a:lnSpc>
                <a:spcPct val="100000"/>
              </a:lnSpc>
              <a:buNone/>
            </a:pPr>
            <a:r>
              <a:rPr b="1" lang="es-AR" sz="1200" spc="-1" strike="noStrike">
                <a:solidFill>
                  <a:srgbClr val="000000"/>
                </a:solidFill>
                <a:latin typeface="+mn-lt"/>
                <a:ea typeface="+mn-ea"/>
              </a:rPr>
              <a:t>Unidad de entrada/salida</a:t>
            </a:r>
            <a:endParaRPr b="0" lang="es-AR" sz="1200" spc="-1" strike="noStrike">
              <a:solidFill>
                <a:srgbClr val="000000"/>
              </a:solidFill>
              <a:latin typeface="Arial"/>
            </a:endParaRPr>
          </a:p>
          <a:p>
            <a:pPr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La </a:t>
            </a:r>
            <a:r>
              <a:rPr b="1" lang="es-AR" sz="1200" spc="-1" strike="noStrike">
                <a:solidFill>
                  <a:srgbClr val="000000"/>
                </a:solidFill>
                <a:latin typeface="+mn-lt"/>
                <a:ea typeface="+mn-ea"/>
              </a:rPr>
              <a:t>Unidad de entrada/salida (interface)</a:t>
            </a:r>
            <a:r>
              <a:rPr b="0" lang="es-AR" sz="1200" spc="-1" strike="noStrike">
                <a:solidFill>
                  <a:srgbClr val="000000"/>
                </a:solidFill>
                <a:latin typeface="+mn-lt"/>
                <a:ea typeface="+mn-ea"/>
              </a:rPr>
              <a:t> permite la comunicación del sistema microprogramable con el exterior. Su función fundamental es la de adaptar las diferentes velocidades y códigos utilizados por los elementos externos del sistema y el interior.</a:t>
            </a:r>
            <a:endParaRPr b="0" lang="es-AR" sz="1200" spc="-1" strike="noStrike">
              <a:solidFill>
                <a:srgbClr val="000000"/>
              </a:solidFill>
              <a:latin typeface="Arial"/>
            </a:endParaRPr>
          </a:p>
          <a:p>
            <a:pPr indent="0">
              <a:lnSpc>
                <a:spcPct val="100000"/>
              </a:lnSpc>
              <a:buNone/>
            </a:pPr>
            <a:r>
              <a:rPr b="0" lang="es-AR" sz="1200" spc="-1" strike="noStrike">
                <a:solidFill>
                  <a:srgbClr val="000000"/>
                </a:solidFill>
                <a:latin typeface="+mn-lt"/>
                <a:ea typeface="+mn-ea"/>
              </a:rPr>
              <a:t> </a:t>
            </a:r>
            <a:endParaRPr b="0" lang="es-AR" sz="1200" spc="-1" strike="noStrike">
              <a:solidFill>
                <a:srgbClr val="000000"/>
              </a:solidFill>
              <a:latin typeface="Arial"/>
            </a:endParaRPr>
          </a:p>
          <a:p>
            <a:pPr indent="0">
              <a:lnSpc>
                <a:spcPct val="100000"/>
              </a:lnSpc>
              <a:buNone/>
            </a:pPr>
            <a:r>
              <a:rPr b="1" lang="es-AR" sz="1200" spc="-1" strike="noStrike">
                <a:solidFill>
                  <a:srgbClr val="000000"/>
                </a:solidFill>
                <a:latin typeface="+mn-lt"/>
                <a:ea typeface="+mn-ea"/>
              </a:rPr>
              <a:t>Periféricos</a:t>
            </a:r>
            <a:endParaRPr b="0" lang="es-AR" sz="1200" spc="-1" strike="noStrike">
              <a:solidFill>
                <a:srgbClr val="000000"/>
              </a:solidFill>
              <a:latin typeface="Arial"/>
            </a:endParaRPr>
          </a:p>
          <a:p>
            <a:pPr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Estrictamente hablando podríamos decir que los </a:t>
            </a:r>
            <a:r>
              <a:rPr b="1" lang="es-AR" sz="1200" spc="-1" strike="noStrike">
                <a:solidFill>
                  <a:srgbClr val="000000"/>
                </a:solidFill>
                <a:latin typeface="+mn-lt"/>
                <a:ea typeface="+mn-ea"/>
              </a:rPr>
              <a:t>periféricos</a:t>
            </a:r>
            <a:r>
              <a:rPr b="0" lang="es-AR" sz="1200" spc="-1" strike="noStrike">
                <a:solidFill>
                  <a:srgbClr val="000000"/>
                </a:solidFill>
                <a:latin typeface="+mn-lt"/>
                <a:ea typeface="+mn-ea"/>
              </a:rPr>
              <a:t> no forman parte del sistema microprogramable. Es un conjunto de dispositivos que realizan un trabajo en el exterior del sistema. Estos periféricos pueden ser de entrada o de salida, aunque existen algunos que realizan ambas. Por ejemplo, en un PC los periféricos de entrada mas importantes son el teclado y el ratón y los de salida el monitor y la impresora.</a:t>
            </a:r>
            <a:endParaRPr b="0" lang="es-AR" sz="1200" spc="-1" strike="noStrike">
              <a:solidFill>
                <a:srgbClr val="000000"/>
              </a:solidFill>
              <a:latin typeface="Arial"/>
            </a:endParaRPr>
          </a:p>
          <a:p>
            <a:pPr indent="0">
              <a:lnSpc>
                <a:spcPct val="100000"/>
              </a:lnSpc>
              <a:buNone/>
            </a:pPr>
            <a:r>
              <a:rPr b="0" lang="es-AR" sz="1200" spc="-1" strike="noStrike">
                <a:solidFill>
                  <a:srgbClr val="000000"/>
                </a:solidFill>
                <a:latin typeface="+mn-lt"/>
                <a:ea typeface="+mn-ea"/>
              </a:rPr>
              <a:t>Un sistema microprogramable puede controlar multitud de dispositivos de manera que también pueden considerarse periféricos un motor eléctrico, una electroválvula, un sensor de movimiento, un brazo robot, etc. </a:t>
            </a:r>
            <a:endParaRPr b="0" lang="es-AR" sz="1200" spc="-1" strike="noStrike">
              <a:solidFill>
                <a:srgbClr val="000000"/>
              </a:solidFill>
              <a:latin typeface="Arial"/>
            </a:endParaRPr>
          </a:p>
          <a:p>
            <a:pPr indent="0">
              <a:lnSpc>
                <a:spcPct val="100000"/>
              </a:lnSpc>
              <a:buNone/>
            </a:pPr>
            <a:endParaRPr b="0" lang="es-AR" sz="1200" spc="-1" strike="noStrike">
              <a:solidFill>
                <a:srgbClr val="000000"/>
              </a:solidFill>
              <a:latin typeface="Arial"/>
            </a:endParaRPr>
          </a:p>
        </p:txBody>
      </p:sp>
      <p:sp>
        <p:nvSpPr>
          <p:cNvPr id="1880" name="PlaceHolder 3"/>
          <p:cNvSpPr>
            <a:spLocks noGrp="1"/>
          </p:cNvSpPr>
          <p:nvPr>
            <p:ph type="sldNum" idx="24"/>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11990C54-FE4B-42F0-9F95-314FF2FA6361}"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3" name="PlaceHolder 1"/>
          <p:cNvSpPr>
            <a:spLocks noGrp="1"/>
          </p:cNvSpPr>
          <p:nvPr>
            <p:ph type="sldImg"/>
          </p:nvPr>
        </p:nvSpPr>
        <p:spPr>
          <a:xfrm>
            <a:off x="1030320" y="1241280"/>
            <a:ext cx="4736880" cy="3349440"/>
          </a:xfrm>
          <a:prstGeom prst="rect">
            <a:avLst/>
          </a:prstGeom>
          <a:ln w="0">
            <a:noFill/>
          </a:ln>
        </p:spPr>
      </p:sp>
      <p:sp>
        <p:nvSpPr>
          <p:cNvPr id="2074"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75" name="PlaceHolder 3"/>
          <p:cNvSpPr>
            <a:spLocks noGrp="1"/>
          </p:cNvSpPr>
          <p:nvPr>
            <p:ph type="sldNum" idx="89"/>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9D71650C-C6EB-4B10-9BD2-9ABFBC7CDA7A}"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6" name="PlaceHolder 1"/>
          <p:cNvSpPr>
            <a:spLocks noGrp="1"/>
          </p:cNvSpPr>
          <p:nvPr>
            <p:ph type="sldImg"/>
          </p:nvPr>
        </p:nvSpPr>
        <p:spPr>
          <a:xfrm>
            <a:off x="1030320" y="1241280"/>
            <a:ext cx="4736880" cy="3349440"/>
          </a:xfrm>
          <a:prstGeom prst="rect">
            <a:avLst/>
          </a:prstGeom>
          <a:ln w="0">
            <a:noFill/>
          </a:ln>
        </p:spPr>
      </p:sp>
      <p:sp>
        <p:nvSpPr>
          <p:cNvPr id="2077" name="PlaceHolder 2"/>
          <p:cNvSpPr>
            <a:spLocks noGrp="1"/>
          </p:cNvSpPr>
          <p:nvPr>
            <p:ph type="body"/>
          </p:nvPr>
        </p:nvSpPr>
        <p:spPr>
          <a:xfrm>
            <a:off x="679680" y="4777200"/>
            <a:ext cx="5437800" cy="3908160"/>
          </a:xfrm>
          <a:prstGeom prst="rect">
            <a:avLst/>
          </a:prstGeom>
          <a:noFill/>
          <a:ln w="0">
            <a:noFill/>
          </a:ln>
        </p:spPr>
        <p:txBody>
          <a:bodyPr numCol="1" spcCol="0" anchor="t">
            <a:noAutofit/>
          </a:bodyPr>
          <a:p>
            <a:pPr marL="216000" indent="0">
              <a:buNone/>
            </a:pPr>
            <a:endParaRPr b="0" lang="es-AR" sz="1800" spc="-1" strike="noStrike">
              <a:solidFill>
                <a:srgbClr val="000000"/>
              </a:solidFill>
              <a:latin typeface="Arial"/>
            </a:endParaRPr>
          </a:p>
        </p:txBody>
      </p:sp>
      <p:sp>
        <p:nvSpPr>
          <p:cNvPr id="2078" name="PlaceHolder 3"/>
          <p:cNvSpPr>
            <a:spLocks noGrp="1"/>
          </p:cNvSpPr>
          <p:nvPr>
            <p:ph type="sldNum" idx="90"/>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AR" sz="1200" spc="-1" strike="noStrike">
                <a:solidFill>
                  <a:srgbClr val="000000"/>
                </a:solidFill>
                <a:latin typeface="Arial"/>
              </a:defRPr>
            </a:lvl1pPr>
          </a:lstStyle>
          <a:p>
            <a:pPr indent="0" algn="r">
              <a:lnSpc>
                <a:spcPct val="100000"/>
              </a:lnSpc>
              <a:buNone/>
            </a:pPr>
            <a:fld id="{C8881C7B-05D8-433E-AB23-F6A3368E1C7E}" type="slidenum">
              <a:rPr b="0" lang="es-AR" sz="1200" spc="-1" strike="noStrike">
                <a:solidFill>
                  <a:srgbClr val="000000"/>
                </a:solidFill>
                <a:latin typeface="Arial"/>
              </a:rPr>
              <a:t>216</a:t>
            </a:fld>
            <a:endParaRPr b="0" lang="es-AR" sz="1200" spc="-1" strike="noStrike">
              <a:solidFill>
                <a:srgbClr val="000000"/>
              </a:solidFill>
              <a:latin typeface="Times New Roman"/>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9" name="PlaceHolder 1"/>
          <p:cNvSpPr>
            <a:spLocks noGrp="1"/>
          </p:cNvSpPr>
          <p:nvPr>
            <p:ph type="sldImg"/>
          </p:nvPr>
        </p:nvSpPr>
        <p:spPr>
          <a:xfrm>
            <a:off x="1030320" y="1241280"/>
            <a:ext cx="4736880" cy="3349440"/>
          </a:xfrm>
          <a:prstGeom prst="rect">
            <a:avLst/>
          </a:prstGeom>
          <a:ln w="0">
            <a:noFill/>
          </a:ln>
        </p:spPr>
      </p:sp>
      <p:sp>
        <p:nvSpPr>
          <p:cNvPr id="2080" name="PlaceHolder 2"/>
          <p:cNvSpPr>
            <a:spLocks noGrp="1"/>
          </p:cNvSpPr>
          <p:nvPr>
            <p:ph type="body"/>
          </p:nvPr>
        </p:nvSpPr>
        <p:spPr>
          <a:xfrm>
            <a:off x="679680" y="4777200"/>
            <a:ext cx="5437800" cy="3908160"/>
          </a:xfrm>
          <a:prstGeom prst="rect">
            <a:avLst/>
          </a:prstGeom>
          <a:noFill/>
          <a:ln w="0">
            <a:noFill/>
          </a:ln>
        </p:spPr>
        <p:txBody>
          <a:bodyPr numCol="1" spcCol="0" anchor="t">
            <a:noAutofit/>
          </a:bodyPr>
          <a:p>
            <a:pPr marL="216000" indent="0">
              <a:buNone/>
            </a:pPr>
            <a:endParaRPr b="0" lang="es-AR" sz="1800" spc="-1" strike="noStrike">
              <a:solidFill>
                <a:srgbClr val="000000"/>
              </a:solidFill>
              <a:latin typeface="Arial"/>
            </a:endParaRPr>
          </a:p>
        </p:txBody>
      </p:sp>
      <p:sp>
        <p:nvSpPr>
          <p:cNvPr id="2081" name="PlaceHolder 3"/>
          <p:cNvSpPr>
            <a:spLocks noGrp="1"/>
          </p:cNvSpPr>
          <p:nvPr>
            <p:ph type="sldNum" idx="91"/>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AR" sz="1200" spc="-1" strike="noStrike">
                <a:solidFill>
                  <a:srgbClr val="000000"/>
                </a:solidFill>
                <a:latin typeface="Arial"/>
              </a:defRPr>
            </a:lvl1pPr>
          </a:lstStyle>
          <a:p>
            <a:pPr indent="0" algn="r">
              <a:lnSpc>
                <a:spcPct val="100000"/>
              </a:lnSpc>
              <a:buNone/>
            </a:pPr>
            <a:fld id="{779CB231-E007-4702-857B-242E476DD705}" type="slidenum">
              <a:rPr b="0" lang="es-AR" sz="1200" spc="-1" strike="noStrike">
                <a:solidFill>
                  <a:srgbClr val="000000"/>
                </a:solidFill>
                <a:latin typeface="Arial"/>
              </a:rPr>
              <a:t>216</a:t>
            </a:fld>
            <a:endParaRPr b="0" lang="es-AR" sz="1200" spc="-1" strike="noStrike">
              <a:solidFill>
                <a:srgbClr val="000000"/>
              </a:solidFill>
              <a:latin typeface="Times New Roman"/>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2" name="PlaceHolder 1"/>
          <p:cNvSpPr>
            <a:spLocks noGrp="1"/>
          </p:cNvSpPr>
          <p:nvPr>
            <p:ph type="sldImg"/>
          </p:nvPr>
        </p:nvSpPr>
        <p:spPr>
          <a:xfrm>
            <a:off x="1030320" y="1241280"/>
            <a:ext cx="4736880" cy="3349440"/>
          </a:xfrm>
          <a:prstGeom prst="rect">
            <a:avLst/>
          </a:prstGeom>
          <a:ln w="0">
            <a:noFill/>
          </a:ln>
        </p:spPr>
      </p:sp>
      <p:sp>
        <p:nvSpPr>
          <p:cNvPr id="2083" name="PlaceHolder 2"/>
          <p:cNvSpPr>
            <a:spLocks noGrp="1"/>
          </p:cNvSpPr>
          <p:nvPr>
            <p:ph type="body"/>
          </p:nvPr>
        </p:nvSpPr>
        <p:spPr>
          <a:xfrm>
            <a:off x="679680" y="4777200"/>
            <a:ext cx="5437800" cy="3908160"/>
          </a:xfrm>
          <a:prstGeom prst="rect">
            <a:avLst/>
          </a:prstGeom>
          <a:noFill/>
          <a:ln w="0">
            <a:noFill/>
          </a:ln>
        </p:spPr>
        <p:txBody>
          <a:bodyPr numCol="1" spcCol="0" anchor="t">
            <a:noAutofit/>
          </a:bodyPr>
          <a:p>
            <a:pPr marL="216000" indent="0">
              <a:lnSpc>
                <a:spcPct val="100000"/>
              </a:lnSpc>
              <a:buNone/>
            </a:pPr>
            <a:r>
              <a:rPr b="0" lang="es-AR" sz="2000" spc="-1" strike="noStrike">
                <a:solidFill>
                  <a:srgbClr val="000000"/>
                </a:solidFill>
                <a:latin typeface="Arial"/>
              </a:rPr>
              <a:t>En las dos últimas instrucciones de suma funcionan automáticamente tres señalizadores. </a:t>
            </a:r>
            <a:endParaRPr b="0" lang="es-AR" sz="2000" spc="-1" strike="noStrike">
              <a:solidFill>
                <a:srgbClr val="000000"/>
              </a:solidFill>
              <a:latin typeface="Arial"/>
            </a:endParaRPr>
          </a:p>
          <a:p>
            <a:pPr marL="216000" indent="0">
              <a:lnSpc>
                <a:spcPct val="100000"/>
              </a:lnSpc>
              <a:buNone/>
            </a:pPr>
            <a:r>
              <a:rPr b="0" lang="es-AR" sz="2000" spc="-1" strike="noStrike">
                <a:solidFill>
                  <a:srgbClr val="000000"/>
                </a:solidFill>
                <a:latin typeface="Arial"/>
              </a:rPr>
              <a:t>El FZ, de cero, que pasa a valer 1 si el resultado de la operación es 0. </a:t>
            </a:r>
            <a:endParaRPr b="0" lang="es-AR" sz="2000" spc="-1" strike="noStrike">
              <a:solidFill>
                <a:srgbClr val="000000"/>
              </a:solidFill>
              <a:latin typeface="Arial"/>
            </a:endParaRPr>
          </a:p>
          <a:p>
            <a:pPr marL="216000" indent="0">
              <a:lnSpc>
                <a:spcPct val="100000"/>
              </a:lnSpc>
              <a:buNone/>
            </a:pPr>
            <a:r>
              <a:rPr b="0" lang="es-AR" sz="2000" spc="-1" strike="noStrike">
                <a:solidFill>
                  <a:srgbClr val="000000"/>
                </a:solidFill>
                <a:latin typeface="Arial"/>
              </a:rPr>
              <a:t>El de acarreo, FC, que se pone a 1 cuando hay acarreo en la suma de los dos bits de más peso de los operandos, y finalmente el señalizador de acarreo intermedio, FDC, que adquiere el valor 1 cuando hay acarreo al sumar los dos bits que ocupan el lugar 4.° (bit 3) de los operandos. Este último señalizador es muy interesante si se trabaja con dígitos BCD.</a:t>
            </a:r>
            <a:endParaRPr b="0" lang="es-AR" sz="2000" spc="-1" strike="noStrike">
              <a:solidFill>
                <a:srgbClr val="000000"/>
              </a:solidFill>
              <a:latin typeface="Arial"/>
            </a:endParaRPr>
          </a:p>
          <a:p>
            <a:pPr marL="216000" indent="0">
              <a:lnSpc>
                <a:spcPct val="100000"/>
              </a:lnSpc>
              <a:buNone/>
            </a:pPr>
            <a:endParaRPr b="0" lang="es-AR" sz="2000" spc="-1" strike="noStrike">
              <a:solidFill>
                <a:srgbClr val="000000"/>
              </a:solidFill>
              <a:latin typeface="Arial"/>
            </a:endParaRPr>
          </a:p>
        </p:txBody>
      </p:sp>
      <p:sp>
        <p:nvSpPr>
          <p:cNvPr id="2084" name="PlaceHolder 3"/>
          <p:cNvSpPr>
            <a:spLocks noGrp="1"/>
          </p:cNvSpPr>
          <p:nvPr>
            <p:ph type="sldNum" idx="92"/>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AR" sz="1200" spc="-1" strike="noStrike">
                <a:solidFill>
                  <a:srgbClr val="000000"/>
                </a:solidFill>
                <a:latin typeface="Arial"/>
              </a:defRPr>
            </a:lvl1pPr>
          </a:lstStyle>
          <a:p>
            <a:pPr indent="0" algn="r">
              <a:lnSpc>
                <a:spcPct val="100000"/>
              </a:lnSpc>
              <a:buNone/>
            </a:pPr>
            <a:fld id="{5091CF17-CAA0-4CAB-9442-CCCE910C92E0}" type="slidenum">
              <a:rPr b="0" lang="es-AR" sz="1200" spc="-1" strike="noStrike">
                <a:solidFill>
                  <a:srgbClr val="000000"/>
                </a:solidFill>
                <a:latin typeface="Arial"/>
              </a:rPr>
              <a:t>216</a:t>
            </a:fld>
            <a:endParaRPr b="0" lang="es-AR" sz="1200" spc="-1" strike="noStrike">
              <a:solidFill>
                <a:srgbClr val="000000"/>
              </a:solidFill>
              <a:latin typeface="Times New Roman"/>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5" name="PlaceHolder 1"/>
          <p:cNvSpPr>
            <a:spLocks noGrp="1"/>
          </p:cNvSpPr>
          <p:nvPr>
            <p:ph type="sldImg"/>
          </p:nvPr>
        </p:nvSpPr>
        <p:spPr>
          <a:xfrm>
            <a:off x="1030320" y="1241280"/>
            <a:ext cx="4736880" cy="3349440"/>
          </a:xfrm>
          <a:prstGeom prst="rect">
            <a:avLst/>
          </a:prstGeom>
          <a:ln w="0">
            <a:noFill/>
          </a:ln>
        </p:spPr>
      </p:sp>
      <p:sp>
        <p:nvSpPr>
          <p:cNvPr id="2086"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87" name="PlaceHolder 3"/>
          <p:cNvSpPr>
            <a:spLocks noGrp="1"/>
          </p:cNvSpPr>
          <p:nvPr>
            <p:ph type="sldNum" idx="93"/>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D7E950E4-E254-4176-AB02-F904B15763DB}"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8" name="PlaceHolder 1"/>
          <p:cNvSpPr>
            <a:spLocks noGrp="1"/>
          </p:cNvSpPr>
          <p:nvPr>
            <p:ph type="sldImg"/>
          </p:nvPr>
        </p:nvSpPr>
        <p:spPr>
          <a:xfrm>
            <a:off x="1030320" y="1241280"/>
            <a:ext cx="4736880" cy="3349440"/>
          </a:xfrm>
          <a:prstGeom prst="rect">
            <a:avLst/>
          </a:prstGeom>
          <a:ln w="0">
            <a:noFill/>
          </a:ln>
        </p:spPr>
      </p:sp>
      <p:sp>
        <p:nvSpPr>
          <p:cNvPr id="2089"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90" name="PlaceHolder 3"/>
          <p:cNvSpPr>
            <a:spLocks noGrp="1"/>
          </p:cNvSpPr>
          <p:nvPr>
            <p:ph type="sldNum" idx="94"/>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F3A069E9-3837-4A62-81F7-AC5E7E3D42EA}"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1" name="PlaceHolder 1"/>
          <p:cNvSpPr>
            <a:spLocks noGrp="1"/>
          </p:cNvSpPr>
          <p:nvPr>
            <p:ph type="sldImg"/>
          </p:nvPr>
        </p:nvSpPr>
        <p:spPr>
          <a:xfrm>
            <a:off x="1030320" y="1241280"/>
            <a:ext cx="4736880" cy="3349440"/>
          </a:xfrm>
          <a:prstGeom prst="rect">
            <a:avLst/>
          </a:prstGeom>
          <a:ln w="0">
            <a:noFill/>
          </a:ln>
        </p:spPr>
      </p:sp>
      <p:sp>
        <p:nvSpPr>
          <p:cNvPr id="2092"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93" name="PlaceHolder 3"/>
          <p:cNvSpPr>
            <a:spLocks noGrp="1"/>
          </p:cNvSpPr>
          <p:nvPr>
            <p:ph type="sldNum" idx="95"/>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F751DBE6-58ED-48CF-A045-F8F8312DDFC5}"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4" name="PlaceHolder 1"/>
          <p:cNvSpPr>
            <a:spLocks noGrp="1"/>
          </p:cNvSpPr>
          <p:nvPr>
            <p:ph type="sldImg"/>
          </p:nvPr>
        </p:nvSpPr>
        <p:spPr>
          <a:xfrm>
            <a:off x="1030320" y="1241280"/>
            <a:ext cx="4736880" cy="3349440"/>
          </a:xfrm>
          <a:prstGeom prst="rect">
            <a:avLst/>
          </a:prstGeom>
          <a:ln w="0">
            <a:noFill/>
          </a:ln>
        </p:spPr>
      </p:sp>
      <p:sp>
        <p:nvSpPr>
          <p:cNvPr id="2095"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96" name="PlaceHolder 3"/>
          <p:cNvSpPr>
            <a:spLocks noGrp="1"/>
          </p:cNvSpPr>
          <p:nvPr>
            <p:ph type="sldNum" idx="96"/>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2A4B5CB2-BBF9-4D40-9941-6B626D5BE688}"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7" name="PlaceHolder 1"/>
          <p:cNvSpPr>
            <a:spLocks noGrp="1"/>
          </p:cNvSpPr>
          <p:nvPr>
            <p:ph type="sldImg"/>
          </p:nvPr>
        </p:nvSpPr>
        <p:spPr>
          <a:xfrm>
            <a:off x="1030320" y="1241280"/>
            <a:ext cx="4736880" cy="3349440"/>
          </a:xfrm>
          <a:prstGeom prst="rect">
            <a:avLst/>
          </a:prstGeom>
          <a:ln w="0">
            <a:noFill/>
          </a:ln>
        </p:spPr>
      </p:sp>
      <p:sp>
        <p:nvSpPr>
          <p:cNvPr id="2098"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99" name="PlaceHolder 3"/>
          <p:cNvSpPr>
            <a:spLocks noGrp="1"/>
          </p:cNvSpPr>
          <p:nvPr>
            <p:ph type="sldNum" idx="97"/>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C4B8C2B9-DD4B-4A3B-B937-DEB7CC53FBD4}"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0" name="PlaceHolder 1"/>
          <p:cNvSpPr>
            <a:spLocks noGrp="1"/>
          </p:cNvSpPr>
          <p:nvPr>
            <p:ph type="sldImg"/>
          </p:nvPr>
        </p:nvSpPr>
        <p:spPr>
          <a:xfrm>
            <a:off x="1030320" y="1241280"/>
            <a:ext cx="4736880" cy="3349440"/>
          </a:xfrm>
          <a:prstGeom prst="rect">
            <a:avLst/>
          </a:prstGeom>
          <a:ln w="0">
            <a:noFill/>
          </a:ln>
        </p:spPr>
      </p:sp>
      <p:sp>
        <p:nvSpPr>
          <p:cNvPr id="2101"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102" name="PlaceHolder 3"/>
          <p:cNvSpPr>
            <a:spLocks noGrp="1"/>
          </p:cNvSpPr>
          <p:nvPr>
            <p:ph type="sldNum" idx="98"/>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E8C06980-76FC-4A0E-9D24-1240625D7BF3}"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3" name="PlaceHolder 1"/>
          <p:cNvSpPr>
            <a:spLocks noGrp="1"/>
          </p:cNvSpPr>
          <p:nvPr>
            <p:ph type="sldImg"/>
          </p:nvPr>
        </p:nvSpPr>
        <p:spPr>
          <a:xfrm>
            <a:off x="1030320" y="1241280"/>
            <a:ext cx="4736880" cy="3349440"/>
          </a:xfrm>
          <a:prstGeom prst="rect">
            <a:avLst/>
          </a:prstGeom>
          <a:ln w="0">
            <a:noFill/>
          </a:ln>
        </p:spPr>
      </p:sp>
      <p:sp>
        <p:nvSpPr>
          <p:cNvPr id="2104"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105" name="PlaceHolder 3"/>
          <p:cNvSpPr>
            <a:spLocks noGrp="1"/>
          </p:cNvSpPr>
          <p:nvPr>
            <p:ph type="sldNum" idx="99"/>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F47166A1-9DA8-4063-9F49-E9F7EFF5210C}"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1" name="PlaceHolder 1"/>
          <p:cNvSpPr>
            <a:spLocks noGrp="1"/>
          </p:cNvSpPr>
          <p:nvPr>
            <p:ph type="sldImg"/>
          </p:nvPr>
        </p:nvSpPr>
        <p:spPr>
          <a:xfrm>
            <a:off x="1030320" y="1241280"/>
            <a:ext cx="4736880" cy="3349440"/>
          </a:xfrm>
          <a:prstGeom prst="rect">
            <a:avLst/>
          </a:prstGeom>
          <a:ln w="0">
            <a:noFill/>
          </a:ln>
        </p:spPr>
      </p:sp>
      <p:sp>
        <p:nvSpPr>
          <p:cNvPr id="1882"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883" name="PlaceHolder 3"/>
          <p:cNvSpPr>
            <a:spLocks noGrp="1"/>
          </p:cNvSpPr>
          <p:nvPr>
            <p:ph type="sldNum" idx="25"/>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E0E831E6-3748-4F78-8D60-AA354362DB72}"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6" name="PlaceHolder 1"/>
          <p:cNvSpPr>
            <a:spLocks noGrp="1"/>
          </p:cNvSpPr>
          <p:nvPr>
            <p:ph type="sldImg"/>
          </p:nvPr>
        </p:nvSpPr>
        <p:spPr>
          <a:xfrm>
            <a:off x="1030320" y="1241280"/>
            <a:ext cx="4736880" cy="3349440"/>
          </a:xfrm>
          <a:prstGeom prst="rect">
            <a:avLst/>
          </a:prstGeom>
          <a:ln w="0">
            <a:noFill/>
          </a:ln>
        </p:spPr>
      </p:sp>
      <p:sp>
        <p:nvSpPr>
          <p:cNvPr id="2107"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108" name="PlaceHolder 3"/>
          <p:cNvSpPr>
            <a:spLocks noGrp="1"/>
          </p:cNvSpPr>
          <p:nvPr>
            <p:ph type="sldNum" idx="100"/>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F8C09E4A-8B4A-49BF-B811-D038A9096668}"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9" name="PlaceHolder 1"/>
          <p:cNvSpPr>
            <a:spLocks noGrp="1"/>
          </p:cNvSpPr>
          <p:nvPr>
            <p:ph type="sldImg"/>
          </p:nvPr>
        </p:nvSpPr>
        <p:spPr>
          <a:xfrm>
            <a:off x="1030320" y="1241280"/>
            <a:ext cx="4736880" cy="3349440"/>
          </a:xfrm>
          <a:prstGeom prst="rect">
            <a:avLst/>
          </a:prstGeom>
          <a:ln w="0">
            <a:noFill/>
          </a:ln>
        </p:spPr>
      </p:sp>
      <p:sp>
        <p:nvSpPr>
          <p:cNvPr id="2110"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111" name="PlaceHolder 3"/>
          <p:cNvSpPr>
            <a:spLocks noGrp="1"/>
          </p:cNvSpPr>
          <p:nvPr>
            <p:ph type="sldNum" idx="101"/>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601AB2AB-C630-4216-A06A-89490D27F065}"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2" name="PlaceHolder 1"/>
          <p:cNvSpPr>
            <a:spLocks noGrp="1"/>
          </p:cNvSpPr>
          <p:nvPr>
            <p:ph type="sldImg"/>
          </p:nvPr>
        </p:nvSpPr>
        <p:spPr>
          <a:xfrm>
            <a:off x="1030320" y="1241280"/>
            <a:ext cx="4736880" cy="3349440"/>
          </a:xfrm>
          <a:prstGeom prst="rect">
            <a:avLst/>
          </a:prstGeom>
          <a:ln w="0">
            <a:noFill/>
          </a:ln>
        </p:spPr>
      </p:sp>
      <p:sp>
        <p:nvSpPr>
          <p:cNvPr id="2113"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114" name="PlaceHolder 3"/>
          <p:cNvSpPr>
            <a:spLocks noGrp="1"/>
          </p:cNvSpPr>
          <p:nvPr>
            <p:ph type="sldNum" idx="102"/>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CDED0CF1-41CF-4DFA-95DC-4B74B874EA0A}"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5" name="PlaceHolder 1"/>
          <p:cNvSpPr>
            <a:spLocks noGrp="1"/>
          </p:cNvSpPr>
          <p:nvPr>
            <p:ph type="sldImg"/>
          </p:nvPr>
        </p:nvSpPr>
        <p:spPr>
          <a:xfrm>
            <a:off x="1030320" y="1241280"/>
            <a:ext cx="4736880" cy="3349440"/>
          </a:xfrm>
          <a:prstGeom prst="rect">
            <a:avLst/>
          </a:prstGeom>
          <a:ln w="0">
            <a:noFill/>
          </a:ln>
        </p:spPr>
      </p:sp>
      <p:sp>
        <p:nvSpPr>
          <p:cNvPr id="2116"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117" name="PlaceHolder 3"/>
          <p:cNvSpPr>
            <a:spLocks noGrp="1"/>
          </p:cNvSpPr>
          <p:nvPr>
            <p:ph type="sldNum" idx="103"/>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73DDE0D9-BB6E-41FF-A801-D30A9E21F55E}"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8" name="PlaceHolder 1"/>
          <p:cNvSpPr>
            <a:spLocks noGrp="1"/>
          </p:cNvSpPr>
          <p:nvPr>
            <p:ph type="sldImg"/>
          </p:nvPr>
        </p:nvSpPr>
        <p:spPr>
          <a:xfrm>
            <a:off x="1030320" y="1241280"/>
            <a:ext cx="4736880" cy="3349440"/>
          </a:xfrm>
          <a:prstGeom prst="rect">
            <a:avLst/>
          </a:prstGeom>
          <a:ln w="0">
            <a:noFill/>
          </a:ln>
        </p:spPr>
      </p:sp>
      <p:sp>
        <p:nvSpPr>
          <p:cNvPr id="2119"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120" name="PlaceHolder 3"/>
          <p:cNvSpPr>
            <a:spLocks noGrp="1"/>
          </p:cNvSpPr>
          <p:nvPr>
            <p:ph type="sldNum" idx="104"/>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85181502-0672-4EE8-B309-1D23133DDDEC}"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1" name="PlaceHolder 1"/>
          <p:cNvSpPr>
            <a:spLocks noGrp="1"/>
          </p:cNvSpPr>
          <p:nvPr>
            <p:ph type="sldImg"/>
          </p:nvPr>
        </p:nvSpPr>
        <p:spPr>
          <a:xfrm>
            <a:off x="1030320" y="1241280"/>
            <a:ext cx="4736880" cy="3349440"/>
          </a:xfrm>
          <a:prstGeom prst="rect">
            <a:avLst/>
          </a:prstGeom>
          <a:ln w="0">
            <a:noFill/>
          </a:ln>
        </p:spPr>
      </p:sp>
      <p:sp>
        <p:nvSpPr>
          <p:cNvPr id="2122"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123" name="PlaceHolder 3"/>
          <p:cNvSpPr>
            <a:spLocks noGrp="1"/>
          </p:cNvSpPr>
          <p:nvPr>
            <p:ph type="sldNum" idx="105"/>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0D12557C-7AA3-4325-8A7E-B2E4FF18319B}"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4" name="PlaceHolder 1"/>
          <p:cNvSpPr>
            <a:spLocks noGrp="1"/>
          </p:cNvSpPr>
          <p:nvPr>
            <p:ph type="sldImg"/>
          </p:nvPr>
        </p:nvSpPr>
        <p:spPr>
          <a:xfrm>
            <a:off x="1030320" y="1241280"/>
            <a:ext cx="4736880" cy="3349440"/>
          </a:xfrm>
          <a:prstGeom prst="rect">
            <a:avLst/>
          </a:prstGeom>
          <a:ln w="0">
            <a:noFill/>
          </a:ln>
        </p:spPr>
      </p:sp>
      <p:sp>
        <p:nvSpPr>
          <p:cNvPr id="1885"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886" name="PlaceHolder 3"/>
          <p:cNvSpPr>
            <a:spLocks noGrp="1"/>
          </p:cNvSpPr>
          <p:nvPr>
            <p:ph type="sldNum" idx="26"/>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0FF7FDDF-608D-47D8-B4A1-2D1273FD9195}"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7" name="PlaceHolder 1"/>
          <p:cNvSpPr>
            <a:spLocks noGrp="1"/>
          </p:cNvSpPr>
          <p:nvPr>
            <p:ph type="sldImg"/>
          </p:nvPr>
        </p:nvSpPr>
        <p:spPr>
          <a:xfrm>
            <a:off x="1030320" y="1241280"/>
            <a:ext cx="4736880" cy="3349440"/>
          </a:xfrm>
          <a:prstGeom prst="rect">
            <a:avLst/>
          </a:prstGeom>
          <a:ln w="0">
            <a:noFill/>
          </a:ln>
        </p:spPr>
      </p:sp>
      <p:sp>
        <p:nvSpPr>
          <p:cNvPr id="1888"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889" name="PlaceHolder 3"/>
          <p:cNvSpPr>
            <a:spLocks noGrp="1"/>
          </p:cNvSpPr>
          <p:nvPr>
            <p:ph type="sldNum" idx="27"/>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6E369E5F-367B-4B52-957F-B64A3D33BC4B}"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1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4" name="PlaceHolder 1"/>
          <p:cNvSpPr>
            <a:spLocks noGrp="1"/>
          </p:cNvSpPr>
          <p:nvPr>
            <p:ph type="sldImg"/>
          </p:nvPr>
        </p:nvSpPr>
        <p:spPr>
          <a:xfrm>
            <a:off x="1030320" y="1241280"/>
            <a:ext cx="4736880" cy="3349440"/>
          </a:xfrm>
          <a:prstGeom prst="rect">
            <a:avLst/>
          </a:prstGeom>
          <a:ln w="0">
            <a:noFill/>
          </a:ln>
        </p:spPr>
      </p:sp>
      <p:sp>
        <p:nvSpPr>
          <p:cNvPr id="2125"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126" name="PlaceHolder 3"/>
          <p:cNvSpPr>
            <a:spLocks noGrp="1"/>
          </p:cNvSpPr>
          <p:nvPr>
            <p:ph type="sldNum" idx="106"/>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D560291C-956B-47B1-96EC-0EB1E3257CA7}" type="slidenum">
              <a:rPr b="0" lang="es-ES" sz="1200" spc="-1" strike="noStrike">
                <a:solidFill>
                  <a:srgbClr val="000000"/>
                </a:solidFill>
                <a:latin typeface="+mn-lt"/>
                <a:ea typeface="+mn-ea"/>
              </a:rPr>
              <a:t>&lt;number&gt;</a:t>
            </a:fld>
            <a:endParaRPr b="0" lang="es-AR" sz="1200" spc="-1" strike="noStrike">
              <a:solidFill>
                <a:srgbClr val="000000"/>
              </a:solidFill>
              <a:latin typeface="Times New Roman"/>
            </a:endParaRPr>
          </a:p>
        </p:txBody>
      </p:sp>
    </p:spTree>
  </p:cSld>
</p:notes>
</file>

<file path=ppt/notesSlides/notesSlide1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7" name="PlaceHolder 1"/>
          <p:cNvSpPr>
            <a:spLocks noGrp="1"/>
          </p:cNvSpPr>
          <p:nvPr>
            <p:ph type="sldImg"/>
          </p:nvPr>
        </p:nvSpPr>
        <p:spPr>
          <a:xfrm>
            <a:off x="1030320" y="1241280"/>
            <a:ext cx="4736880" cy="3349440"/>
          </a:xfrm>
          <a:prstGeom prst="rect">
            <a:avLst/>
          </a:prstGeom>
          <a:ln w="0">
            <a:noFill/>
          </a:ln>
        </p:spPr>
      </p:sp>
      <p:sp>
        <p:nvSpPr>
          <p:cNvPr id="2128" name="PlaceHolder 2"/>
          <p:cNvSpPr>
            <a:spLocks noGrp="1"/>
          </p:cNvSpPr>
          <p:nvPr>
            <p:ph type="body"/>
          </p:nvPr>
        </p:nvSpPr>
        <p:spPr>
          <a:xfrm>
            <a:off x="679680" y="4777200"/>
            <a:ext cx="5437800" cy="3908160"/>
          </a:xfrm>
          <a:prstGeom prst="rect">
            <a:avLst/>
          </a:prstGeom>
          <a:noFill/>
          <a:ln w="0">
            <a:noFill/>
          </a:ln>
        </p:spPr>
        <p:txBody>
          <a:bodyPr numCol="1" spcCol="0" anchor="t">
            <a:noAutofit/>
          </a:bodyPr>
          <a:p>
            <a:pPr marL="216000" indent="0">
              <a:buNone/>
            </a:pPr>
            <a:endParaRPr b="0" lang="es-AR" sz="1800" spc="-1" strike="noStrike">
              <a:solidFill>
                <a:srgbClr val="000000"/>
              </a:solidFill>
              <a:latin typeface="Arial"/>
            </a:endParaRPr>
          </a:p>
        </p:txBody>
      </p:sp>
      <p:sp>
        <p:nvSpPr>
          <p:cNvPr id="2129" name="PlaceHolder 3"/>
          <p:cNvSpPr>
            <a:spLocks noGrp="1"/>
          </p:cNvSpPr>
          <p:nvPr>
            <p:ph type="sldNum" idx="107"/>
          </p:nvPr>
        </p:nvSpPr>
        <p:spPr>
          <a:xfrm>
            <a:off x="3850560" y="9428760"/>
            <a:ext cx="2945160" cy="49752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8FB03DBC-0425-4182-9172-7A47A6DA45D2}" type="slidenum">
              <a:rPr b="0" lang="en-US" sz="1200" spc="-1" strike="noStrike">
                <a:solidFill>
                  <a:srgbClr val="000000"/>
                </a:solidFill>
                <a:latin typeface="Calibri"/>
              </a:rPr>
              <a:t>&lt;number&gt;</a:t>
            </a:fld>
            <a:endParaRPr b="0" lang="es-AR"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0" name="PlaceHolder 1"/>
          <p:cNvSpPr>
            <a:spLocks noGrp="1"/>
          </p:cNvSpPr>
          <p:nvPr>
            <p:ph type="sldImg"/>
          </p:nvPr>
        </p:nvSpPr>
        <p:spPr>
          <a:xfrm>
            <a:off x="1030320" y="1241280"/>
            <a:ext cx="4736880" cy="3349440"/>
          </a:xfrm>
          <a:prstGeom prst="rect">
            <a:avLst/>
          </a:prstGeom>
          <a:ln w="0">
            <a:noFill/>
          </a:ln>
        </p:spPr>
      </p:sp>
      <p:sp>
        <p:nvSpPr>
          <p:cNvPr id="1891"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892" name="PlaceHolder 3"/>
          <p:cNvSpPr>
            <a:spLocks noGrp="1"/>
          </p:cNvSpPr>
          <p:nvPr>
            <p:ph type="sldNum" idx="28"/>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0832DC8E-FB57-4273-AB12-D3BA95C76A0B}"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3" name="PlaceHolder 1"/>
          <p:cNvSpPr>
            <a:spLocks noGrp="1"/>
          </p:cNvSpPr>
          <p:nvPr>
            <p:ph type="sldImg"/>
          </p:nvPr>
        </p:nvSpPr>
        <p:spPr>
          <a:xfrm>
            <a:off x="1030320" y="1241280"/>
            <a:ext cx="4736880" cy="3349440"/>
          </a:xfrm>
          <a:prstGeom prst="rect">
            <a:avLst/>
          </a:prstGeom>
          <a:ln w="0">
            <a:noFill/>
          </a:ln>
        </p:spPr>
      </p:sp>
      <p:sp>
        <p:nvSpPr>
          <p:cNvPr id="1894"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895" name="PlaceHolder 3"/>
          <p:cNvSpPr>
            <a:spLocks noGrp="1"/>
          </p:cNvSpPr>
          <p:nvPr>
            <p:ph type="sldNum" idx="29"/>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F489E6C3-F3B9-4A03-9A21-6634492DB202}"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6" name="PlaceHolder 1"/>
          <p:cNvSpPr>
            <a:spLocks noGrp="1"/>
          </p:cNvSpPr>
          <p:nvPr>
            <p:ph type="sldImg"/>
          </p:nvPr>
        </p:nvSpPr>
        <p:spPr>
          <a:xfrm>
            <a:off x="1030320" y="1241280"/>
            <a:ext cx="4736880" cy="3349440"/>
          </a:xfrm>
          <a:prstGeom prst="rect">
            <a:avLst/>
          </a:prstGeom>
          <a:ln w="0">
            <a:noFill/>
          </a:ln>
        </p:spPr>
      </p:sp>
      <p:sp>
        <p:nvSpPr>
          <p:cNvPr id="1897"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898" name="PlaceHolder 3"/>
          <p:cNvSpPr>
            <a:spLocks noGrp="1"/>
          </p:cNvSpPr>
          <p:nvPr>
            <p:ph type="sldNum" idx="30"/>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19445C7F-5ED6-4F40-ACF5-EA0532C3CD0F}"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9" name="PlaceHolder 1"/>
          <p:cNvSpPr>
            <a:spLocks noGrp="1"/>
          </p:cNvSpPr>
          <p:nvPr>
            <p:ph type="sldImg"/>
          </p:nvPr>
        </p:nvSpPr>
        <p:spPr>
          <a:xfrm>
            <a:off x="1030320" y="1241280"/>
            <a:ext cx="4736880" cy="3349440"/>
          </a:xfrm>
          <a:prstGeom prst="rect">
            <a:avLst/>
          </a:prstGeom>
          <a:ln w="0">
            <a:noFill/>
          </a:ln>
        </p:spPr>
      </p:sp>
      <p:sp>
        <p:nvSpPr>
          <p:cNvPr id="1900" name="PlaceHolder 2"/>
          <p:cNvSpPr>
            <a:spLocks noGrp="1"/>
          </p:cNvSpPr>
          <p:nvPr>
            <p:ph type="body"/>
          </p:nvPr>
        </p:nvSpPr>
        <p:spPr>
          <a:xfrm>
            <a:off x="679680" y="4777200"/>
            <a:ext cx="5437800" cy="3908160"/>
          </a:xfrm>
          <a:prstGeom prst="rect">
            <a:avLst/>
          </a:prstGeom>
          <a:noFill/>
          <a:ln w="0">
            <a:noFill/>
          </a:ln>
        </p:spPr>
        <p:txBody>
          <a:bodyPr numCol="1" spcCol="0" anchor="t">
            <a:noAutofit/>
          </a:bodyPr>
          <a:p>
            <a:pPr marL="216000" indent="0">
              <a:lnSpc>
                <a:spcPct val="100000"/>
              </a:lnSpc>
              <a:buNone/>
            </a:pPr>
            <a:r>
              <a:rPr b="0" lang="es-AR" sz="2000" spc="-1" strike="noStrike">
                <a:solidFill>
                  <a:srgbClr val="000000"/>
                </a:solidFill>
                <a:latin typeface="Arial"/>
              </a:rPr>
              <a:t>La memoria del programa comienza en la posición 0000h y termina en la posición 03FFh. Esto es 1Kbyte, es decir, 1024 bytes (2</a:t>
            </a:r>
            <a:r>
              <a:rPr b="0" lang="es-AR" sz="2000" spc="-1" strike="noStrike" baseline="30000">
                <a:solidFill>
                  <a:srgbClr val="000000"/>
                </a:solidFill>
                <a:latin typeface="Arial"/>
              </a:rPr>
              <a:t>10</a:t>
            </a:r>
            <a:r>
              <a:rPr b="0" lang="es-AR" sz="2000" spc="-1" strike="noStrike">
                <a:solidFill>
                  <a:srgbClr val="000000"/>
                </a:solidFill>
                <a:latin typeface="Arial"/>
              </a:rPr>
              <a:t>).</a:t>
            </a:r>
            <a:endParaRPr b="0" lang="es-AR" sz="2000" spc="-1" strike="noStrike">
              <a:solidFill>
                <a:srgbClr val="000000"/>
              </a:solidFill>
              <a:latin typeface="Arial"/>
            </a:endParaRPr>
          </a:p>
          <a:p>
            <a:pPr marL="216000" indent="0">
              <a:lnSpc>
                <a:spcPct val="100000"/>
              </a:lnSpc>
              <a:buNone/>
            </a:pPr>
            <a:r>
              <a:rPr b="0" lang="es-AR" sz="2000" spc="-1" strike="noStrike">
                <a:solidFill>
                  <a:srgbClr val="000000"/>
                </a:solidFill>
                <a:latin typeface="Arial"/>
              </a:rPr>
              <a:t>    </a:t>
            </a:r>
            <a:r>
              <a:rPr b="0" lang="es-AR" sz="2000" spc="-1" strike="noStrike">
                <a:solidFill>
                  <a:srgbClr val="000000"/>
                </a:solidFill>
                <a:latin typeface="Arial"/>
              </a:rPr>
              <a:t>En la figura también se muestra el PC (Contador de Programa o Program Counter). Que apunta a la dirección de memoria de la instrucción en curso y permite que el programa avance cuando se incrementa.</a:t>
            </a:r>
            <a:endParaRPr b="0" lang="es-AR" sz="2000" spc="-1" strike="noStrike">
              <a:solidFill>
                <a:srgbClr val="000000"/>
              </a:solidFill>
              <a:latin typeface="Arial"/>
            </a:endParaRPr>
          </a:p>
          <a:p>
            <a:pPr marL="216000" indent="0">
              <a:lnSpc>
                <a:spcPct val="100000"/>
              </a:lnSpc>
              <a:buNone/>
            </a:pPr>
            <a:r>
              <a:rPr b="0" lang="es-AR" sz="2000" spc="-1" strike="noStrike">
                <a:solidFill>
                  <a:srgbClr val="000000"/>
                </a:solidFill>
                <a:latin typeface="Arial"/>
              </a:rPr>
              <a:t>    </a:t>
            </a:r>
            <a:r>
              <a:rPr b="0" lang="es-AR" sz="2000" spc="-1" strike="noStrike">
                <a:solidFill>
                  <a:srgbClr val="000000"/>
                </a:solidFill>
                <a:latin typeface="Arial"/>
              </a:rPr>
              <a:t>También se muestra la pila o stack, de 8 niveles (Nivel Pila 1 a Nivel Pila 8). Se utiliza cuando ejecutamos un subproceso o subrutina, es decir, un conjunto de instrucciones que hemos aislado de las demás para simplificar. En este caso el contador de programa (PC) dejará de incrementarse y apuntará a la posición de memoria de programa donde empieza la subrutina; en el primer nivel de la pila se almacenará esta llamada, hasta que se acaben de ejecutar las instrucciones que contiene, momento en el cual se seguirá con las instrucciones desde donde había sido llamada. Por eso es necesario saber donde se quedó el programa almacenándose la dirección en la pila. Podemos hacer hasta 8 llamadas a subrutinas una dentro de otra, como si de muñecas rusas se tratase. A esto se le llaman subrutinas anidadas.</a:t>
            </a:r>
            <a:endParaRPr b="0" lang="es-AR" sz="2000" spc="-1" strike="noStrike">
              <a:solidFill>
                <a:srgbClr val="000000"/>
              </a:solidFill>
              <a:latin typeface="Arial"/>
            </a:endParaRPr>
          </a:p>
        </p:txBody>
      </p:sp>
      <p:sp>
        <p:nvSpPr>
          <p:cNvPr id="1901" name="PlaceHolder 3"/>
          <p:cNvSpPr>
            <a:spLocks noGrp="1"/>
          </p:cNvSpPr>
          <p:nvPr>
            <p:ph type="sldNum" idx="31"/>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AR" sz="1200" spc="-1" strike="noStrike">
                <a:solidFill>
                  <a:srgbClr val="000000"/>
                </a:solidFill>
                <a:latin typeface="Arial"/>
              </a:defRPr>
            </a:lvl1pPr>
          </a:lstStyle>
          <a:p>
            <a:pPr indent="0" algn="r">
              <a:lnSpc>
                <a:spcPct val="100000"/>
              </a:lnSpc>
              <a:buNone/>
            </a:pPr>
            <a:fld id="{1B1C956D-F165-4DFB-9C00-B00F752285E4}" type="slidenum">
              <a:rPr b="0" lang="es-AR" sz="1200" spc="-1" strike="noStrike">
                <a:solidFill>
                  <a:srgbClr val="000000"/>
                </a:solidFill>
                <a:latin typeface="Arial"/>
              </a:rPr>
              <a:t>216</a:t>
            </a:fld>
            <a:endParaRPr b="0" lang="es-AR"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2" name="PlaceHolder 1"/>
          <p:cNvSpPr>
            <a:spLocks noGrp="1"/>
          </p:cNvSpPr>
          <p:nvPr>
            <p:ph type="sldImg"/>
          </p:nvPr>
        </p:nvSpPr>
        <p:spPr>
          <a:xfrm>
            <a:off x="1030320" y="1241280"/>
            <a:ext cx="4736880" cy="3349440"/>
          </a:xfrm>
          <a:prstGeom prst="rect">
            <a:avLst/>
          </a:prstGeom>
          <a:ln w="0">
            <a:noFill/>
          </a:ln>
        </p:spPr>
      </p:sp>
      <p:sp>
        <p:nvSpPr>
          <p:cNvPr id="1903"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04" name="PlaceHolder 3"/>
          <p:cNvSpPr>
            <a:spLocks noGrp="1"/>
          </p:cNvSpPr>
          <p:nvPr>
            <p:ph type="sldNum" idx="32"/>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474CDF7D-02F4-4AF8-AD59-266182C0AEDB}"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5" name="PlaceHolder 1"/>
          <p:cNvSpPr>
            <a:spLocks noGrp="1"/>
          </p:cNvSpPr>
          <p:nvPr>
            <p:ph type="sldImg"/>
          </p:nvPr>
        </p:nvSpPr>
        <p:spPr>
          <a:xfrm>
            <a:off x="1030320" y="1241280"/>
            <a:ext cx="4736880" cy="3349440"/>
          </a:xfrm>
          <a:prstGeom prst="rect">
            <a:avLst/>
          </a:prstGeom>
          <a:ln w="0">
            <a:noFill/>
          </a:ln>
        </p:spPr>
      </p:sp>
      <p:sp>
        <p:nvSpPr>
          <p:cNvPr id="1906"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07" name="PlaceHolder 3"/>
          <p:cNvSpPr>
            <a:spLocks noGrp="1"/>
          </p:cNvSpPr>
          <p:nvPr>
            <p:ph type="sldNum" idx="33"/>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9E38BDAE-7CC5-4D1F-9397-DC0EB5AA2712}"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8" name="PlaceHolder 1"/>
          <p:cNvSpPr>
            <a:spLocks noGrp="1"/>
          </p:cNvSpPr>
          <p:nvPr>
            <p:ph type="sldImg"/>
          </p:nvPr>
        </p:nvSpPr>
        <p:spPr>
          <a:xfrm>
            <a:off x="1030320" y="1241280"/>
            <a:ext cx="4736880" cy="3349440"/>
          </a:xfrm>
          <a:prstGeom prst="rect">
            <a:avLst/>
          </a:prstGeom>
          <a:ln w="0">
            <a:noFill/>
          </a:ln>
        </p:spPr>
      </p:sp>
      <p:sp>
        <p:nvSpPr>
          <p:cNvPr id="1909"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10" name="PlaceHolder 3"/>
          <p:cNvSpPr>
            <a:spLocks noGrp="1"/>
          </p:cNvSpPr>
          <p:nvPr>
            <p:ph type="sldNum" idx="34"/>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2EF3E32B-1C61-49C0-9736-1B7F9E578784}"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1" name="PlaceHolder 1"/>
          <p:cNvSpPr>
            <a:spLocks noGrp="1"/>
          </p:cNvSpPr>
          <p:nvPr>
            <p:ph type="sldImg"/>
          </p:nvPr>
        </p:nvSpPr>
        <p:spPr>
          <a:xfrm>
            <a:off x="1030320" y="1241280"/>
            <a:ext cx="4736880" cy="3349440"/>
          </a:xfrm>
          <a:prstGeom prst="rect">
            <a:avLst/>
          </a:prstGeom>
          <a:ln w="0">
            <a:noFill/>
          </a:ln>
        </p:spPr>
      </p:sp>
      <p:sp>
        <p:nvSpPr>
          <p:cNvPr id="1912"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13" name="PlaceHolder 3"/>
          <p:cNvSpPr>
            <a:spLocks noGrp="1"/>
          </p:cNvSpPr>
          <p:nvPr>
            <p:ph type="sldNum" idx="35"/>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EA028FC6-0A48-49FD-B282-9FF085937352}"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4" name="PlaceHolder 1"/>
          <p:cNvSpPr>
            <a:spLocks noGrp="1"/>
          </p:cNvSpPr>
          <p:nvPr>
            <p:ph type="sldImg"/>
          </p:nvPr>
        </p:nvSpPr>
        <p:spPr>
          <a:xfrm>
            <a:off x="1030320" y="1241280"/>
            <a:ext cx="4736880" cy="3349440"/>
          </a:xfrm>
          <a:prstGeom prst="rect">
            <a:avLst/>
          </a:prstGeom>
          <a:ln w="0">
            <a:noFill/>
          </a:ln>
        </p:spPr>
      </p:sp>
      <p:sp>
        <p:nvSpPr>
          <p:cNvPr id="1915"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16" name="PlaceHolder 3"/>
          <p:cNvSpPr>
            <a:spLocks noGrp="1"/>
          </p:cNvSpPr>
          <p:nvPr>
            <p:ph type="sldNum" idx="36"/>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BF49EC62-DC22-49DA-A983-08004579F5DF}"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7" name="PlaceHolder 1"/>
          <p:cNvSpPr>
            <a:spLocks noGrp="1"/>
          </p:cNvSpPr>
          <p:nvPr>
            <p:ph type="sldImg"/>
          </p:nvPr>
        </p:nvSpPr>
        <p:spPr>
          <a:xfrm>
            <a:off x="1030320" y="1241280"/>
            <a:ext cx="4736880" cy="3349440"/>
          </a:xfrm>
          <a:prstGeom prst="rect">
            <a:avLst/>
          </a:prstGeom>
          <a:ln w="0">
            <a:noFill/>
          </a:ln>
        </p:spPr>
      </p:sp>
      <p:sp>
        <p:nvSpPr>
          <p:cNvPr id="1918"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19" name="PlaceHolder 3"/>
          <p:cNvSpPr>
            <a:spLocks noGrp="1"/>
          </p:cNvSpPr>
          <p:nvPr>
            <p:ph type="sldNum" idx="37"/>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A812580C-F9C7-465A-8A25-BBCFB570297C}"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0" name="PlaceHolder 1"/>
          <p:cNvSpPr>
            <a:spLocks noGrp="1"/>
          </p:cNvSpPr>
          <p:nvPr>
            <p:ph type="sldImg"/>
          </p:nvPr>
        </p:nvSpPr>
        <p:spPr>
          <a:xfrm>
            <a:off x="1030320" y="1241280"/>
            <a:ext cx="4736880" cy="3349440"/>
          </a:xfrm>
          <a:prstGeom prst="rect">
            <a:avLst/>
          </a:prstGeom>
          <a:ln w="0">
            <a:noFill/>
          </a:ln>
        </p:spPr>
      </p:sp>
      <p:sp>
        <p:nvSpPr>
          <p:cNvPr id="1921"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22" name="PlaceHolder 3"/>
          <p:cNvSpPr>
            <a:spLocks noGrp="1"/>
          </p:cNvSpPr>
          <p:nvPr>
            <p:ph type="sldNum" idx="38"/>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10F2DCFD-33D3-458E-A9B3-526B6B259C47}"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3" name="PlaceHolder 1"/>
          <p:cNvSpPr>
            <a:spLocks noGrp="1"/>
          </p:cNvSpPr>
          <p:nvPr>
            <p:ph type="sldImg"/>
          </p:nvPr>
        </p:nvSpPr>
        <p:spPr>
          <a:xfrm>
            <a:off x="1030320" y="1241280"/>
            <a:ext cx="4736880" cy="3349440"/>
          </a:xfrm>
          <a:prstGeom prst="rect">
            <a:avLst/>
          </a:prstGeom>
          <a:ln w="0">
            <a:noFill/>
          </a:ln>
        </p:spPr>
      </p:sp>
      <p:sp>
        <p:nvSpPr>
          <p:cNvPr id="1924"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25" name="PlaceHolder 3"/>
          <p:cNvSpPr>
            <a:spLocks noGrp="1"/>
          </p:cNvSpPr>
          <p:nvPr>
            <p:ph type="sldNum" idx="39"/>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3E00388C-BD97-4EF9-B20D-9F89D52A1BE8}"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6" name="PlaceHolder 1"/>
          <p:cNvSpPr>
            <a:spLocks noGrp="1"/>
          </p:cNvSpPr>
          <p:nvPr>
            <p:ph type="sldImg"/>
          </p:nvPr>
        </p:nvSpPr>
        <p:spPr>
          <a:xfrm>
            <a:off x="1030320" y="1241280"/>
            <a:ext cx="4736880" cy="3349440"/>
          </a:xfrm>
          <a:prstGeom prst="rect">
            <a:avLst/>
          </a:prstGeom>
          <a:ln w="0">
            <a:noFill/>
          </a:ln>
        </p:spPr>
      </p:sp>
      <p:sp>
        <p:nvSpPr>
          <p:cNvPr id="1927"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28" name="PlaceHolder 3"/>
          <p:cNvSpPr>
            <a:spLocks noGrp="1"/>
          </p:cNvSpPr>
          <p:nvPr>
            <p:ph type="sldNum" idx="40"/>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FF9DB162-66F3-4726-A705-C91C3DC90A45}"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9" name="PlaceHolder 1"/>
          <p:cNvSpPr>
            <a:spLocks noGrp="1"/>
          </p:cNvSpPr>
          <p:nvPr>
            <p:ph type="sldImg"/>
          </p:nvPr>
        </p:nvSpPr>
        <p:spPr>
          <a:xfrm>
            <a:off x="1030320" y="1241280"/>
            <a:ext cx="4736880" cy="3349440"/>
          </a:xfrm>
          <a:prstGeom prst="rect">
            <a:avLst/>
          </a:prstGeom>
          <a:ln w="0">
            <a:noFill/>
          </a:ln>
        </p:spPr>
      </p:sp>
      <p:sp>
        <p:nvSpPr>
          <p:cNvPr id="1930"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31" name="PlaceHolder 3"/>
          <p:cNvSpPr>
            <a:spLocks noGrp="1"/>
          </p:cNvSpPr>
          <p:nvPr>
            <p:ph type="sldNum" idx="41"/>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F4F33278-993E-4AC8-A244-9C32E077A008}"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2" name="PlaceHolder 1"/>
          <p:cNvSpPr>
            <a:spLocks noGrp="1"/>
          </p:cNvSpPr>
          <p:nvPr>
            <p:ph type="sldImg"/>
          </p:nvPr>
        </p:nvSpPr>
        <p:spPr>
          <a:xfrm>
            <a:off x="1030320" y="1241280"/>
            <a:ext cx="4736880" cy="3349440"/>
          </a:xfrm>
          <a:prstGeom prst="rect">
            <a:avLst/>
          </a:prstGeom>
          <a:ln w="0">
            <a:noFill/>
          </a:ln>
        </p:spPr>
      </p:sp>
      <p:sp>
        <p:nvSpPr>
          <p:cNvPr id="1933"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34" name="PlaceHolder 3"/>
          <p:cNvSpPr>
            <a:spLocks noGrp="1"/>
          </p:cNvSpPr>
          <p:nvPr>
            <p:ph type="sldNum" idx="42"/>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1E2FF703-E19E-49CF-ACC9-2D7706985D1C}"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5" name="PlaceHolder 1"/>
          <p:cNvSpPr>
            <a:spLocks noGrp="1"/>
          </p:cNvSpPr>
          <p:nvPr>
            <p:ph type="sldImg"/>
          </p:nvPr>
        </p:nvSpPr>
        <p:spPr>
          <a:xfrm>
            <a:off x="1030320" y="1241280"/>
            <a:ext cx="4736880" cy="3349440"/>
          </a:xfrm>
          <a:prstGeom prst="rect">
            <a:avLst/>
          </a:prstGeom>
          <a:ln w="0">
            <a:noFill/>
          </a:ln>
        </p:spPr>
      </p:sp>
      <p:sp>
        <p:nvSpPr>
          <p:cNvPr id="1936"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lnSpc>
                <a:spcPct val="100000"/>
              </a:lnSpc>
              <a:buNone/>
            </a:pPr>
            <a:r>
              <a:rPr b="1" lang="es-AR" sz="1050" spc="-1" strike="noStrike">
                <a:solidFill>
                  <a:srgbClr val="000000"/>
                </a:solidFill>
                <a:latin typeface="+mn-lt"/>
                <a:ea typeface="+mn-ea"/>
              </a:rPr>
              <a:t>La ALU</a:t>
            </a:r>
            <a:endParaRPr b="0" lang="es-AR" sz="1050" spc="-1" strike="noStrike">
              <a:solidFill>
                <a:srgbClr val="000000"/>
              </a:solidFill>
              <a:latin typeface="Arial"/>
            </a:endParaRPr>
          </a:p>
          <a:p>
            <a:pPr marL="216000" indent="0">
              <a:lnSpc>
                <a:spcPct val="100000"/>
              </a:lnSpc>
              <a:buNone/>
            </a:pPr>
            <a:r>
              <a:rPr b="0" lang="es-AR" sz="1050" spc="-1" strike="noStrike">
                <a:solidFill>
                  <a:srgbClr val="000000"/>
                </a:solidFill>
                <a:latin typeface="+mn-lt"/>
                <a:ea typeface="+mn-ea"/>
              </a:rPr>
              <a:t>    </a:t>
            </a:r>
            <a:r>
              <a:rPr b="0" lang="es-AR" sz="1050" spc="-1" strike="noStrike">
                <a:solidFill>
                  <a:srgbClr val="000000"/>
                </a:solidFill>
                <a:latin typeface="+mn-lt"/>
                <a:ea typeface="+mn-ea"/>
              </a:rPr>
              <a:t>El PIC16F84A posee una ALU (Unidad Aritmético Lógica) de 8 bits capaz de realizar operaciones de desplazamientos, lógicas, sumas y restas. </a:t>
            </a:r>
            <a:endParaRPr b="0" lang="es-AR" sz="1050" spc="-1" strike="noStrike">
              <a:solidFill>
                <a:srgbClr val="000000"/>
              </a:solidFill>
              <a:latin typeface="Arial"/>
            </a:endParaRPr>
          </a:p>
          <a:p>
            <a:pPr marL="216000" indent="0">
              <a:lnSpc>
                <a:spcPct val="100000"/>
              </a:lnSpc>
              <a:buNone/>
            </a:pPr>
            <a:r>
              <a:rPr b="0" lang="es-AR" sz="1050" spc="-1" strike="noStrike">
                <a:solidFill>
                  <a:srgbClr val="000000"/>
                </a:solidFill>
                <a:latin typeface="+mn-lt"/>
                <a:ea typeface="+mn-ea"/>
              </a:rPr>
              <a:t>Su salida va al </a:t>
            </a:r>
            <a:r>
              <a:rPr b="1" lang="es-AR" sz="1050" spc="-1" strike="noStrike" u="sng">
                <a:solidFill>
                  <a:srgbClr val="000000"/>
                </a:solidFill>
                <a:uFillTx/>
                <a:latin typeface="+mn-lt"/>
                <a:ea typeface="+mn-ea"/>
              </a:rPr>
              <a:t>registro de trabajo W </a:t>
            </a:r>
            <a:r>
              <a:rPr b="0" lang="es-AR" sz="1050" spc="-1" strike="noStrike">
                <a:solidFill>
                  <a:srgbClr val="000000"/>
                </a:solidFill>
                <a:latin typeface="+mn-lt"/>
                <a:ea typeface="+mn-ea"/>
              </a:rPr>
              <a:t>y también a la </a:t>
            </a:r>
            <a:r>
              <a:rPr b="1" lang="es-AR" sz="1050" spc="-1" strike="noStrike" u="sng">
                <a:solidFill>
                  <a:srgbClr val="000000"/>
                </a:solidFill>
                <a:uFillTx/>
                <a:latin typeface="+mn-lt"/>
                <a:ea typeface="+mn-ea"/>
              </a:rPr>
              <a:t>memoria de datos</a:t>
            </a:r>
            <a:r>
              <a:rPr b="0" lang="es-AR" sz="1050" spc="-1" strike="noStrike">
                <a:solidFill>
                  <a:srgbClr val="000000"/>
                </a:solidFill>
                <a:latin typeface="+mn-lt"/>
                <a:ea typeface="+mn-ea"/>
              </a:rPr>
              <a:t>, por lo tanto el resultado puede guardarse en cualquiera de los dos destinos. </a:t>
            </a:r>
            <a:r>
              <a:rPr b="1" lang="es-AR" sz="1050" spc="-1" strike="noStrike">
                <a:solidFill>
                  <a:srgbClr val="ff0000"/>
                </a:solidFill>
                <a:latin typeface="+mn-lt"/>
                <a:ea typeface="+mn-ea"/>
              </a:rPr>
              <a:t>Dependiendo de la instrucción ejecutada</a:t>
            </a:r>
            <a:r>
              <a:rPr b="0" lang="es-AR" sz="1050" spc="-1" strike="noStrike">
                <a:solidFill>
                  <a:srgbClr val="000000"/>
                </a:solidFill>
                <a:latin typeface="+mn-lt"/>
                <a:ea typeface="+mn-ea"/>
              </a:rPr>
              <a:t>,.</a:t>
            </a:r>
            <a:endParaRPr b="0" lang="es-AR" sz="1050" spc="-1" strike="noStrike">
              <a:solidFill>
                <a:srgbClr val="000000"/>
              </a:solidFill>
              <a:latin typeface="Arial"/>
            </a:endParaRPr>
          </a:p>
          <a:p>
            <a:pPr marL="216000" indent="0">
              <a:lnSpc>
                <a:spcPct val="100000"/>
              </a:lnSpc>
              <a:buNone/>
            </a:pPr>
            <a:r>
              <a:rPr b="0" lang="es-AR" sz="1050" spc="-1" strike="noStrike">
                <a:solidFill>
                  <a:srgbClr val="000000"/>
                </a:solidFill>
                <a:latin typeface="+mn-lt"/>
                <a:ea typeface="+mn-ea"/>
              </a:rPr>
              <a:t>La ALU puede afectar a los bits de </a:t>
            </a:r>
            <a:r>
              <a:rPr b="1" lang="es-AR" sz="1050" spc="-1" strike="noStrike" u="sng">
                <a:solidFill>
                  <a:srgbClr val="ff0000"/>
                </a:solidFill>
                <a:uFillTx/>
                <a:latin typeface="+mn-lt"/>
                <a:ea typeface="+mn-ea"/>
              </a:rPr>
              <a:t>Acarreo , Acarreo Digital (DC) y Cero (Z) del Registro de Estado</a:t>
            </a:r>
            <a:r>
              <a:rPr b="1" lang="es-AR" sz="1050" spc="-1" strike="noStrike" u="sng">
                <a:solidFill>
                  <a:srgbClr val="000000"/>
                </a:solidFill>
                <a:uFillTx/>
                <a:latin typeface="+mn-lt"/>
                <a:ea typeface="+mn-ea"/>
              </a:rPr>
              <a:t> (</a:t>
            </a:r>
            <a:r>
              <a:rPr b="1" lang="es-AR" sz="1050" spc="-1" strike="noStrike" u="sng">
                <a:solidFill>
                  <a:srgbClr val="000000"/>
                </a:solidFill>
                <a:uFillTx/>
                <a:latin typeface="+mn-lt"/>
                <a:ea typeface="+mn-ea"/>
                <a:hlinkClick r:id="rId1"/>
              </a:rPr>
              <a:t>STATUS</a:t>
            </a:r>
            <a:r>
              <a:rPr b="1" lang="es-AR" sz="1050" spc="-1" strike="noStrike" u="sng">
                <a:solidFill>
                  <a:srgbClr val="000000"/>
                </a:solidFill>
                <a:uFillTx/>
                <a:latin typeface="+mn-lt"/>
                <a:ea typeface="+mn-ea"/>
              </a:rPr>
              <a:t>)</a:t>
            </a:r>
            <a:r>
              <a:rPr b="0" lang="es-AR" sz="1050" spc="-1" strike="noStrike">
                <a:solidFill>
                  <a:srgbClr val="000000"/>
                </a:solidFill>
                <a:latin typeface="+mn-lt"/>
                <a:ea typeface="+mn-ea"/>
              </a:rPr>
              <a:t>.</a:t>
            </a:r>
            <a:endParaRPr b="0" lang="es-AR" sz="1050" spc="-1" strike="noStrike">
              <a:solidFill>
                <a:srgbClr val="000000"/>
              </a:solidFill>
              <a:latin typeface="Arial"/>
            </a:endParaRPr>
          </a:p>
          <a:p>
            <a:pPr marL="216000" indent="0">
              <a:lnSpc>
                <a:spcPct val="100000"/>
              </a:lnSpc>
              <a:buNone/>
            </a:pPr>
            <a:r>
              <a:rPr b="0" lang="es-AR" sz="1050" spc="-1" strike="noStrike">
                <a:solidFill>
                  <a:srgbClr val="000000"/>
                </a:solidFill>
                <a:latin typeface="+mn-lt"/>
                <a:ea typeface="+mn-ea"/>
              </a:rPr>
              <a:t> </a:t>
            </a:r>
            <a:endParaRPr b="0" lang="es-AR" sz="1050" spc="-1" strike="noStrike">
              <a:solidFill>
                <a:srgbClr val="000000"/>
              </a:solidFill>
              <a:latin typeface="Arial"/>
            </a:endParaRPr>
          </a:p>
          <a:p>
            <a:pPr marL="216000" indent="0">
              <a:lnSpc>
                <a:spcPct val="100000"/>
              </a:lnSpc>
              <a:buNone/>
            </a:pPr>
            <a:r>
              <a:rPr b="1" lang="es-AR" sz="1050" spc="-1" strike="noStrike">
                <a:solidFill>
                  <a:srgbClr val="ff0000"/>
                </a:solidFill>
                <a:latin typeface="+mn-lt"/>
                <a:ea typeface="+mn-ea"/>
              </a:rPr>
              <a:t>Registro de trabajo</a:t>
            </a:r>
            <a:endParaRPr b="0" lang="es-AR" sz="1050" spc="-1" strike="noStrike">
              <a:solidFill>
                <a:srgbClr val="000000"/>
              </a:solidFill>
              <a:latin typeface="Arial"/>
            </a:endParaRPr>
          </a:p>
          <a:p>
            <a:pPr marL="216000" indent="0">
              <a:lnSpc>
                <a:spcPct val="100000"/>
              </a:lnSpc>
              <a:buNone/>
            </a:pPr>
            <a:r>
              <a:rPr b="0" lang="es-AR" sz="1050" spc="-1" strike="noStrike">
                <a:solidFill>
                  <a:srgbClr val="000000"/>
                </a:solidFill>
                <a:latin typeface="+mn-lt"/>
                <a:ea typeface="+mn-ea"/>
              </a:rPr>
              <a:t>    </a:t>
            </a:r>
            <a:r>
              <a:rPr b="0" lang="es-AR" sz="1050" spc="-1" strike="noStrike">
                <a:solidFill>
                  <a:srgbClr val="000000"/>
                </a:solidFill>
                <a:latin typeface="+mn-lt"/>
                <a:ea typeface="+mn-ea"/>
              </a:rPr>
              <a:t>El acumulador o registro de trabajo (W) </a:t>
            </a:r>
            <a:r>
              <a:rPr b="1" lang="es-AR" sz="1050" spc="-1" strike="noStrike" u="sng">
                <a:solidFill>
                  <a:srgbClr val="000000"/>
                </a:solidFill>
                <a:uFillTx/>
                <a:latin typeface="+mn-lt"/>
                <a:ea typeface="+mn-ea"/>
              </a:rPr>
              <a:t>es el registro mas utilizado de todos</a:t>
            </a:r>
            <a:r>
              <a:rPr b="0" lang="es-AR" sz="1050" spc="-1" strike="noStrike">
                <a:solidFill>
                  <a:srgbClr val="000000"/>
                </a:solidFill>
                <a:latin typeface="+mn-lt"/>
                <a:ea typeface="+mn-ea"/>
              </a:rPr>
              <a:t>. </a:t>
            </a:r>
            <a:endParaRPr b="0" lang="es-AR" sz="1050" spc="-1" strike="noStrike">
              <a:solidFill>
                <a:srgbClr val="000000"/>
              </a:solidFill>
              <a:latin typeface="Arial"/>
            </a:endParaRPr>
          </a:p>
          <a:p>
            <a:pPr marL="216000" indent="0">
              <a:lnSpc>
                <a:spcPct val="100000"/>
              </a:lnSpc>
              <a:buNone/>
            </a:pPr>
            <a:r>
              <a:rPr b="0" lang="es-AR" sz="1050" spc="-1" strike="noStrike">
                <a:solidFill>
                  <a:srgbClr val="000000"/>
                </a:solidFill>
                <a:latin typeface="+mn-lt"/>
                <a:ea typeface="+mn-ea"/>
              </a:rPr>
              <a:t>No se trata de un registro de la RAM ya que </a:t>
            </a:r>
            <a:r>
              <a:rPr b="1" lang="es-AR" sz="1050" spc="-1" strike="noStrike" u="sng">
                <a:solidFill>
                  <a:srgbClr val="000000"/>
                </a:solidFill>
                <a:uFillTx/>
                <a:latin typeface="+mn-lt"/>
                <a:ea typeface="+mn-ea"/>
              </a:rPr>
              <a:t>no tiene dirección</a:t>
            </a:r>
            <a:r>
              <a:rPr b="0" lang="es-AR" sz="1050" spc="-1" strike="noStrike">
                <a:solidFill>
                  <a:srgbClr val="000000"/>
                </a:solidFill>
                <a:latin typeface="+mn-lt"/>
                <a:ea typeface="+mn-ea"/>
              </a:rPr>
              <a:t> pero se usa constantemente para mover datos y dar valores a las variables (registros). </a:t>
            </a:r>
            <a:endParaRPr b="0" lang="es-AR" sz="1050" spc="-1" strike="noStrike">
              <a:solidFill>
                <a:srgbClr val="000000"/>
              </a:solidFill>
              <a:latin typeface="Arial"/>
            </a:endParaRPr>
          </a:p>
          <a:p>
            <a:pPr marL="216000" indent="0">
              <a:lnSpc>
                <a:spcPct val="100000"/>
              </a:lnSpc>
              <a:buNone/>
            </a:pPr>
            <a:r>
              <a:rPr b="0" lang="es-AR" sz="1050" spc="-1" strike="noStrike">
                <a:solidFill>
                  <a:srgbClr val="000000"/>
                </a:solidFill>
                <a:latin typeface="+mn-lt"/>
                <a:ea typeface="+mn-ea"/>
              </a:rPr>
              <a:t>Por ejemplo, si queremos copiar la información del registro 0Ch en el registro 0Dh </a:t>
            </a:r>
            <a:r>
              <a:rPr b="1" lang="es-AR" sz="1050" spc="-1" strike="noStrike">
                <a:solidFill>
                  <a:srgbClr val="000000"/>
                </a:solidFill>
                <a:latin typeface="+mn-lt"/>
                <a:ea typeface="+mn-ea"/>
              </a:rPr>
              <a:t>no podremos hacerlo directamente</a:t>
            </a:r>
            <a:r>
              <a:rPr b="0" lang="es-AR" sz="1050" spc="-1" strike="noStrike">
                <a:solidFill>
                  <a:srgbClr val="000000"/>
                </a:solidFill>
                <a:latin typeface="+mn-lt"/>
                <a:ea typeface="+mn-ea"/>
              </a:rPr>
              <a:t>, deberemos usar una instrucción para cargar el valor del registro 0Ch en el acumulador y después otra instrucción para cargar el valor del acumulador en el registro 0Bh.</a:t>
            </a:r>
            <a:endParaRPr b="0" lang="es-AR" sz="1050" spc="-1" strike="noStrike">
              <a:solidFill>
                <a:srgbClr val="000000"/>
              </a:solidFill>
              <a:latin typeface="Arial"/>
            </a:endParaRPr>
          </a:p>
          <a:p>
            <a:pPr marL="216000" indent="0">
              <a:lnSpc>
                <a:spcPct val="100000"/>
              </a:lnSpc>
              <a:buNone/>
            </a:pPr>
            <a:endParaRPr b="0" lang="es-AR" sz="1050" spc="-1" strike="noStrike">
              <a:solidFill>
                <a:srgbClr val="000000"/>
              </a:solidFill>
              <a:latin typeface="Arial"/>
            </a:endParaRPr>
          </a:p>
        </p:txBody>
      </p:sp>
      <p:sp>
        <p:nvSpPr>
          <p:cNvPr id="1937" name="PlaceHolder 3"/>
          <p:cNvSpPr>
            <a:spLocks noGrp="1"/>
          </p:cNvSpPr>
          <p:nvPr>
            <p:ph type="sldNum" idx="43"/>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200A6230-764B-4492-A253-5D1972430FCE}"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8" name="PlaceHolder 1"/>
          <p:cNvSpPr>
            <a:spLocks noGrp="1"/>
          </p:cNvSpPr>
          <p:nvPr>
            <p:ph type="sldImg"/>
          </p:nvPr>
        </p:nvSpPr>
        <p:spPr>
          <a:xfrm>
            <a:off x="1030320" y="1241280"/>
            <a:ext cx="4736880" cy="3349440"/>
          </a:xfrm>
          <a:prstGeom prst="rect">
            <a:avLst/>
          </a:prstGeom>
          <a:ln w="0">
            <a:noFill/>
          </a:ln>
        </p:spPr>
      </p:sp>
      <p:sp>
        <p:nvSpPr>
          <p:cNvPr id="1939"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40" name="PlaceHolder 3"/>
          <p:cNvSpPr>
            <a:spLocks noGrp="1"/>
          </p:cNvSpPr>
          <p:nvPr>
            <p:ph type="sldNum" idx="44"/>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333180B9-937D-4871-B2FB-E021C7D05036}"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1" name="PlaceHolder 1"/>
          <p:cNvSpPr>
            <a:spLocks noGrp="1"/>
          </p:cNvSpPr>
          <p:nvPr>
            <p:ph type="sldImg"/>
          </p:nvPr>
        </p:nvSpPr>
        <p:spPr>
          <a:xfrm>
            <a:off x="1030320" y="1241280"/>
            <a:ext cx="4736880" cy="3349440"/>
          </a:xfrm>
          <a:prstGeom prst="rect">
            <a:avLst/>
          </a:prstGeom>
          <a:ln w="0">
            <a:noFill/>
          </a:ln>
        </p:spPr>
      </p:sp>
      <p:sp>
        <p:nvSpPr>
          <p:cNvPr id="1942"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43" name="PlaceHolder 3"/>
          <p:cNvSpPr>
            <a:spLocks noGrp="1"/>
          </p:cNvSpPr>
          <p:nvPr>
            <p:ph type="sldNum" idx="45"/>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D7C4C5F2-B096-494F-A5A9-2D8240378C0C}"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7" name="PlaceHolder 1"/>
          <p:cNvSpPr>
            <a:spLocks noGrp="1"/>
          </p:cNvSpPr>
          <p:nvPr>
            <p:ph type="sldImg"/>
          </p:nvPr>
        </p:nvSpPr>
        <p:spPr>
          <a:xfrm>
            <a:off x="1030320" y="1241280"/>
            <a:ext cx="4736880" cy="3349440"/>
          </a:xfrm>
          <a:prstGeom prst="rect">
            <a:avLst/>
          </a:prstGeom>
          <a:ln w="0">
            <a:noFill/>
          </a:ln>
        </p:spPr>
      </p:sp>
      <p:sp>
        <p:nvSpPr>
          <p:cNvPr id="1858"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859" name="PlaceHolder 3"/>
          <p:cNvSpPr>
            <a:spLocks noGrp="1"/>
          </p:cNvSpPr>
          <p:nvPr>
            <p:ph type="sldNum" idx="17"/>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47C2DB89-3FDC-4EF4-8463-6814FFF4DF8E}"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4" name="PlaceHolder 1"/>
          <p:cNvSpPr>
            <a:spLocks noGrp="1"/>
          </p:cNvSpPr>
          <p:nvPr>
            <p:ph type="sldImg"/>
          </p:nvPr>
        </p:nvSpPr>
        <p:spPr>
          <a:xfrm>
            <a:off x="1030320" y="1241280"/>
            <a:ext cx="4736880" cy="3349440"/>
          </a:xfrm>
          <a:prstGeom prst="rect">
            <a:avLst/>
          </a:prstGeom>
          <a:ln w="0">
            <a:noFill/>
          </a:ln>
        </p:spPr>
      </p:sp>
      <p:sp>
        <p:nvSpPr>
          <p:cNvPr id="1945" name="PlaceHolder 2"/>
          <p:cNvSpPr>
            <a:spLocks noGrp="1"/>
          </p:cNvSpPr>
          <p:nvPr>
            <p:ph type="body"/>
          </p:nvPr>
        </p:nvSpPr>
        <p:spPr>
          <a:xfrm>
            <a:off x="679680" y="4777200"/>
            <a:ext cx="5437800" cy="3908160"/>
          </a:xfrm>
          <a:prstGeom prst="rect">
            <a:avLst/>
          </a:prstGeom>
          <a:noFill/>
          <a:ln w="0">
            <a:noFill/>
          </a:ln>
        </p:spPr>
        <p:txBody>
          <a:bodyPr numCol="1" spcCol="0" anchor="t">
            <a:noAutofit/>
          </a:bodyPr>
          <a:p>
            <a:pPr marL="216000" indent="0">
              <a:lnSpc>
                <a:spcPct val="100000"/>
              </a:lnSpc>
              <a:buNone/>
            </a:pPr>
            <a:r>
              <a:rPr b="1" lang="es-AR" sz="2000" spc="-1" strike="noStrike">
                <a:solidFill>
                  <a:srgbClr val="000000"/>
                </a:solidFill>
                <a:latin typeface="Arial"/>
              </a:rPr>
              <a:t>Memoria de datos</a:t>
            </a:r>
            <a:endParaRPr b="0" lang="es-AR" sz="2000" spc="-1" strike="noStrike">
              <a:solidFill>
                <a:srgbClr val="000000"/>
              </a:solidFill>
              <a:latin typeface="Arial"/>
            </a:endParaRPr>
          </a:p>
          <a:p>
            <a:pPr marL="216000" indent="0">
              <a:lnSpc>
                <a:spcPct val="100000"/>
              </a:lnSpc>
              <a:buNone/>
            </a:pPr>
            <a:r>
              <a:rPr b="0" lang="es-AR" sz="2000" spc="-1" strike="noStrike">
                <a:solidFill>
                  <a:srgbClr val="000000"/>
                </a:solidFill>
                <a:latin typeface="Arial"/>
              </a:rPr>
              <a:t>    </a:t>
            </a:r>
            <a:r>
              <a:rPr b="0" lang="es-AR" sz="2000" spc="-1" strike="noStrike">
                <a:solidFill>
                  <a:srgbClr val="000000"/>
                </a:solidFill>
                <a:latin typeface="Arial"/>
              </a:rPr>
              <a:t>Está organizada en dos páginas o bancos de registro, banco 0 y banco 1. Para cambiar de página se utiliza un bit del registro STATUS (RP0).</a:t>
            </a:r>
            <a:endParaRPr b="0" lang="es-AR" sz="2000" spc="-1" strike="noStrike">
              <a:solidFill>
                <a:srgbClr val="000000"/>
              </a:solidFill>
              <a:latin typeface="Arial"/>
            </a:endParaRPr>
          </a:p>
          <a:p>
            <a:pPr marL="216000" indent="0">
              <a:lnSpc>
                <a:spcPct val="100000"/>
              </a:lnSpc>
              <a:buNone/>
            </a:pPr>
            <a:r>
              <a:rPr b="0" lang="es-AR" sz="2000" spc="-1" strike="noStrike">
                <a:solidFill>
                  <a:srgbClr val="000000"/>
                </a:solidFill>
                <a:latin typeface="Arial"/>
              </a:rPr>
              <a:t>    </a:t>
            </a:r>
            <a:r>
              <a:rPr b="0" lang="es-AR" sz="2000" spc="-1" strike="noStrike">
                <a:solidFill>
                  <a:srgbClr val="000000"/>
                </a:solidFill>
                <a:latin typeface="Arial"/>
              </a:rPr>
              <a:t>Cada banco se divide a su vez en dos áreas:</a:t>
            </a:r>
            <a:endParaRPr b="0" lang="es-AR" sz="2000" spc="-1" strike="noStrike">
              <a:solidFill>
                <a:srgbClr val="000000"/>
              </a:solidFill>
              <a:latin typeface="Arial"/>
            </a:endParaRPr>
          </a:p>
          <a:p>
            <a:pPr marL="216000" indent="0">
              <a:lnSpc>
                <a:spcPct val="100000"/>
              </a:lnSpc>
              <a:buNone/>
            </a:pPr>
            <a:r>
              <a:rPr b="0" lang="es-AR" sz="2000" spc="-1" strike="noStrike">
                <a:solidFill>
                  <a:srgbClr val="000000"/>
                </a:solidFill>
                <a:latin typeface="Arial"/>
              </a:rPr>
              <a:t>RFS (Registros de Funciones Especiales)</a:t>
            </a:r>
            <a:endParaRPr b="0" lang="es-AR" sz="2000" spc="-1" strike="noStrike">
              <a:solidFill>
                <a:srgbClr val="000000"/>
              </a:solidFill>
              <a:latin typeface="Arial"/>
            </a:endParaRPr>
          </a:p>
          <a:p>
            <a:pPr marL="216000" indent="0">
              <a:lnSpc>
                <a:spcPct val="100000"/>
              </a:lnSpc>
              <a:buNone/>
            </a:pPr>
            <a:r>
              <a:rPr b="0" lang="es-AR" sz="2000" spc="-1" strike="noStrike">
                <a:solidFill>
                  <a:srgbClr val="000000"/>
                </a:solidFill>
                <a:latin typeface="Arial"/>
              </a:rPr>
              <a:t>RGP (Registros de Propósito General)</a:t>
            </a:r>
            <a:endParaRPr b="0" lang="es-AR" sz="2000" spc="-1" strike="noStrike">
              <a:solidFill>
                <a:srgbClr val="000000"/>
              </a:solidFill>
              <a:latin typeface="Arial"/>
            </a:endParaRPr>
          </a:p>
          <a:p>
            <a:pPr marL="216000" indent="0">
              <a:lnSpc>
                <a:spcPct val="100000"/>
              </a:lnSpc>
              <a:buNone/>
            </a:pPr>
            <a:r>
              <a:rPr b="0" lang="es-AR" sz="2000" spc="-1" strike="noStrike">
                <a:solidFill>
                  <a:srgbClr val="000000"/>
                </a:solidFill>
                <a:latin typeface="Arial"/>
              </a:rPr>
              <a:t>    </a:t>
            </a:r>
            <a:r>
              <a:rPr b="0" lang="es-AR" sz="2000" spc="-1" strike="noStrike">
                <a:solidFill>
                  <a:srgbClr val="000000"/>
                </a:solidFill>
                <a:latin typeface="Arial"/>
              </a:rPr>
              <a:t>En la figura siguiente nos podemos hacer una idea de cómo están distribuidos:</a:t>
            </a:r>
            <a:endParaRPr b="0" lang="es-AR" sz="2000" spc="-1" strike="noStrike">
              <a:solidFill>
                <a:srgbClr val="000000"/>
              </a:solidFill>
              <a:latin typeface="Arial"/>
            </a:endParaRPr>
          </a:p>
          <a:p>
            <a:pPr marL="216000" indent="0">
              <a:lnSpc>
                <a:spcPct val="100000"/>
              </a:lnSpc>
              <a:buNone/>
            </a:pPr>
            <a:endParaRPr b="0" lang="es-AR" sz="2000" spc="-1" strike="noStrike">
              <a:solidFill>
                <a:srgbClr val="000000"/>
              </a:solidFill>
              <a:latin typeface="Arial"/>
            </a:endParaRPr>
          </a:p>
        </p:txBody>
      </p:sp>
      <p:sp>
        <p:nvSpPr>
          <p:cNvPr id="1946" name="PlaceHolder 3"/>
          <p:cNvSpPr>
            <a:spLocks noGrp="1"/>
          </p:cNvSpPr>
          <p:nvPr>
            <p:ph type="sldNum" idx="46"/>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AR" sz="1200" spc="-1" strike="noStrike">
                <a:solidFill>
                  <a:srgbClr val="000000"/>
                </a:solidFill>
                <a:latin typeface="Arial"/>
              </a:defRPr>
            </a:lvl1pPr>
          </a:lstStyle>
          <a:p>
            <a:pPr indent="0" algn="r">
              <a:lnSpc>
                <a:spcPct val="100000"/>
              </a:lnSpc>
              <a:buNone/>
            </a:pPr>
            <a:fld id="{40C2155C-951E-45F4-829A-3D4B0684CE38}" type="slidenum">
              <a:rPr b="0" lang="es-AR" sz="1200" spc="-1" strike="noStrike">
                <a:solidFill>
                  <a:srgbClr val="000000"/>
                </a:solidFill>
                <a:latin typeface="Arial"/>
              </a:rPr>
              <a:t>216</a:t>
            </a:fld>
            <a:endParaRPr b="0" lang="es-AR" sz="1200" spc="-1" strike="noStrike">
              <a:solidFill>
                <a:srgbClr val="000000"/>
              </a:solid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7" name="PlaceHolder 1"/>
          <p:cNvSpPr>
            <a:spLocks noGrp="1"/>
          </p:cNvSpPr>
          <p:nvPr>
            <p:ph type="sldImg"/>
          </p:nvPr>
        </p:nvSpPr>
        <p:spPr>
          <a:xfrm>
            <a:off x="1030320" y="1241280"/>
            <a:ext cx="4736880" cy="3349440"/>
          </a:xfrm>
          <a:prstGeom prst="rect">
            <a:avLst/>
          </a:prstGeom>
          <a:ln w="0">
            <a:noFill/>
          </a:ln>
        </p:spPr>
      </p:sp>
      <p:sp>
        <p:nvSpPr>
          <p:cNvPr id="1948" name="PlaceHolder 2"/>
          <p:cNvSpPr>
            <a:spLocks noGrp="1"/>
          </p:cNvSpPr>
          <p:nvPr>
            <p:ph type="body"/>
          </p:nvPr>
        </p:nvSpPr>
        <p:spPr>
          <a:xfrm>
            <a:off x="679680" y="4777200"/>
            <a:ext cx="5437800" cy="3908160"/>
          </a:xfrm>
          <a:prstGeom prst="rect">
            <a:avLst/>
          </a:prstGeom>
          <a:noFill/>
          <a:ln w="0">
            <a:noFill/>
          </a:ln>
        </p:spPr>
        <p:txBody>
          <a:bodyPr numCol="1" spcCol="0" anchor="t">
            <a:noAutofit/>
          </a:bodyPr>
          <a:p>
            <a:pPr marL="216000" indent="0">
              <a:lnSpc>
                <a:spcPct val="100000"/>
              </a:lnSpc>
              <a:buNone/>
            </a:pPr>
            <a:r>
              <a:rPr b="1" lang="es-AR" sz="1200" spc="-1" strike="noStrike">
                <a:solidFill>
                  <a:srgbClr val="000000"/>
                </a:solidFill>
                <a:latin typeface="+mn-lt"/>
                <a:ea typeface="+mn-ea"/>
              </a:rPr>
              <a:t>Registros de Funciones Especiales (RFS)</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Los registros que se encuentran en la memoria RAM sirven para la configuración y el control del PIC. Estos registros se usan para controlar los pines del pic, consultar los resultados de las operaciones de la ALU (unidad aritmética lógica) y cambiar de banco de memoria, entre otras cosas. Mas información en </a:t>
            </a:r>
            <a:r>
              <a:rPr b="0" lang="es-AR" sz="1200" spc="-1" strike="noStrike" u="sng">
                <a:solidFill>
                  <a:srgbClr val="000000"/>
                </a:solidFill>
                <a:uFillTx/>
                <a:latin typeface="+mn-lt"/>
                <a:ea typeface="+mn-ea"/>
                <a:hlinkClick r:id="rId1"/>
              </a:rPr>
              <a:t>Registros del PIC16F84A</a:t>
            </a:r>
            <a:r>
              <a:rPr b="0" lang="es-AR" sz="1200" spc="-1" strike="noStrike">
                <a:solidFill>
                  <a:srgbClr val="000000"/>
                </a:solidFill>
                <a:latin typeface="+mn-lt"/>
                <a:ea typeface="+mn-ea"/>
              </a:rPr>
              <a:t>.</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A continuación se indican algunos registros importantes:</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STATUS</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PCL (Parte baja del contador de programa)</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PORTA (Puerto A)</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PORTB (Puerto B)</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TRISA</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TRISB</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TMR0 (Timer/contador)</a:t>
            </a:r>
            <a:endParaRPr b="0" lang="es-AR" sz="1200" spc="-1" strike="noStrike">
              <a:solidFill>
                <a:srgbClr val="000000"/>
              </a:solidFill>
              <a:latin typeface="Arial"/>
            </a:endParaRPr>
          </a:p>
          <a:p>
            <a:pPr marL="216000" indent="0">
              <a:lnSpc>
                <a:spcPct val="100000"/>
              </a:lnSpc>
              <a:buNone/>
            </a:pPr>
            <a:endParaRPr b="0" lang="es-AR" sz="1200" spc="-1" strike="noStrike">
              <a:solidFill>
                <a:srgbClr val="000000"/>
              </a:solidFill>
              <a:latin typeface="Arial"/>
            </a:endParaRPr>
          </a:p>
        </p:txBody>
      </p:sp>
      <p:sp>
        <p:nvSpPr>
          <p:cNvPr id="1949" name="PlaceHolder 3"/>
          <p:cNvSpPr>
            <a:spLocks noGrp="1"/>
          </p:cNvSpPr>
          <p:nvPr>
            <p:ph type="sldNum" idx="47"/>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AR" sz="1200" spc="-1" strike="noStrike">
                <a:solidFill>
                  <a:srgbClr val="000000"/>
                </a:solidFill>
                <a:latin typeface="Arial"/>
              </a:defRPr>
            </a:lvl1pPr>
          </a:lstStyle>
          <a:p>
            <a:pPr indent="0" algn="r">
              <a:lnSpc>
                <a:spcPct val="100000"/>
              </a:lnSpc>
              <a:buNone/>
            </a:pPr>
            <a:fld id="{A4C1ACF4-8C0B-4BA2-A948-E62C3D4C4E76}" type="slidenum">
              <a:rPr b="0" lang="es-AR" sz="1200" spc="-1" strike="noStrike">
                <a:solidFill>
                  <a:srgbClr val="000000"/>
                </a:solidFill>
                <a:latin typeface="Arial"/>
              </a:rPr>
              <a:t>216</a:t>
            </a:fld>
            <a:endParaRPr b="0" lang="es-AR" sz="1200" spc="-1" strike="noStrike">
              <a:solidFill>
                <a:srgbClr val="000000"/>
              </a:solid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0" name="PlaceHolder 1"/>
          <p:cNvSpPr>
            <a:spLocks noGrp="1"/>
          </p:cNvSpPr>
          <p:nvPr>
            <p:ph type="sldImg"/>
          </p:nvPr>
        </p:nvSpPr>
        <p:spPr>
          <a:xfrm>
            <a:off x="1030320" y="1241280"/>
            <a:ext cx="4736880" cy="3349440"/>
          </a:xfrm>
          <a:prstGeom prst="rect">
            <a:avLst/>
          </a:prstGeom>
          <a:ln w="0">
            <a:noFill/>
          </a:ln>
        </p:spPr>
      </p:sp>
      <p:sp>
        <p:nvSpPr>
          <p:cNvPr id="1951"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52" name="PlaceHolder 3"/>
          <p:cNvSpPr>
            <a:spLocks noGrp="1"/>
          </p:cNvSpPr>
          <p:nvPr>
            <p:ph type="sldNum" idx="48"/>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D211BA16-B3E3-4BFA-A859-201D49B4DA9E}"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3" name="PlaceHolder 1"/>
          <p:cNvSpPr>
            <a:spLocks noGrp="1"/>
          </p:cNvSpPr>
          <p:nvPr>
            <p:ph type="sldImg"/>
          </p:nvPr>
        </p:nvSpPr>
        <p:spPr>
          <a:xfrm>
            <a:off x="1030320" y="1241280"/>
            <a:ext cx="4736880" cy="3349440"/>
          </a:xfrm>
          <a:prstGeom prst="rect">
            <a:avLst/>
          </a:prstGeom>
          <a:ln w="0">
            <a:noFill/>
          </a:ln>
        </p:spPr>
      </p:sp>
      <p:sp>
        <p:nvSpPr>
          <p:cNvPr id="1954"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lnSpc>
                <a:spcPct val="100000"/>
              </a:lnSpc>
              <a:buNone/>
            </a:pPr>
            <a:endParaRPr b="0" lang="es-AR" sz="16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PCL (Parte baja del contador de programa)</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Dirección 02h, Modificando este registro se modifica el contador de programa, este contador de programa es el que señala al pic en que dirección de la memoria de programa tiene que leer la siguiente instrucción. Esto se utiliza mucho para consultar tablas.</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 </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PORTA (Puerto A) y PORTB (Puerto B)</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Puerto A. Dirección 05h.</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Puerto B. Dirección 06h.</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Con estos registros se puede ver o modificar el estado de las patillas de los puertos A y B. Si un bit de este registro está a "1" también lo estará la patilla correspondiente a ese bit. El que un patilla esté a "1" quiere decir que su tensión es de 5V, si está a "0" su tensión es 0V.</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Cada patilla como salida puede trabajar con corrientes de 10 a 20 mA.</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TRISA</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Dirección 05h, Configura el puerto A como entrada o salida. Si un bit de este registro se pone a "0" el pin correspondiente en el puerto A será una salida, por el contrario, si se pone a "1" el pin correspondiente en el puerto A será una entrada.</a:t>
            </a:r>
            <a:endParaRPr b="0" lang="es-AR" sz="1200" spc="-1" strike="noStrike">
              <a:solidFill>
                <a:srgbClr val="000000"/>
              </a:solidFill>
              <a:latin typeface="Arial"/>
            </a:endParaRPr>
          </a:p>
          <a:p>
            <a:pPr marL="216000" indent="0">
              <a:lnSpc>
                <a:spcPct val="100000"/>
              </a:lnSpc>
              <a:buNone/>
            </a:pPr>
            <a:endParaRPr b="0" lang="es-AR" sz="1200" spc="-1" strike="noStrike">
              <a:solidFill>
                <a:srgbClr val="000000"/>
              </a:solidFill>
              <a:latin typeface="Arial"/>
            </a:endParaRPr>
          </a:p>
          <a:p>
            <a:pPr marL="216000" indent="0">
              <a:lnSpc>
                <a:spcPct val="100000"/>
              </a:lnSpc>
              <a:buNone/>
            </a:pPr>
            <a:r>
              <a:rPr b="1" lang="es-AR" sz="1200" spc="-1" strike="noStrike" u="sng">
                <a:solidFill>
                  <a:srgbClr val="000000"/>
                </a:solidFill>
                <a:uFillTx/>
                <a:latin typeface="+mn-lt"/>
                <a:ea typeface="+mn-ea"/>
              </a:rPr>
              <a:t>TRISB</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Dirección 06h, Igual que el anterior pero con el puerto B</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 </a:t>
            </a:r>
            <a:endParaRPr b="0" lang="es-AR" sz="1200" spc="-1" strike="noStrike">
              <a:solidFill>
                <a:srgbClr val="000000"/>
              </a:solidFill>
              <a:latin typeface="Arial"/>
            </a:endParaRPr>
          </a:p>
          <a:p>
            <a:pPr marL="216000" indent="0">
              <a:lnSpc>
                <a:spcPct val="100000"/>
              </a:lnSpc>
              <a:buNone/>
            </a:pP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TMR0 (Timer/contador)</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Dirección 01h, Aquí se puede ver el valor en tiempo real del Timer/contador. También se puede introducir un valor y alterar así el conteo. Este conteo puede ser interno (cuenta ciclos de reloj) o externo (cuenta inpulsos introducidos por RA4).</a:t>
            </a:r>
            <a:endParaRPr b="0" lang="es-AR" sz="1200" spc="-1" strike="noStrike">
              <a:solidFill>
                <a:srgbClr val="000000"/>
              </a:solidFill>
              <a:latin typeface="Arial"/>
            </a:endParaRPr>
          </a:p>
          <a:p>
            <a:pPr marL="216000" indent="0">
              <a:lnSpc>
                <a:spcPct val="100000"/>
              </a:lnSpc>
              <a:buNone/>
            </a:pPr>
            <a:endParaRPr b="0" lang="es-AR" sz="1200" spc="-1" strike="noStrike">
              <a:solidFill>
                <a:srgbClr val="000000"/>
              </a:solidFill>
              <a:latin typeface="Arial"/>
            </a:endParaRPr>
          </a:p>
        </p:txBody>
      </p:sp>
      <p:sp>
        <p:nvSpPr>
          <p:cNvPr id="1955" name="PlaceHolder 3"/>
          <p:cNvSpPr>
            <a:spLocks noGrp="1"/>
          </p:cNvSpPr>
          <p:nvPr>
            <p:ph type="sldNum" idx="49"/>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DBF72392-1B1E-4B4A-BE1F-A11DB9125C2D}"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6" name="PlaceHolder 1"/>
          <p:cNvSpPr>
            <a:spLocks noGrp="1"/>
          </p:cNvSpPr>
          <p:nvPr>
            <p:ph type="sldImg"/>
          </p:nvPr>
        </p:nvSpPr>
        <p:spPr>
          <a:xfrm>
            <a:off x="1030320" y="1241280"/>
            <a:ext cx="4736880" cy="3349440"/>
          </a:xfrm>
          <a:prstGeom prst="rect">
            <a:avLst/>
          </a:prstGeom>
          <a:ln w="0">
            <a:noFill/>
          </a:ln>
        </p:spPr>
      </p:sp>
      <p:sp>
        <p:nvSpPr>
          <p:cNvPr id="1957"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58" name="PlaceHolder 3"/>
          <p:cNvSpPr>
            <a:spLocks noGrp="1"/>
          </p:cNvSpPr>
          <p:nvPr>
            <p:ph type="sldNum" idx="50"/>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CBB91008-4BF1-43B2-BC51-DD96284F7405}"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9" name="PlaceHolder 1"/>
          <p:cNvSpPr>
            <a:spLocks noGrp="1"/>
          </p:cNvSpPr>
          <p:nvPr>
            <p:ph type="sldImg"/>
          </p:nvPr>
        </p:nvSpPr>
        <p:spPr>
          <a:xfrm>
            <a:off x="1030320" y="1241280"/>
            <a:ext cx="4736880" cy="3349440"/>
          </a:xfrm>
          <a:prstGeom prst="rect">
            <a:avLst/>
          </a:prstGeom>
          <a:ln w="0">
            <a:noFill/>
          </a:ln>
        </p:spPr>
      </p:sp>
      <p:sp>
        <p:nvSpPr>
          <p:cNvPr id="1960"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lnSpc>
                <a:spcPct val="100000"/>
              </a:lnSpc>
              <a:buNone/>
            </a:pPr>
            <a:r>
              <a:rPr b="1" lang="es-AR" sz="1200" spc="-1" strike="noStrike">
                <a:solidFill>
                  <a:srgbClr val="000000"/>
                </a:solidFill>
                <a:latin typeface="+mn-lt"/>
                <a:ea typeface="+mn-ea"/>
              </a:rPr>
              <a:t>STATUS</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El registro de Estado (STATUS) contiene varios bits que indican el estado de la CPU y otros elementos. Está formado por 8 bits y ocupa la posición 03h del banco 0 y la 83h del banco 1.</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Algunos de estos bits los podemos cambiar manualmente a través del programa pero otros se activan cuando se dan ciertos procesos. Estos bits se llaman flags (banderas).</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R/W significa que el bit correspondiente se puede leer y escribir, mientras que R significa que solamente puede ser leído. También se indica el estado que se establece tras un reset.</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Bit 7, IRP</a:t>
            </a:r>
            <a:r>
              <a:rPr b="0" lang="es-AR" sz="1200" spc="-1" strike="noStrike">
                <a:solidFill>
                  <a:srgbClr val="000000"/>
                </a:solidFill>
                <a:latin typeface="+mn-lt"/>
                <a:ea typeface="+mn-ea"/>
              </a:rPr>
              <a:t>: Selección del banco en direccionamiento indirecto. En el PIC16F84A no se usa y debe programarse como 0.</a:t>
            </a:r>
            <a:endParaRPr b="0" lang="es-AR" sz="1200" spc="-1" strike="noStrike">
              <a:solidFill>
                <a:srgbClr val="000000"/>
              </a:solidFill>
              <a:latin typeface="Arial"/>
            </a:endParaRPr>
          </a:p>
          <a:p>
            <a:pPr marL="216000" indent="0">
              <a:lnSpc>
                <a:spcPct val="100000"/>
              </a:lnSpc>
              <a:buNone/>
            </a:pPr>
            <a:endParaRPr b="0" lang="es-AR" sz="1200" spc="-1" strike="noStrike">
              <a:solidFill>
                <a:srgbClr val="000000"/>
              </a:solidFill>
              <a:latin typeface="Arial"/>
            </a:endParaRPr>
          </a:p>
          <a:p>
            <a:pPr marL="216000" indent="0">
              <a:lnSpc>
                <a:spcPct val="100000"/>
              </a:lnSpc>
              <a:buNone/>
            </a:pPr>
            <a:r>
              <a:rPr b="1" lang="en-US" sz="1200" spc="-1" strike="noStrike">
                <a:solidFill>
                  <a:srgbClr val="000000"/>
                </a:solidFill>
                <a:latin typeface="+mn-lt"/>
                <a:ea typeface="+mn-ea"/>
              </a:rPr>
              <a:t>Bit 6 y 5, RP0</a:t>
            </a:r>
            <a:r>
              <a:rPr b="0" lang="en-US" sz="1200" spc="-1" strike="noStrike">
                <a:solidFill>
                  <a:srgbClr val="000000"/>
                </a:solidFill>
                <a:latin typeface="+mn-lt"/>
                <a:ea typeface="+mn-ea"/>
              </a:rPr>
              <a:t> y </a:t>
            </a:r>
            <a:r>
              <a:rPr b="1" lang="en-US" sz="1200" spc="-1" strike="noStrike">
                <a:solidFill>
                  <a:srgbClr val="000000"/>
                </a:solidFill>
                <a:latin typeface="+mn-lt"/>
                <a:ea typeface="+mn-ea"/>
              </a:rPr>
              <a:t>RP1</a:t>
            </a:r>
            <a:r>
              <a:rPr b="0" lang="en-US" sz="1200" spc="-1" strike="noStrike">
                <a:solidFill>
                  <a:srgbClr val="000000"/>
                </a:solidFill>
                <a:latin typeface="+mn-lt"/>
                <a:ea typeface="+mn-ea"/>
              </a:rPr>
              <a:t>: Register Bank Select. </a:t>
            </a:r>
            <a:r>
              <a:rPr b="0" lang="es-AR" sz="1200" spc="-1" strike="noStrike">
                <a:solidFill>
                  <a:srgbClr val="000000"/>
                </a:solidFill>
                <a:latin typeface="+mn-lt"/>
                <a:ea typeface="+mn-ea"/>
              </a:rPr>
              <a:t>Selección de página o banco de la memoria con direccionamiento directo. Cada página contiene 128 bytes. Como el PIC16F84A sólo tiene dos bancos únicamente se emplea RP0 de forma que cuando vale 0 se accede al banco 0 y cuando vale 1 se accede al banco 1. Después de un reset, RP0 se pone automáticamente a 0. El bit RP1 deberá ser puesto a cero.</a:t>
            </a:r>
            <a:endParaRPr b="0" lang="es-AR" sz="1200" spc="-1" strike="noStrike">
              <a:solidFill>
                <a:srgbClr val="000000"/>
              </a:solidFill>
              <a:latin typeface="Arial"/>
            </a:endParaRPr>
          </a:p>
          <a:p>
            <a:pPr marL="216000" indent="0">
              <a:lnSpc>
                <a:spcPct val="100000"/>
              </a:lnSpc>
              <a:buNone/>
            </a:pPr>
            <a:endParaRPr b="0" lang="es-AR" sz="1200" spc="-1" strike="noStrike">
              <a:solidFill>
                <a:srgbClr val="000000"/>
              </a:solidFill>
              <a:latin typeface="Arial"/>
            </a:endParaRPr>
          </a:p>
          <a:p>
            <a:pPr marL="216000" indent="0">
              <a:lnSpc>
                <a:spcPct val="100000"/>
              </a:lnSpc>
              <a:buNone/>
            </a:pPr>
            <a:r>
              <a:rPr b="1" lang="en-US" sz="1200" spc="-1" strike="noStrike">
                <a:solidFill>
                  <a:srgbClr val="000000"/>
                </a:solidFill>
                <a:latin typeface="+mn-lt"/>
                <a:ea typeface="+mn-ea"/>
              </a:rPr>
              <a:t>Bit 4 (flag), TO</a:t>
            </a:r>
            <a:r>
              <a:rPr b="0" lang="en-US" sz="1200" spc="-1" strike="noStrike">
                <a:solidFill>
                  <a:srgbClr val="000000"/>
                </a:solidFill>
                <a:latin typeface="+mn-lt"/>
                <a:ea typeface="+mn-ea"/>
              </a:rPr>
              <a:t>: Time Out (Tiempo acabado)</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1. Se pone a 1 tras conectar la alimentación o al ejecutar CLRWDT o SLEEP.</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0. Se pone a 0 por desbordamiento del Perro Guardián WDT.</a:t>
            </a:r>
            <a:endParaRPr b="0" lang="es-AR" sz="1200" spc="-1" strike="noStrike">
              <a:solidFill>
                <a:srgbClr val="000000"/>
              </a:solidFill>
              <a:latin typeface="Arial"/>
            </a:endParaRPr>
          </a:p>
          <a:p>
            <a:pPr marL="216000" indent="0">
              <a:lnSpc>
                <a:spcPct val="100000"/>
              </a:lnSpc>
              <a:buNone/>
            </a:pPr>
            <a:endParaRPr b="0" lang="es-AR" sz="1200" spc="-1" strike="noStrike">
              <a:solidFill>
                <a:srgbClr val="000000"/>
              </a:solidFill>
              <a:latin typeface="Arial"/>
            </a:endParaRPr>
          </a:p>
          <a:p>
            <a:pPr marL="216000" indent="0">
              <a:lnSpc>
                <a:spcPct val="100000"/>
              </a:lnSpc>
              <a:buNone/>
            </a:pPr>
            <a:r>
              <a:rPr b="1" lang="en-US" sz="1200" spc="-1" strike="noStrike">
                <a:solidFill>
                  <a:srgbClr val="000000"/>
                </a:solidFill>
                <a:latin typeface="+mn-lt"/>
                <a:ea typeface="+mn-ea"/>
              </a:rPr>
              <a:t>Bit 3 (flag), PD</a:t>
            </a:r>
            <a:r>
              <a:rPr b="0" lang="en-US" sz="1200" spc="-1" strike="noStrike">
                <a:solidFill>
                  <a:srgbClr val="000000"/>
                </a:solidFill>
                <a:latin typeface="+mn-lt"/>
                <a:ea typeface="+mn-ea"/>
              </a:rPr>
              <a:t>: Power Down (Apagado).</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1. Se pone automáticamente a 1 tras conectar la alimentación Vdd o ejecutar CLRWDT, que resetea el contador WatchDog.</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0. Se pone a 0 al ejecutar la instrucción SLEEP.</a:t>
            </a:r>
            <a:endParaRPr b="0" lang="es-AR" sz="1200" spc="-1" strike="noStrike">
              <a:solidFill>
                <a:srgbClr val="000000"/>
              </a:solidFill>
              <a:latin typeface="Arial"/>
            </a:endParaRPr>
          </a:p>
          <a:p>
            <a:pPr marL="216000" indent="0">
              <a:lnSpc>
                <a:spcPct val="100000"/>
              </a:lnSpc>
              <a:buNone/>
            </a:pP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Bit 2 (flag), Z</a:t>
            </a:r>
            <a:r>
              <a:rPr b="0" lang="es-AR" sz="1200" spc="-1" strike="noStrike">
                <a:solidFill>
                  <a:srgbClr val="000000"/>
                </a:solidFill>
                <a:latin typeface="+mn-lt"/>
                <a:ea typeface="+mn-ea"/>
              </a:rPr>
              <a:t>: Cero</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1 = El resultado de una operación aritmética o lógica es 0.</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0 = El resultado es distinto de 0.</a:t>
            </a:r>
            <a:endParaRPr b="0" lang="es-AR" sz="1200" spc="-1" strike="noStrike">
              <a:solidFill>
                <a:srgbClr val="000000"/>
              </a:solidFill>
              <a:latin typeface="Arial"/>
            </a:endParaRPr>
          </a:p>
          <a:p>
            <a:pPr marL="216000" indent="0">
              <a:lnSpc>
                <a:spcPct val="100000"/>
              </a:lnSpc>
              <a:buNone/>
            </a:pPr>
            <a:endParaRPr b="0" lang="es-AR" sz="1200" spc="-1" strike="noStrike">
              <a:solidFill>
                <a:srgbClr val="000000"/>
              </a:solidFill>
              <a:latin typeface="Arial"/>
            </a:endParaRPr>
          </a:p>
          <a:p>
            <a:pPr marL="216000" indent="0">
              <a:lnSpc>
                <a:spcPct val="100000"/>
              </a:lnSpc>
              <a:buNone/>
            </a:pPr>
            <a:r>
              <a:rPr b="1" lang="en-US" sz="1200" spc="-1" strike="noStrike">
                <a:solidFill>
                  <a:srgbClr val="000000"/>
                </a:solidFill>
                <a:latin typeface="+mn-lt"/>
                <a:ea typeface="+mn-ea"/>
              </a:rPr>
              <a:t>Bit 1 (flag), DC</a:t>
            </a:r>
            <a:r>
              <a:rPr b="0" lang="en-US" sz="1200" spc="-1" strike="noStrike">
                <a:solidFill>
                  <a:srgbClr val="000000"/>
                </a:solidFill>
                <a:latin typeface="+mn-lt"/>
                <a:ea typeface="+mn-ea"/>
              </a:rPr>
              <a:t> (Digit Carry). </a:t>
            </a:r>
            <a:r>
              <a:rPr b="0" lang="es-AR" sz="1200" spc="-1" strike="noStrike">
                <a:solidFill>
                  <a:srgbClr val="000000"/>
                </a:solidFill>
                <a:latin typeface="+mn-lt"/>
                <a:ea typeface="+mn-ea"/>
              </a:rPr>
              <a:t>Acarreo en el 4º bit de menos peso. Funciona igual que el bit de Carry descrito a continuación. De interés en operaciones en BCD</a:t>
            </a:r>
            <a:endParaRPr b="0" lang="es-AR" sz="1200" spc="-1" strike="noStrike">
              <a:solidFill>
                <a:srgbClr val="000000"/>
              </a:solidFill>
              <a:latin typeface="Arial"/>
            </a:endParaRPr>
          </a:p>
          <a:p>
            <a:pPr marL="216000" indent="0">
              <a:lnSpc>
                <a:spcPct val="100000"/>
              </a:lnSpc>
              <a:buNone/>
            </a:pP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Bit 0 (flag), C</a:t>
            </a:r>
            <a:r>
              <a:rPr b="0" lang="es-AR" sz="1200" spc="-1" strike="noStrike">
                <a:solidFill>
                  <a:srgbClr val="000000"/>
                </a:solidFill>
                <a:latin typeface="+mn-lt"/>
                <a:ea typeface="+mn-ea"/>
              </a:rPr>
              <a:t> (Carry). Acarreo en el 8º bit o bit de mas peso. Es el bit de "acarreo" en operaciones de suma AADWF y ADDLW así como también el bit de "llevada" en las instrucciones de sustracción SUBWF y SUBLW. También lo emplean las instrucciones RLF y RRF de rotación de bits.</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Suma:  </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1. Se pone a 1 cuando se ha producido acarreo en la suma en el bit de mayor peso con las operaciones AADWF y ADDLW.</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0. Se pone a 0 si en la suma no se ha producido acarreo.</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Resta:  </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1. Se pone a 1 si en la resta no se ha producido llevada.</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0. Se pone a 0 cuando se ha producido llevada en la resta con las operaciones SUBWF y SUBLW.</a:t>
            </a:r>
            <a:endParaRPr b="0" lang="es-AR" sz="1200" spc="-1" strike="noStrike">
              <a:solidFill>
                <a:srgbClr val="000000"/>
              </a:solidFill>
              <a:latin typeface="Arial"/>
            </a:endParaRPr>
          </a:p>
          <a:p>
            <a:pPr marL="216000" indent="0">
              <a:lnSpc>
                <a:spcPct val="100000"/>
              </a:lnSpc>
              <a:buNone/>
            </a:pPr>
            <a:r>
              <a:rPr b="0" lang="es-AR" sz="1200" spc="-1" strike="noStrike">
                <a:solidFill>
                  <a:srgbClr val="000000"/>
                </a:solidFill>
                <a:latin typeface="+mn-lt"/>
                <a:ea typeface="+mn-ea"/>
              </a:rPr>
              <a:t> </a:t>
            </a:r>
            <a:endParaRPr b="0" lang="es-AR" sz="1200" spc="-1" strike="noStrike">
              <a:solidFill>
                <a:srgbClr val="000000"/>
              </a:solidFill>
              <a:latin typeface="Arial"/>
            </a:endParaRPr>
          </a:p>
        </p:txBody>
      </p:sp>
      <p:sp>
        <p:nvSpPr>
          <p:cNvPr id="1961" name="PlaceHolder 3"/>
          <p:cNvSpPr>
            <a:spLocks noGrp="1"/>
          </p:cNvSpPr>
          <p:nvPr>
            <p:ph type="sldNum" idx="51"/>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CF4D6281-133A-47E3-9AEB-AE9F3FDF395B}"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2" name="PlaceHolder 1"/>
          <p:cNvSpPr>
            <a:spLocks noGrp="1"/>
          </p:cNvSpPr>
          <p:nvPr>
            <p:ph type="sldImg"/>
          </p:nvPr>
        </p:nvSpPr>
        <p:spPr>
          <a:xfrm>
            <a:off x="1030320" y="1241280"/>
            <a:ext cx="4736880" cy="3349440"/>
          </a:xfrm>
          <a:prstGeom prst="rect">
            <a:avLst/>
          </a:prstGeom>
          <a:ln w="0">
            <a:noFill/>
          </a:ln>
        </p:spPr>
      </p:sp>
      <p:sp>
        <p:nvSpPr>
          <p:cNvPr id="1963"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64" name="PlaceHolder 3"/>
          <p:cNvSpPr>
            <a:spLocks noGrp="1"/>
          </p:cNvSpPr>
          <p:nvPr>
            <p:ph type="sldNum" idx="52"/>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E33A83DA-116C-4247-A5F2-ED4142D5CB4D}"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5" name="PlaceHolder 1"/>
          <p:cNvSpPr>
            <a:spLocks noGrp="1"/>
          </p:cNvSpPr>
          <p:nvPr>
            <p:ph type="sldImg"/>
          </p:nvPr>
        </p:nvSpPr>
        <p:spPr>
          <a:xfrm>
            <a:off x="1030320" y="1241280"/>
            <a:ext cx="4736880" cy="3349440"/>
          </a:xfrm>
          <a:prstGeom prst="rect">
            <a:avLst/>
          </a:prstGeom>
          <a:ln w="0">
            <a:noFill/>
          </a:ln>
        </p:spPr>
      </p:sp>
      <p:sp>
        <p:nvSpPr>
          <p:cNvPr id="1966"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67" name="PlaceHolder 3"/>
          <p:cNvSpPr>
            <a:spLocks noGrp="1"/>
          </p:cNvSpPr>
          <p:nvPr>
            <p:ph type="sldNum" idx="53"/>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2978A293-1C3B-4D0B-8A53-CD675E72AED4}"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8" name="PlaceHolder 1"/>
          <p:cNvSpPr>
            <a:spLocks noGrp="1"/>
          </p:cNvSpPr>
          <p:nvPr>
            <p:ph type="sldImg"/>
          </p:nvPr>
        </p:nvSpPr>
        <p:spPr>
          <a:xfrm>
            <a:off x="1030320" y="1241280"/>
            <a:ext cx="4736880" cy="3349440"/>
          </a:xfrm>
          <a:prstGeom prst="rect">
            <a:avLst/>
          </a:prstGeom>
          <a:ln w="0">
            <a:noFill/>
          </a:ln>
        </p:spPr>
      </p:sp>
      <p:sp>
        <p:nvSpPr>
          <p:cNvPr id="1969"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70" name="PlaceHolder 3"/>
          <p:cNvSpPr>
            <a:spLocks noGrp="1"/>
          </p:cNvSpPr>
          <p:nvPr>
            <p:ph type="sldNum" idx="54"/>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2D38AD61-958E-4320-8182-CA32F7AB36B9}"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0" name="PlaceHolder 1"/>
          <p:cNvSpPr>
            <a:spLocks noGrp="1"/>
          </p:cNvSpPr>
          <p:nvPr>
            <p:ph type="sldImg"/>
          </p:nvPr>
        </p:nvSpPr>
        <p:spPr>
          <a:xfrm>
            <a:off x="1030320" y="1241280"/>
            <a:ext cx="4736880" cy="3349440"/>
          </a:xfrm>
          <a:prstGeom prst="rect">
            <a:avLst/>
          </a:prstGeom>
          <a:ln w="0">
            <a:noFill/>
          </a:ln>
        </p:spPr>
      </p:sp>
      <p:sp>
        <p:nvSpPr>
          <p:cNvPr id="1861"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862" name="PlaceHolder 3"/>
          <p:cNvSpPr>
            <a:spLocks noGrp="1"/>
          </p:cNvSpPr>
          <p:nvPr>
            <p:ph type="sldNum" idx="18"/>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E717C1A2-0784-40EC-A723-37C02CD3CEA6}"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1" name="PlaceHolder 1"/>
          <p:cNvSpPr>
            <a:spLocks noGrp="1"/>
          </p:cNvSpPr>
          <p:nvPr>
            <p:ph type="sldImg"/>
          </p:nvPr>
        </p:nvSpPr>
        <p:spPr>
          <a:xfrm>
            <a:off x="1030320" y="1241280"/>
            <a:ext cx="4736880" cy="3349440"/>
          </a:xfrm>
          <a:prstGeom prst="rect">
            <a:avLst/>
          </a:prstGeom>
          <a:ln w="0">
            <a:noFill/>
          </a:ln>
        </p:spPr>
      </p:sp>
      <p:sp>
        <p:nvSpPr>
          <p:cNvPr id="1972"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73" name="PlaceHolder 3"/>
          <p:cNvSpPr>
            <a:spLocks noGrp="1"/>
          </p:cNvSpPr>
          <p:nvPr>
            <p:ph type="sldNum" idx="55"/>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9D53AEF7-EEED-4841-BD9D-D9B97760F191}"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4" name="PlaceHolder 1"/>
          <p:cNvSpPr>
            <a:spLocks noGrp="1"/>
          </p:cNvSpPr>
          <p:nvPr>
            <p:ph type="sldImg"/>
          </p:nvPr>
        </p:nvSpPr>
        <p:spPr>
          <a:xfrm>
            <a:off x="1030320" y="1241280"/>
            <a:ext cx="4736880" cy="3349440"/>
          </a:xfrm>
          <a:prstGeom prst="rect">
            <a:avLst/>
          </a:prstGeom>
          <a:ln w="0">
            <a:noFill/>
          </a:ln>
        </p:spPr>
      </p:sp>
      <p:sp>
        <p:nvSpPr>
          <p:cNvPr id="1975"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76" name="PlaceHolder 3"/>
          <p:cNvSpPr>
            <a:spLocks noGrp="1"/>
          </p:cNvSpPr>
          <p:nvPr>
            <p:ph type="sldNum" idx="56"/>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A16AB2FA-6140-4BEC-8723-91E81E95E14B}"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7" name="PlaceHolder 1"/>
          <p:cNvSpPr>
            <a:spLocks noGrp="1"/>
          </p:cNvSpPr>
          <p:nvPr>
            <p:ph type="sldImg"/>
          </p:nvPr>
        </p:nvSpPr>
        <p:spPr>
          <a:xfrm>
            <a:off x="1030320" y="1241280"/>
            <a:ext cx="4736880" cy="3349440"/>
          </a:xfrm>
          <a:prstGeom prst="rect">
            <a:avLst/>
          </a:prstGeom>
          <a:ln w="0">
            <a:noFill/>
          </a:ln>
        </p:spPr>
      </p:sp>
      <p:sp>
        <p:nvSpPr>
          <p:cNvPr id="1978"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79" name="PlaceHolder 3"/>
          <p:cNvSpPr>
            <a:spLocks noGrp="1"/>
          </p:cNvSpPr>
          <p:nvPr>
            <p:ph type="sldNum" idx="57"/>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9426404A-50BF-45E3-8FE9-1F27219C82D4}"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0" name="PlaceHolder 1"/>
          <p:cNvSpPr>
            <a:spLocks noGrp="1"/>
          </p:cNvSpPr>
          <p:nvPr>
            <p:ph type="sldImg"/>
          </p:nvPr>
        </p:nvSpPr>
        <p:spPr>
          <a:xfrm>
            <a:off x="1030320" y="1241280"/>
            <a:ext cx="4736880" cy="3349440"/>
          </a:xfrm>
          <a:prstGeom prst="rect">
            <a:avLst/>
          </a:prstGeom>
          <a:ln w="0">
            <a:noFill/>
          </a:ln>
        </p:spPr>
      </p:sp>
      <p:sp>
        <p:nvSpPr>
          <p:cNvPr id="1981"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82" name="PlaceHolder 3"/>
          <p:cNvSpPr>
            <a:spLocks noGrp="1"/>
          </p:cNvSpPr>
          <p:nvPr>
            <p:ph type="sldNum" idx="58"/>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D40009EE-A142-4D90-AD7F-C452CF3B68DF}"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3" name="PlaceHolder 1"/>
          <p:cNvSpPr>
            <a:spLocks noGrp="1"/>
          </p:cNvSpPr>
          <p:nvPr>
            <p:ph type="sldImg"/>
          </p:nvPr>
        </p:nvSpPr>
        <p:spPr>
          <a:xfrm>
            <a:off x="1030320" y="1241280"/>
            <a:ext cx="4736880" cy="3349440"/>
          </a:xfrm>
          <a:prstGeom prst="rect">
            <a:avLst/>
          </a:prstGeom>
          <a:ln w="0">
            <a:noFill/>
          </a:ln>
        </p:spPr>
      </p:sp>
      <p:sp>
        <p:nvSpPr>
          <p:cNvPr id="1984"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85" name="PlaceHolder 3"/>
          <p:cNvSpPr>
            <a:spLocks noGrp="1"/>
          </p:cNvSpPr>
          <p:nvPr>
            <p:ph type="sldNum" idx="59"/>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635F0D06-EAA9-4797-80CD-009723F75E78}"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6" name="PlaceHolder 1"/>
          <p:cNvSpPr>
            <a:spLocks noGrp="1"/>
          </p:cNvSpPr>
          <p:nvPr>
            <p:ph type="sldImg"/>
          </p:nvPr>
        </p:nvSpPr>
        <p:spPr>
          <a:xfrm>
            <a:off x="1030320" y="1241280"/>
            <a:ext cx="4736880" cy="3349440"/>
          </a:xfrm>
          <a:prstGeom prst="rect">
            <a:avLst/>
          </a:prstGeom>
          <a:ln w="0">
            <a:noFill/>
          </a:ln>
        </p:spPr>
      </p:sp>
      <p:sp>
        <p:nvSpPr>
          <p:cNvPr id="1987"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88" name="PlaceHolder 3"/>
          <p:cNvSpPr>
            <a:spLocks noGrp="1"/>
          </p:cNvSpPr>
          <p:nvPr>
            <p:ph type="sldNum" idx="60"/>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07F0C611-4638-4692-90A1-B74A6C343983}"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9" name="PlaceHolder 1"/>
          <p:cNvSpPr>
            <a:spLocks noGrp="1"/>
          </p:cNvSpPr>
          <p:nvPr>
            <p:ph type="sldImg"/>
          </p:nvPr>
        </p:nvSpPr>
        <p:spPr>
          <a:xfrm>
            <a:off x="1030320" y="1241280"/>
            <a:ext cx="4736880" cy="3349440"/>
          </a:xfrm>
          <a:prstGeom prst="rect">
            <a:avLst/>
          </a:prstGeom>
          <a:ln w="0">
            <a:noFill/>
          </a:ln>
        </p:spPr>
      </p:sp>
      <p:sp>
        <p:nvSpPr>
          <p:cNvPr id="1990"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91" name="PlaceHolder 3"/>
          <p:cNvSpPr>
            <a:spLocks noGrp="1"/>
          </p:cNvSpPr>
          <p:nvPr>
            <p:ph type="sldNum" idx="61"/>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CDFCB47B-F18F-4CD4-828B-D0C19E932E22}"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2" name="PlaceHolder 1"/>
          <p:cNvSpPr>
            <a:spLocks noGrp="1"/>
          </p:cNvSpPr>
          <p:nvPr>
            <p:ph type="sldImg"/>
          </p:nvPr>
        </p:nvSpPr>
        <p:spPr>
          <a:xfrm>
            <a:off x="1030320" y="1241280"/>
            <a:ext cx="4736880" cy="3349440"/>
          </a:xfrm>
          <a:prstGeom prst="rect">
            <a:avLst/>
          </a:prstGeom>
          <a:ln w="0">
            <a:noFill/>
          </a:ln>
        </p:spPr>
      </p:sp>
      <p:sp>
        <p:nvSpPr>
          <p:cNvPr id="1993"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94" name="PlaceHolder 3"/>
          <p:cNvSpPr>
            <a:spLocks noGrp="1"/>
          </p:cNvSpPr>
          <p:nvPr>
            <p:ph type="sldNum" idx="62"/>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74741D35-4D59-49E9-8D62-38B7079AA212}"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5" name="PlaceHolder 1"/>
          <p:cNvSpPr>
            <a:spLocks noGrp="1"/>
          </p:cNvSpPr>
          <p:nvPr>
            <p:ph type="sldImg"/>
          </p:nvPr>
        </p:nvSpPr>
        <p:spPr>
          <a:xfrm>
            <a:off x="1030320" y="1241280"/>
            <a:ext cx="4736880" cy="3349440"/>
          </a:xfrm>
          <a:prstGeom prst="rect">
            <a:avLst/>
          </a:prstGeom>
          <a:ln w="0">
            <a:noFill/>
          </a:ln>
        </p:spPr>
      </p:sp>
      <p:sp>
        <p:nvSpPr>
          <p:cNvPr id="1996"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997" name="PlaceHolder 3"/>
          <p:cNvSpPr>
            <a:spLocks noGrp="1"/>
          </p:cNvSpPr>
          <p:nvPr>
            <p:ph type="sldNum" idx="63"/>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6352E8C6-FED5-4EEB-A3CD-37139E378319}"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3" name="PlaceHolder 1"/>
          <p:cNvSpPr>
            <a:spLocks noGrp="1"/>
          </p:cNvSpPr>
          <p:nvPr>
            <p:ph type="sldImg"/>
          </p:nvPr>
        </p:nvSpPr>
        <p:spPr>
          <a:xfrm>
            <a:off x="1030320" y="1241280"/>
            <a:ext cx="4736880" cy="3349440"/>
          </a:xfrm>
          <a:prstGeom prst="rect">
            <a:avLst/>
          </a:prstGeom>
          <a:ln w="0">
            <a:noFill/>
          </a:ln>
        </p:spPr>
      </p:sp>
      <p:sp>
        <p:nvSpPr>
          <p:cNvPr id="1864"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865" name="PlaceHolder 3"/>
          <p:cNvSpPr>
            <a:spLocks noGrp="1"/>
          </p:cNvSpPr>
          <p:nvPr>
            <p:ph type="sldNum" idx="19"/>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6F285D2F-8C45-465E-A936-1605BCC1099C}"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8" name="PlaceHolder 1"/>
          <p:cNvSpPr>
            <a:spLocks noGrp="1"/>
          </p:cNvSpPr>
          <p:nvPr>
            <p:ph type="sldImg"/>
          </p:nvPr>
        </p:nvSpPr>
        <p:spPr>
          <a:xfrm>
            <a:off x="1030320" y="1241280"/>
            <a:ext cx="4736880" cy="3349440"/>
          </a:xfrm>
          <a:prstGeom prst="rect">
            <a:avLst/>
          </a:prstGeom>
          <a:ln w="0">
            <a:noFill/>
          </a:ln>
        </p:spPr>
      </p:sp>
      <p:sp>
        <p:nvSpPr>
          <p:cNvPr id="1999"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00" name="PlaceHolder 3"/>
          <p:cNvSpPr>
            <a:spLocks noGrp="1"/>
          </p:cNvSpPr>
          <p:nvPr>
            <p:ph type="sldNum" idx="64"/>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76EAAE93-9362-4A58-8B29-9524B94D7E7C}"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1" name="PlaceHolder 1"/>
          <p:cNvSpPr>
            <a:spLocks noGrp="1"/>
          </p:cNvSpPr>
          <p:nvPr>
            <p:ph type="sldImg"/>
          </p:nvPr>
        </p:nvSpPr>
        <p:spPr>
          <a:xfrm>
            <a:off x="1030320" y="1241280"/>
            <a:ext cx="4736880" cy="3349440"/>
          </a:xfrm>
          <a:prstGeom prst="rect">
            <a:avLst/>
          </a:prstGeom>
          <a:ln w="0">
            <a:noFill/>
          </a:ln>
        </p:spPr>
      </p:sp>
      <p:sp>
        <p:nvSpPr>
          <p:cNvPr id="2002"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03" name="PlaceHolder 3"/>
          <p:cNvSpPr>
            <a:spLocks noGrp="1"/>
          </p:cNvSpPr>
          <p:nvPr>
            <p:ph type="sldNum" idx="65"/>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BF4344BF-E557-4C8F-AF93-D07B097FBE10}"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4" name="PlaceHolder 1"/>
          <p:cNvSpPr>
            <a:spLocks noGrp="1"/>
          </p:cNvSpPr>
          <p:nvPr>
            <p:ph type="sldImg"/>
          </p:nvPr>
        </p:nvSpPr>
        <p:spPr>
          <a:xfrm>
            <a:off x="1030320" y="1241280"/>
            <a:ext cx="4736880" cy="3349440"/>
          </a:xfrm>
          <a:prstGeom prst="rect">
            <a:avLst/>
          </a:prstGeom>
          <a:ln w="0">
            <a:noFill/>
          </a:ln>
        </p:spPr>
      </p:sp>
      <p:sp>
        <p:nvSpPr>
          <p:cNvPr id="2005"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06" name="PlaceHolder 3"/>
          <p:cNvSpPr>
            <a:spLocks noGrp="1"/>
          </p:cNvSpPr>
          <p:nvPr>
            <p:ph type="sldNum" idx="66"/>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D1DCF050-7055-4BD6-9E17-C04E86BA3A55}"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7" name="PlaceHolder 1"/>
          <p:cNvSpPr>
            <a:spLocks noGrp="1"/>
          </p:cNvSpPr>
          <p:nvPr>
            <p:ph type="sldImg"/>
          </p:nvPr>
        </p:nvSpPr>
        <p:spPr>
          <a:xfrm>
            <a:off x="1030320" y="1241280"/>
            <a:ext cx="4736880" cy="3349440"/>
          </a:xfrm>
          <a:prstGeom prst="rect">
            <a:avLst/>
          </a:prstGeom>
          <a:ln w="0">
            <a:noFill/>
          </a:ln>
        </p:spPr>
      </p:sp>
      <p:sp>
        <p:nvSpPr>
          <p:cNvPr id="2008"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09" name="PlaceHolder 3"/>
          <p:cNvSpPr>
            <a:spLocks noGrp="1"/>
          </p:cNvSpPr>
          <p:nvPr>
            <p:ph type="sldNum" idx="67"/>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3878DFD4-CFCE-42CA-ABF6-8164B8C30E65}"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0" name="PlaceHolder 1"/>
          <p:cNvSpPr>
            <a:spLocks noGrp="1"/>
          </p:cNvSpPr>
          <p:nvPr>
            <p:ph type="sldImg"/>
          </p:nvPr>
        </p:nvSpPr>
        <p:spPr>
          <a:xfrm>
            <a:off x="1030320" y="1241280"/>
            <a:ext cx="4736880" cy="3349440"/>
          </a:xfrm>
          <a:prstGeom prst="rect">
            <a:avLst/>
          </a:prstGeom>
          <a:ln w="0">
            <a:noFill/>
          </a:ln>
        </p:spPr>
      </p:sp>
      <p:sp>
        <p:nvSpPr>
          <p:cNvPr id="2011"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12" name="PlaceHolder 3"/>
          <p:cNvSpPr>
            <a:spLocks noGrp="1"/>
          </p:cNvSpPr>
          <p:nvPr>
            <p:ph type="sldNum" idx="68"/>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CAA021CA-A780-4EE4-A4DB-63F3BC254F07}"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3" name="PlaceHolder 1"/>
          <p:cNvSpPr>
            <a:spLocks noGrp="1"/>
          </p:cNvSpPr>
          <p:nvPr>
            <p:ph type="sldImg"/>
          </p:nvPr>
        </p:nvSpPr>
        <p:spPr>
          <a:xfrm>
            <a:off x="1030320" y="1241280"/>
            <a:ext cx="4736880" cy="3349440"/>
          </a:xfrm>
          <a:prstGeom prst="rect">
            <a:avLst/>
          </a:prstGeom>
          <a:ln w="0">
            <a:noFill/>
          </a:ln>
        </p:spPr>
      </p:sp>
      <p:sp>
        <p:nvSpPr>
          <p:cNvPr id="2014"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15" name="PlaceHolder 3"/>
          <p:cNvSpPr>
            <a:spLocks noGrp="1"/>
          </p:cNvSpPr>
          <p:nvPr>
            <p:ph type="sldNum" idx="69"/>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C190F568-A571-41F3-97F1-3B3C91C5DDF5}"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6" name="PlaceHolder 1"/>
          <p:cNvSpPr>
            <a:spLocks noGrp="1"/>
          </p:cNvSpPr>
          <p:nvPr>
            <p:ph type="sldImg"/>
          </p:nvPr>
        </p:nvSpPr>
        <p:spPr>
          <a:xfrm>
            <a:off x="1030320" y="1241280"/>
            <a:ext cx="4736880" cy="3349440"/>
          </a:xfrm>
          <a:prstGeom prst="rect">
            <a:avLst/>
          </a:prstGeom>
          <a:ln w="0">
            <a:noFill/>
          </a:ln>
        </p:spPr>
      </p:sp>
      <p:sp>
        <p:nvSpPr>
          <p:cNvPr id="2017"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18" name="PlaceHolder 3"/>
          <p:cNvSpPr>
            <a:spLocks noGrp="1"/>
          </p:cNvSpPr>
          <p:nvPr>
            <p:ph type="sldNum" idx="70"/>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4C8F7677-C6C9-465A-8A94-E5C0A2713CA0}"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9" name="PlaceHolder 1"/>
          <p:cNvSpPr>
            <a:spLocks noGrp="1"/>
          </p:cNvSpPr>
          <p:nvPr>
            <p:ph type="sldImg"/>
          </p:nvPr>
        </p:nvSpPr>
        <p:spPr>
          <a:xfrm>
            <a:off x="1030320" y="1241280"/>
            <a:ext cx="4736880" cy="3349440"/>
          </a:xfrm>
          <a:prstGeom prst="rect">
            <a:avLst/>
          </a:prstGeom>
          <a:ln w="0">
            <a:noFill/>
          </a:ln>
        </p:spPr>
      </p:sp>
      <p:sp>
        <p:nvSpPr>
          <p:cNvPr id="2020"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21" name="PlaceHolder 3"/>
          <p:cNvSpPr>
            <a:spLocks noGrp="1"/>
          </p:cNvSpPr>
          <p:nvPr>
            <p:ph type="sldNum" idx="71"/>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241A6F7B-35AE-412A-B108-2B628F68EAF3}"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2" name="PlaceHolder 1"/>
          <p:cNvSpPr>
            <a:spLocks noGrp="1"/>
          </p:cNvSpPr>
          <p:nvPr>
            <p:ph type="sldImg"/>
          </p:nvPr>
        </p:nvSpPr>
        <p:spPr>
          <a:xfrm>
            <a:off x="1030320" y="1241280"/>
            <a:ext cx="4736880" cy="3349440"/>
          </a:xfrm>
          <a:prstGeom prst="rect">
            <a:avLst/>
          </a:prstGeom>
          <a:ln w="0">
            <a:noFill/>
          </a:ln>
        </p:spPr>
      </p:sp>
      <p:sp>
        <p:nvSpPr>
          <p:cNvPr id="2023" name="PlaceHolder 2"/>
          <p:cNvSpPr>
            <a:spLocks noGrp="1"/>
          </p:cNvSpPr>
          <p:nvPr>
            <p:ph type="body"/>
          </p:nvPr>
        </p:nvSpPr>
        <p:spPr>
          <a:xfrm>
            <a:off x="679680" y="4777200"/>
            <a:ext cx="5437800" cy="3908160"/>
          </a:xfrm>
          <a:prstGeom prst="rect">
            <a:avLst/>
          </a:prstGeom>
          <a:noFill/>
          <a:ln w="0">
            <a:noFill/>
          </a:ln>
        </p:spPr>
        <p:txBody>
          <a:bodyPr numCol="1" spcCol="0" anchor="t">
            <a:noAutofit/>
          </a:bodyPr>
          <a:p>
            <a:pPr marL="216000" indent="0">
              <a:buNone/>
            </a:pPr>
            <a:endParaRPr b="0" lang="es-AR" sz="1800" spc="-1" strike="noStrike">
              <a:solidFill>
                <a:srgbClr val="000000"/>
              </a:solidFill>
              <a:latin typeface="Arial"/>
            </a:endParaRPr>
          </a:p>
        </p:txBody>
      </p:sp>
      <p:sp>
        <p:nvSpPr>
          <p:cNvPr id="2024" name="PlaceHolder 3"/>
          <p:cNvSpPr>
            <a:spLocks noGrp="1"/>
          </p:cNvSpPr>
          <p:nvPr>
            <p:ph type="sldNum" idx="72"/>
          </p:nvPr>
        </p:nvSpPr>
        <p:spPr>
          <a:xfrm>
            <a:off x="3850560" y="9428760"/>
            <a:ext cx="2945160" cy="49752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F4F0F2FA-2A81-4579-B4CF-E0CA147B1B06}" type="slidenum">
              <a:rPr b="0" lang="en-US" sz="1200" spc="-1" strike="noStrike">
                <a:solidFill>
                  <a:srgbClr val="000000"/>
                </a:solidFill>
                <a:latin typeface="Calibri"/>
              </a:rPr>
              <a:t>216</a:t>
            </a:fld>
            <a:endParaRPr b="0" lang="es-AR"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6" name="PlaceHolder 1"/>
          <p:cNvSpPr>
            <a:spLocks noGrp="1"/>
          </p:cNvSpPr>
          <p:nvPr>
            <p:ph type="sldImg"/>
          </p:nvPr>
        </p:nvSpPr>
        <p:spPr>
          <a:xfrm>
            <a:off x="1030320" y="1241280"/>
            <a:ext cx="4736880" cy="3349440"/>
          </a:xfrm>
          <a:prstGeom prst="rect">
            <a:avLst/>
          </a:prstGeom>
          <a:ln w="0">
            <a:noFill/>
          </a:ln>
        </p:spPr>
      </p:sp>
      <p:sp>
        <p:nvSpPr>
          <p:cNvPr id="1867"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1868" name="PlaceHolder 3"/>
          <p:cNvSpPr>
            <a:spLocks noGrp="1"/>
          </p:cNvSpPr>
          <p:nvPr>
            <p:ph type="sldNum" idx="20"/>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540748DF-16B3-4509-A805-4D85026F8DFF}"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5" name="PlaceHolder 1"/>
          <p:cNvSpPr>
            <a:spLocks noGrp="1"/>
          </p:cNvSpPr>
          <p:nvPr>
            <p:ph type="sldImg"/>
          </p:nvPr>
        </p:nvSpPr>
        <p:spPr>
          <a:xfrm>
            <a:off x="1030320" y="1241280"/>
            <a:ext cx="4736880" cy="3349440"/>
          </a:xfrm>
          <a:prstGeom prst="rect">
            <a:avLst/>
          </a:prstGeom>
          <a:ln w="0">
            <a:noFill/>
          </a:ln>
        </p:spPr>
      </p:sp>
      <p:sp>
        <p:nvSpPr>
          <p:cNvPr id="2026"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27" name="PlaceHolder 3"/>
          <p:cNvSpPr>
            <a:spLocks noGrp="1"/>
          </p:cNvSpPr>
          <p:nvPr>
            <p:ph type="sldNum" idx="73"/>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5E1FDB6A-B950-42F2-9633-6A8E57EAE642}"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8" name="PlaceHolder 1"/>
          <p:cNvSpPr>
            <a:spLocks noGrp="1"/>
          </p:cNvSpPr>
          <p:nvPr>
            <p:ph type="sldImg"/>
          </p:nvPr>
        </p:nvSpPr>
        <p:spPr>
          <a:xfrm>
            <a:off x="1030320" y="1241280"/>
            <a:ext cx="4736880" cy="3349440"/>
          </a:xfrm>
          <a:prstGeom prst="rect">
            <a:avLst/>
          </a:prstGeom>
          <a:ln w="0">
            <a:noFill/>
          </a:ln>
        </p:spPr>
      </p:sp>
      <p:sp>
        <p:nvSpPr>
          <p:cNvPr id="2029" name="PlaceHolder 2"/>
          <p:cNvSpPr>
            <a:spLocks noGrp="1"/>
          </p:cNvSpPr>
          <p:nvPr>
            <p:ph type="body"/>
          </p:nvPr>
        </p:nvSpPr>
        <p:spPr>
          <a:xfrm>
            <a:off x="679680" y="4777200"/>
            <a:ext cx="5437800" cy="3908160"/>
          </a:xfrm>
          <a:prstGeom prst="rect">
            <a:avLst/>
          </a:prstGeom>
          <a:noFill/>
          <a:ln w="0">
            <a:noFill/>
          </a:ln>
        </p:spPr>
        <p:txBody>
          <a:bodyPr numCol="1" spcCol="0" anchor="t">
            <a:noAutofit/>
          </a:bodyPr>
          <a:p>
            <a:pPr marL="216000" indent="0">
              <a:buNone/>
            </a:pPr>
            <a:endParaRPr b="0" lang="es-AR" sz="1800" spc="-1" strike="noStrike">
              <a:solidFill>
                <a:srgbClr val="000000"/>
              </a:solidFill>
              <a:latin typeface="Arial"/>
            </a:endParaRPr>
          </a:p>
        </p:txBody>
      </p:sp>
      <p:sp>
        <p:nvSpPr>
          <p:cNvPr id="2030" name="PlaceHolder 3"/>
          <p:cNvSpPr>
            <a:spLocks noGrp="1"/>
          </p:cNvSpPr>
          <p:nvPr>
            <p:ph type="sldNum" idx="74"/>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AR" sz="1200" spc="-1" strike="noStrike">
                <a:solidFill>
                  <a:srgbClr val="000000"/>
                </a:solidFill>
                <a:latin typeface="Arial"/>
              </a:defRPr>
            </a:lvl1pPr>
          </a:lstStyle>
          <a:p>
            <a:pPr indent="0" algn="r">
              <a:lnSpc>
                <a:spcPct val="100000"/>
              </a:lnSpc>
              <a:buNone/>
            </a:pPr>
            <a:fld id="{0BCED5A6-D725-459D-8BF1-569EB6866E35}" type="slidenum">
              <a:rPr b="0" lang="es-AR" sz="1200" spc="-1" strike="noStrike">
                <a:solidFill>
                  <a:srgbClr val="000000"/>
                </a:solidFill>
                <a:latin typeface="Arial"/>
              </a:rPr>
              <a:t>216</a:t>
            </a:fld>
            <a:endParaRPr b="0" lang="es-AR" sz="1200" spc="-1" strike="noStrike">
              <a:solidFill>
                <a:srgbClr val="000000"/>
              </a:solidFill>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1" name="PlaceHolder 1"/>
          <p:cNvSpPr>
            <a:spLocks noGrp="1"/>
          </p:cNvSpPr>
          <p:nvPr>
            <p:ph type="sldImg"/>
          </p:nvPr>
        </p:nvSpPr>
        <p:spPr>
          <a:xfrm>
            <a:off x="1030320" y="1241280"/>
            <a:ext cx="4736880" cy="3349440"/>
          </a:xfrm>
          <a:prstGeom prst="rect">
            <a:avLst/>
          </a:prstGeom>
          <a:ln w="0">
            <a:noFill/>
          </a:ln>
        </p:spPr>
      </p:sp>
      <p:sp>
        <p:nvSpPr>
          <p:cNvPr id="2032"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lnSpc>
                <a:spcPct val="100000"/>
              </a:lnSpc>
              <a:buNone/>
            </a:pPr>
            <a:r>
              <a:rPr b="0" lang="es-ES" sz="2000" spc="-1" strike="noStrike">
                <a:solidFill>
                  <a:srgbClr val="000000"/>
                </a:solidFill>
                <a:latin typeface="Arial"/>
              </a:rPr>
              <a:t>F0= 11110000</a:t>
            </a:r>
            <a:endParaRPr b="0" lang="es-AR"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Bsf= bit set file</a:t>
            </a:r>
            <a:endParaRPr b="0" lang="es-AR"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RP0 / RP1 Banco 0</a:t>
            </a:r>
            <a:endParaRPr b="0" lang="es-AR" sz="2000" spc="-1" strike="noStrike">
              <a:solidFill>
                <a:srgbClr val="000000"/>
              </a:solidFill>
              <a:latin typeface="Arial"/>
            </a:endParaRPr>
          </a:p>
        </p:txBody>
      </p:sp>
      <p:sp>
        <p:nvSpPr>
          <p:cNvPr id="2033" name="PlaceHolder 3"/>
          <p:cNvSpPr>
            <a:spLocks noGrp="1"/>
          </p:cNvSpPr>
          <p:nvPr>
            <p:ph type="sldNum" idx="75"/>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1E36034E-A788-41B3-829E-2E3889E0C6E9}"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4" name="PlaceHolder 1"/>
          <p:cNvSpPr>
            <a:spLocks noGrp="1"/>
          </p:cNvSpPr>
          <p:nvPr>
            <p:ph type="sldImg"/>
          </p:nvPr>
        </p:nvSpPr>
        <p:spPr>
          <a:xfrm>
            <a:off x="1030320" y="1241280"/>
            <a:ext cx="4736880" cy="3349440"/>
          </a:xfrm>
          <a:prstGeom prst="rect">
            <a:avLst/>
          </a:prstGeom>
          <a:ln w="0">
            <a:noFill/>
          </a:ln>
        </p:spPr>
      </p:sp>
      <p:sp>
        <p:nvSpPr>
          <p:cNvPr id="2035"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36" name="PlaceHolder 3"/>
          <p:cNvSpPr>
            <a:spLocks noGrp="1"/>
          </p:cNvSpPr>
          <p:nvPr>
            <p:ph type="sldNum" idx="76"/>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D4FB2493-CC81-47AD-8B3B-B8F6F7AD2070}"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7" name="PlaceHolder 1"/>
          <p:cNvSpPr>
            <a:spLocks noGrp="1"/>
          </p:cNvSpPr>
          <p:nvPr>
            <p:ph type="sldImg"/>
          </p:nvPr>
        </p:nvSpPr>
        <p:spPr>
          <a:xfrm>
            <a:off x="1030320" y="1241280"/>
            <a:ext cx="4736880" cy="3349440"/>
          </a:xfrm>
          <a:prstGeom prst="rect">
            <a:avLst/>
          </a:prstGeom>
          <a:ln w="0">
            <a:noFill/>
          </a:ln>
        </p:spPr>
      </p:sp>
      <p:sp>
        <p:nvSpPr>
          <p:cNvPr id="2038"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39" name="PlaceHolder 3"/>
          <p:cNvSpPr>
            <a:spLocks noGrp="1"/>
          </p:cNvSpPr>
          <p:nvPr>
            <p:ph type="sldNum" idx="77"/>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83D4CB2E-42F4-4DF6-80EE-22D44A097A6D}"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0" name="PlaceHolder 1"/>
          <p:cNvSpPr>
            <a:spLocks noGrp="1"/>
          </p:cNvSpPr>
          <p:nvPr>
            <p:ph type="sldImg"/>
          </p:nvPr>
        </p:nvSpPr>
        <p:spPr>
          <a:xfrm>
            <a:off x="1030320" y="1241280"/>
            <a:ext cx="4736880" cy="3349440"/>
          </a:xfrm>
          <a:prstGeom prst="rect">
            <a:avLst/>
          </a:prstGeom>
          <a:ln w="0">
            <a:noFill/>
          </a:ln>
        </p:spPr>
      </p:sp>
      <p:sp>
        <p:nvSpPr>
          <p:cNvPr id="2041"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42" name="PlaceHolder 3"/>
          <p:cNvSpPr>
            <a:spLocks noGrp="1"/>
          </p:cNvSpPr>
          <p:nvPr>
            <p:ph type="sldNum" idx="78"/>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9C1B2B63-BEFE-44E8-95DD-4544AA68C35E}"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9" name="PlaceHolder 1"/>
          <p:cNvSpPr>
            <a:spLocks noGrp="1"/>
          </p:cNvSpPr>
          <p:nvPr>
            <p:ph type="sldImg"/>
          </p:nvPr>
        </p:nvSpPr>
        <p:spPr>
          <a:xfrm>
            <a:off x="1030320" y="1241280"/>
            <a:ext cx="4736880" cy="3349440"/>
          </a:xfrm>
          <a:prstGeom prst="rect">
            <a:avLst/>
          </a:prstGeom>
          <a:ln w="0">
            <a:noFill/>
          </a:ln>
        </p:spPr>
      </p:sp>
      <p:sp>
        <p:nvSpPr>
          <p:cNvPr id="1870"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lnSpc>
                <a:spcPct val="100000"/>
              </a:lnSpc>
              <a:buNone/>
            </a:pPr>
            <a:r>
              <a:rPr b="0" lang="es-AR" sz="1200" spc="-1" strike="noStrike">
                <a:solidFill>
                  <a:srgbClr val="000000"/>
                </a:solidFill>
                <a:latin typeface="+mn-lt"/>
                <a:ea typeface="+mn-ea"/>
              </a:rPr>
              <a:t> </a:t>
            </a:r>
            <a:r>
              <a:rPr b="0" lang="es-AR" sz="1200" spc="-1" strike="noStrike">
                <a:solidFill>
                  <a:srgbClr val="000000"/>
                </a:solidFill>
                <a:latin typeface="+mn-lt"/>
                <a:ea typeface="+mn-ea"/>
              </a:rPr>
              <a:t>Los sistemas microprogramables tienen una gran variedad de aplicaciones, ya que simplemente variando la programación, se les puede indicar que realicen una función u otra, siendo las mas importantes:</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Aplicaciones informáticas:</a:t>
            </a:r>
            <a:r>
              <a:rPr b="0" lang="es-AR" sz="1200" spc="-1" strike="noStrike">
                <a:solidFill>
                  <a:srgbClr val="000000"/>
                </a:solidFill>
                <a:latin typeface="+mn-lt"/>
                <a:ea typeface="+mn-ea"/>
              </a:rPr>
              <a:t> Los ordenadores personales son sistemas microprogramables en los que el usuario introduce el programa de aplicación que desea utilizar en cada momento. También se encuentran en casi todos los periféricos; ratón, teclado, disco duro, sistemas multimedia, tratamiento de imagen y sonido, impresoras, escáner, etc.</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Cálculo matemático:</a:t>
            </a:r>
            <a:r>
              <a:rPr b="0" lang="es-AR" sz="1200" spc="-1" strike="noStrike">
                <a:solidFill>
                  <a:srgbClr val="000000"/>
                </a:solidFill>
                <a:latin typeface="+mn-lt"/>
                <a:ea typeface="+mn-ea"/>
              </a:rPr>
              <a:t> Las modernas calculadoras y los grandes ordenadores de cálculo.</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Procesos industriales:</a:t>
            </a:r>
            <a:r>
              <a:rPr b="0" lang="es-AR" sz="1200" spc="-1" strike="noStrike">
                <a:solidFill>
                  <a:srgbClr val="000000"/>
                </a:solidFill>
                <a:latin typeface="+mn-lt"/>
                <a:ea typeface="+mn-ea"/>
              </a:rPr>
              <a:t> Los sistemas microprogramables, en númerosas ocasiones, se utilizan para controlar procesos industriales, como es el caso de los autómatas programables (PLC) utilizados para controlar robots, cadenas de montaje, etc.</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Electrodomésticos:</a:t>
            </a:r>
            <a:r>
              <a:rPr b="0" lang="es-AR" sz="1200" spc="-1" strike="noStrike">
                <a:solidFill>
                  <a:srgbClr val="000000"/>
                </a:solidFill>
                <a:latin typeface="+mn-lt"/>
                <a:ea typeface="+mn-ea"/>
              </a:rPr>
              <a:t> lavadoras, hornos, frigoríficos, lavavajillas, batidoras, televisores, vídeos, reproductores DVD, equipos de música, mandos a distancia, consolas, etc.</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Sistemas de comunicación:</a:t>
            </a:r>
            <a:r>
              <a:rPr b="0" lang="es-AR" sz="1200" spc="-1" strike="noStrike">
                <a:solidFill>
                  <a:srgbClr val="000000"/>
                </a:solidFill>
                <a:latin typeface="+mn-lt"/>
                <a:ea typeface="+mn-ea"/>
              </a:rPr>
              <a:t> redes locales, Internet, centralitas telefónicas, télefonos fijos, móviles, fax, etc.</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Automoción:</a:t>
            </a:r>
            <a:r>
              <a:rPr b="0" lang="es-AR" sz="1200" spc="-1" strike="noStrike">
                <a:solidFill>
                  <a:srgbClr val="000000"/>
                </a:solidFill>
                <a:latin typeface="+mn-lt"/>
                <a:ea typeface="+mn-ea"/>
              </a:rPr>
              <a:t> Control del motor (consumo, gases, etc), climatización, seguridad (Airbag), control de frenado (ABS, ARS), instrumentación, control de velocidad, sistemas de seguridad, antirrobo, mantenimiento, navegación por satélite, ordenador de a bordo, etc.</a:t>
            </a:r>
            <a:endParaRPr b="0" lang="es-AR" sz="1200" spc="-1" strike="noStrike">
              <a:solidFill>
                <a:srgbClr val="000000"/>
              </a:solidFill>
              <a:latin typeface="Arial"/>
            </a:endParaRPr>
          </a:p>
          <a:p>
            <a:pPr marL="216000" indent="0">
              <a:lnSpc>
                <a:spcPct val="100000"/>
              </a:lnSpc>
              <a:buNone/>
            </a:pPr>
            <a:r>
              <a:rPr b="1" lang="es-AR" sz="1200" spc="-1" strike="noStrike">
                <a:solidFill>
                  <a:srgbClr val="000000"/>
                </a:solidFill>
                <a:latin typeface="+mn-lt"/>
                <a:ea typeface="+mn-ea"/>
              </a:rPr>
              <a:t>Otros:</a:t>
            </a:r>
            <a:r>
              <a:rPr b="0" lang="es-AR" sz="1200" spc="-1" strike="noStrike">
                <a:solidFill>
                  <a:srgbClr val="000000"/>
                </a:solidFill>
                <a:latin typeface="+mn-lt"/>
                <a:ea typeface="+mn-ea"/>
              </a:rPr>
              <a:t> Instrumentación, electromedicina, tarjetas (smartcard), sistemas de navegación, máquinas expendedoras, juguetería, edificios inteligentes y domótica, ascensores, calefacción, aire acondicionado, alarmas de incendio, sistemas de supervisión, vigilancia y alarmas, robótica, visión artificial, aplicaciones militares y balística, etc.</a:t>
            </a:r>
            <a:endParaRPr b="0" lang="es-AR" sz="1200" spc="-1" strike="noStrike">
              <a:solidFill>
                <a:srgbClr val="000000"/>
              </a:solidFill>
              <a:latin typeface="Arial"/>
            </a:endParaRPr>
          </a:p>
          <a:p>
            <a:pPr marL="216000" indent="0">
              <a:lnSpc>
                <a:spcPct val="100000"/>
              </a:lnSpc>
              <a:buNone/>
            </a:pPr>
            <a:endParaRPr b="0" lang="es-AR" sz="1200" spc="-1" strike="noStrike">
              <a:solidFill>
                <a:srgbClr val="000000"/>
              </a:solidFill>
              <a:latin typeface="Arial"/>
            </a:endParaRPr>
          </a:p>
        </p:txBody>
      </p:sp>
      <p:sp>
        <p:nvSpPr>
          <p:cNvPr id="1871" name="PlaceHolder 3"/>
          <p:cNvSpPr>
            <a:spLocks noGrp="1"/>
          </p:cNvSpPr>
          <p:nvPr>
            <p:ph type="sldNum" idx="21"/>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2E0E3EBC-C66D-4A64-B5E7-AB173B9A6C1D}"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3" name="PlaceHolder 1"/>
          <p:cNvSpPr>
            <a:spLocks noGrp="1"/>
          </p:cNvSpPr>
          <p:nvPr>
            <p:ph type="sldImg"/>
          </p:nvPr>
        </p:nvSpPr>
        <p:spPr>
          <a:xfrm>
            <a:off x="1030320" y="1241280"/>
            <a:ext cx="4736880" cy="3349440"/>
          </a:xfrm>
          <a:prstGeom prst="rect">
            <a:avLst/>
          </a:prstGeom>
          <a:ln w="0">
            <a:noFill/>
          </a:ln>
        </p:spPr>
      </p:sp>
      <p:sp>
        <p:nvSpPr>
          <p:cNvPr id="2044"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45" name="PlaceHolder 3"/>
          <p:cNvSpPr>
            <a:spLocks noGrp="1"/>
          </p:cNvSpPr>
          <p:nvPr>
            <p:ph type="sldNum" idx="79"/>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AD544D7C-B121-4F80-B6DF-E03DA34D29C0}"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6" name="PlaceHolder 1"/>
          <p:cNvSpPr>
            <a:spLocks noGrp="1"/>
          </p:cNvSpPr>
          <p:nvPr>
            <p:ph type="sldImg"/>
          </p:nvPr>
        </p:nvSpPr>
        <p:spPr>
          <a:xfrm>
            <a:off x="1030320" y="1241280"/>
            <a:ext cx="4736880" cy="3349440"/>
          </a:xfrm>
          <a:prstGeom prst="rect">
            <a:avLst/>
          </a:prstGeom>
          <a:ln w="0">
            <a:noFill/>
          </a:ln>
        </p:spPr>
      </p:sp>
      <p:sp>
        <p:nvSpPr>
          <p:cNvPr id="2047"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48" name="PlaceHolder 3"/>
          <p:cNvSpPr>
            <a:spLocks noGrp="1"/>
          </p:cNvSpPr>
          <p:nvPr>
            <p:ph type="sldNum" idx="80"/>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F9523CDA-328F-4CC2-905E-F17957E98B21}"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9" name="PlaceHolder 1"/>
          <p:cNvSpPr>
            <a:spLocks noGrp="1"/>
          </p:cNvSpPr>
          <p:nvPr>
            <p:ph type="sldImg"/>
          </p:nvPr>
        </p:nvSpPr>
        <p:spPr>
          <a:xfrm>
            <a:off x="1030320" y="1241280"/>
            <a:ext cx="4736880" cy="3349440"/>
          </a:xfrm>
          <a:prstGeom prst="rect">
            <a:avLst/>
          </a:prstGeom>
          <a:ln w="0">
            <a:noFill/>
          </a:ln>
        </p:spPr>
      </p:sp>
      <p:sp>
        <p:nvSpPr>
          <p:cNvPr id="2050"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51" name="PlaceHolder 3"/>
          <p:cNvSpPr>
            <a:spLocks noGrp="1"/>
          </p:cNvSpPr>
          <p:nvPr>
            <p:ph type="sldNum" idx="81"/>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7D7B74E8-9A7E-4099-B361-A589C1F634F9}"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2" name="PlaceHolder 1"/>
          <p:cNvSpPr>
            <a:spLocks noGrp="1"/>
          </p:cNvSpPr>
          <p:nvPr>
            <p:ph type="sldImg"/>
          </p:nvPr>
        </p:nvSpPr>
        <p:spPr>
          <a:xfrm>
            <a:off x="1030320" y="1241280"/>
            <a:ext cx="4736880" cy="3349440"/>
          </a:xfrm>
          <a:prstGeom prst="rect">
            <a:avLst/>
          </a:prstGeom>
          <a:ln w="0">
            <a:noFill/>
          </a:ln>
        </p:spPr>
      </p:sp>
      <p:sp>
        <p:nvSpPr>
          <p:cNvPr id="2053"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54" name="PlaceHolder 3"/>
          <p:cNvSpPr>
            <a:spLocks noGrp="1"/>
          </p:cNvSpPr>
          <p:nvPr>
            <p:ph type="sldNum" idx="82"/>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97916ECE-7B93-4D51-BACE-46B1023CA15F}"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5" name="PlaceHolder 1"/>
          <p:cNvSpPr>
            <a:spLocks noGrp="1"/>
          </p:cNvSpPr>
          <p:nvPr>
            <p:ph type="sldImg"/>
          </p:nvPr>
        </p:nvSpPr>
        <p:spPr>
          <a:xfrm>
            <a:off x="1030320" y="1241280"/>
            <a:ext cx="4736880" cy="3349440"/>
          </a:xfrm>
          <a:prstGeom prst="rect">
            <a:avLst/>
          </a:prstGeom>
          <a:ln w="0">
            <a:noFill/>
          </a:ln>
        </p:spPr>
      </p:sp>
      <p:sp>
        <p:nvSpPr>
          <p:cNvPr id="2056"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57" name="PlaceHolder 3"/>
          <p:cNvSpPr>
            <a:spLocks noGrp="1"/>
          </p:cNvSpPr>
          <p:nvPr>
            <p:ph type="sldNum" idx="83"/>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DCDE47EF-DEE9-4442-A37A-88D1928F091F}"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8" name="PlaceHolder 1"/>
          <p:cNvSpPr>
            <a:spLocks noGrp="1"/>
          </p:cNvSpPr>
          <p:nvPr>
            <p:ph type="sldImg"/>
          </p:nvPr>
        </p:nvSpPr>
        <p:spPr>
          <a:xfrm>
            <a:off x="1030320" y="1241280"/>
            <a:ext cx="4736880" cy="3349440"/>
          </a:xfrm>
          <a:prstGeom prst="rect">
            <a:avLst/>
          </a:prstGeom>
          <a:ln w="0">
            <a:noFill/>
          </a:ln>
        </p:spPr>
      </p:sp>
      <p:sp>
        <p:nvSpPr>
          <p:cNvPr id="2059" name="PlaceHolder 2"/>
          <p:cNvSpPr>
            <a:spLocks noGrp="1"/>
          </p:cNvSpPr>
          <p:nvPr>
            <p:ph type="body"/>
          </p:nvPr>
        </p:nvSpPr>
        <p:spPr>
          <a:xfrm>
            <a:off x="679680" y="4777200"/>
            <a:ext cx="5437800" cy="3908160"/>
          </a:xfrm>
          <a:prstGeom prst="rect">
            <a:avLst/>
          </a:prstGeom>
          <a:noFill/>
          <a:ln w="0">
            <a:noFill/>
          </a:ln>
        </p:spPr>
        <p:txBody>
          <a:bodyPr anchor="t">
            <a:noAutofit/>
          </a:bodyPr>
          <a:p>
            <a:pPr marL="216000" indent="0">
              <a:buNone/>
            </a:pPr>
            <a:endParaRPr b="0" lang="es-AR" sz="1800" spc="-1" strike="noStrike">
              <a:solidFill>
                <a:srgbClr val="000000"/>
              </a:solidFill>
              <a:latin typeface="Arial"/>
            </a:endParaRPr>
          </a:p>
        </p:txBody>
      </p:sp>
      <p:sp>
        <p:nvSpPr>
          <p:cNvPr id="2060" name="PlaceHolder 3"/>
          <p:cNvSpPr>
            <a:spLocks noGrp="1"/>
          </p:cNvSpPr>
          <p:nvPr>
            <p:ph type="sldNum" idx="84"/>
          </p:nvPr>
        </p:nvSpPr>
        <p:spPr>
          <a:xfrm>
            <a:off x="3850560" y="9428760"/>
            <a:ext cx="2945160" cy="497520"/>
          </a:xfrm>
          <a:prstGeom prst="rect">
            <a:avLst/>
          </a:prstGeom>
          <a:noFill/>
          <a:ln w="0">
            <a:noFill/>
          </a:ln>
        </p:spPr>
        <p:txBody>
          <a:bodyPr anchor="b">
            <a:noAutofit/>
          </a:bodyPr>
          <a:lstStyle>
            <a:lvl1pPr indent="0" algn="r">
              <a:lnSpc>
                <a:spcPct val="100000"/>
              </a:lnSpc>
              <a:buNone/>
              <a:defRPr b="0" lang="es-ES" sz="1200" spc="-1" strike="noStrike">
                <a:solidFill>
                  <a:srgbClr val="000000"/>
                </a:solidFill>
                <a:latin typeface="+mn-lt"/>
                <a:ea typeface="+mn-ea"/>
              </a:defRPr>
            </a:lvl1pPr>
          </a:lstStyle>
          <a:p>
            <a:pPr indent="0" algn="r">
              <a:lnSpc>
                <a:spcPct val="100000"/>
              </a:lnSpc>
              <a:buNone/>
            </a:pPr>
            <a:fld id="{39ACF360-63FE-4EED-8DBC-78EB29BBC044}" type="slidenum">
              <a:rPr b="0" lang="es-ES" sz="1200" spc="-1" strike="noStrike">
                <a:solidFill>
                  <a:srgbClr val="000000"/>
                </a:solidFill>
                <a:latin typeface="+mn-lt"/>
                <a:ea typeface="+mn-ea"/>
              </a:rPr>
              <a:t>216</a:t>
            </a:fld>
            <a:endParaRPr b="0" lang="es-AR"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5596FE70-D877-4C97-84C4-3C2515FA5A0F}" type="slidenum">
              <a:t>&lt;#&gt;</a:t>
            </a:fld>
          </a:p>
        </p:txBody>
      </p:sp>
      <p:sp>
        <p:nvSpPr>
          <p:cNvPr id="4" name="PlaceHolder 3"/>
          <p:cNvSpPr>
            <a:spLocks noGrp="1"/>
          </p:cNvSpPr>
          <p:nvPr>
            <p:ph type="dt" idx="1"/>
          </p:nvPr>
        </p:nvSpPr>
        <p:spPr/>
        <p:txBody>
          <a:bodyPr/>
          <a:p>
            <a:r>
              <a:rPr lang="es-A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27" name="PlaceHolder 2"/>
          <p:cNvSpPr>
            <a:spLocks noGrp="1"/>
          </p:cNvSpPr>
          <p:nvPr>
            <p:ph/>
          </p:nvPr>
        </p:nvSpPr>
        <p:spPr>
          <a:xfrm>
            <a:off x="975600" y="247068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28" name="PlaceHolder 3"/>
          <p:cNvSpPr>
            <a:spLocks noGrp="1"/>
          </p:cNvSpPr>
          <p:nvPr>
            <p:ph/>
          </p:nvPr>
        </p:nvSpPr>
        <p:spPr>
          <a:xfrm>
            <a:off x="975600" y="558936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9E4F71C-5A13-424C-9ED3-972250DCD731}" type="slidenum">
              <a:t>&lt;#&gt;</a:t>
            </a:fld>
          </a:p>
        </p:txBody>
      </p:sp>
      <p:sp>
        <p:nvSpPr>
          <p:cNvPr id="7" name="PlaceHolder 6"/>
          <p:cNvSpPr>
            <a:spLocks noGrp="1"/>
          </p:cNvSpPr>
          <p:nvPr>
            <p:ph type="dt" idx="1"/>
          </p:nvPr>
        </p:nvSpPr>
        <p:spPr/>
        <p:txBody>
          <a:bodyPr/>
          <a:p>
            <a:r>
              <a:rPr lang="es-A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30"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31"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32" name="PlaceHolder 4"/>
          <p:cNvSpPr>
            <a:spLocks noGrp="1"/>
          </p:cNvSpPr>
          <p:nvPr>
            <p:ph/>
          </p:nvPr>
        </p:nvSpPr>
        <p:spPr>
          <a:xfrm>
            <a:off x="97560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33" name="PlaceHolder 5"/>
          <p:cNvSpPr>
            <a:spLocks noGrp="1"/>
          </p:cNvSpPr>
          <p:nvPr>
            <p:ph/>
          </p:nvPr>
        </p:nvSpPr>
        <p:spPr>
          <a:xfrm>
            <a:off x="665388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CE02A6CE-A222-462B-8BC3-1F528AA375AC}" type="slidenum">
              <a:t>&lt;#&gt;</a:t>
            </a:fld>
          </a:p>
        </p:txBody>
      </p:sp>
      <p:sp>
        <p:nvSpPr>
          <p:cNvPr id="9" name="PlaceHolder 8"/>
          <p:cNvSpPr>
            <a:spLocks noGrp="1"/>
          </p:cNvSpPr>
          <p:nvPr>
            <p:ph type="dt" idx="1"/>
          </p:nvPr>
        </p:nvSpPr>
        <p:spPr/>
        <p:txBody>
          <a:bodyPr/>
          <a:p>
            <a:r>
              <a:rPr lang="es-A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35" name="PlaceHolder 2"/>
          <p:cNvSpPr>
            <a:spLocks noGrp="1"/>
          </p:cNvSpPr>
          <p:nvPr>
            <p:ph/>
          </p:nvPr>
        </p:nvSpPr>
        <p:spPr>
          <a:xfrm>
            <a:off x="97560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36" name="PlaceHolder 3"/>
          <p:cNvSpPr>
            <a:spLocks noGrp="1"/>
          </p:cNvSpPr>
          <p:nvPr>
            <p:ph/>
          </p:nvPr>
        </p:nvSpPr>
        <p:spPr>
          <a:xfrm>
            <a:off x="472248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37" name="PlaceHolder 4"/>
          <p:cNvSpPr>
            <a:spLocks noGrp="1"/>
          </p:cNvSpPr>
          <p:nvPr>
            <p:ph/>
          </p:nvPr>
        </p:nvSpPr>
        <p:spPr>
          <a:xfrm>
            <a:off x="846900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38" name="PlaceHolder 5"/>
          <p:cNvSpPr>
            <a:spLocks noGrp="1"/>
          </p:cNvSpPr>
          <p:nvPr>
            <p:ph/>
          </p:nvPr>
        </p:nvSpPr>
        <p:spPr>
          <a:xfrm>
            <a:off x="97560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39" name="PlaceHolder 6"/>
          <p:cNvSpPr>
            <a:spLocks noGrp="1"/>
          </p:cNvSpPr>
          <p:nvPr>
            <p:ph/>
          </p:nvPr>
        </p:nvSpPr>
        <p:spPr>
          <a:xfrm>
            <a:off x="472248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40" name="PlaceHolder 7"/>
          <p:cNvSpPr>
            <a:spLocks noGrp="1"/>
          </p:cNvSpPr>
          <p:nvPr>
            <p:ph/>
          </p:nvPr>
        </p:nvSpPr>
        <p:spPr>
          <a:xfrm>
            <a:off x="846900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0285FEBF-3D3F-4C46-9110-85E9CE83C27F}" type="slidenum">
              <a:t>&lt;#&gt;</a:t>
            </a:fld>
          </a:p>
        </p:txBody>
      </p:sp>
      <p:sp>
        <p:nvSpPr>
          <p:cNvPr id="11" name="PlaceHolder 10"/>
          <p:cNvSpPr>
            <a:spLocks noGrp="1"/>
          </p:cNvSpPr>
          <p:nvPr>
            <p:ph type="dt" idx="1"/>
          </p:nvPr>
        </p:nvSpPr>
        <p:spPr/>
        <p:txBody>
          <a:bodyPr/>
          <a:p>
            <a:r>
              <a:rPr lang="es-A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53E081EF-9D99-4E2E-B6C8-026E0098284E}" type="slidenum">
              <a:t>&lt;#&gt;</a:t>
            </a:fld>
          </a:p>
        </p:txBody>
      </p:sp>
      <p:sp>
        <p:nvSpPr>
          <p:cNvPr id="4" name="PlaceHolder 3"/>
          <p:cNvSpPr>
            <a:spLocks noGrp="1"/>
          </p:cNvSpPr>
          <p:nvPr>
            <p:ph type="dt" idx="4"/>
          </p:nvPr>
        </p:nvSpPr>
        <p:spPr/>
        <p:txBody>
          <a:bodyPr/>
          <a:p>
            <a:r>
              <a:rPr lang="es-A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47" name="PlaceHolder 2"/>
          <p:cNvSpPr>
            <a:spLocks noGrp="1"/>
          </p:cNvSpPr>
          <p:nvPr>
            <p:ph type="subTitle"/>
          </p:nvPr>
        </p:nvSpPr>
        <p:spPr>
          <a:xfrm>
            <a:off x="975600" y="2470680"/>
            <a:ext cx="11081520" cy="5969880"/>
          </a:xfrm>
          <a:prstGeom prst="rect">
            <a:avLst/>
          </a:prstGeom>
          <a:noFill/>
          <a:ln w="0">
            <a:noFill/>
          </a:ln>
        </p:spPr>
        <p:txBody>
          <a:bodyPr lIns="0" rIns="0" tIns="0" bIns="0" anchor="ctr">
            <a:noAutofit/>
          </a:bodyPr>
          <a:p>
            <a:pPr indent="0" algn="ctr">
              <a:buNone/>
            </a:pPr>
            <a:endParaRPr b="0" lang="es-AR"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FA240BA-72DC-4D4C-9B3E-6031004D0E9E}" type="slidenum">
              <a:t>&lt;#&gt;</a:t>
            </a:fld>
          </a:p>
        </p:txBody>
      </p:sp>
      <p:sp>
        <p:nvSpPr>
          <p:cNvPr id="6" name="PlaceHolder 5"/>
          <p:cNvSpPr>
            <a:spLocks noGrp="1"/>
          </p:cNvSpPr>
          <p:nvPr>
            <p:ph type="dt" idx="4"/>
          </p:nvPr>
        </p:nvSpPr>
        <p:spPr/>
        <p:txBody>
          <a:bodyPr/>
          <a:p>
            <a:r>
              <a:rPr lang="es-A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49" name="PlaceHolder 2"/>
          <p:cNvSpPr>
            <a:spLocks noGrp="1"/>
          </p:cNvSpPr>
          <p:nvPr>
            <p:ph/>
          </p:nvPr>
        </p:nvSpPr>
        <p:spPr>
          <a:xfrm>
            <a:off x="975600" y="2470680"/>
            <a:ext cx="1108152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DB497DF-A1E0-41FC-BBB1-D1DB4E3C802B}" type="slidenum">
              <a:t>&lt;#&gt;</a:t>
            </a:fld>
          </a:p>
        </p:txBody>
      </p:sp>
      <p:sp>
        <p:nvSpPr>
          <p:cNvPr id="6" name="PlaceHolder 5"/>
          <p:cNvSpPr>
            <a:spLocks noGrp="1"/>
          </p:cNvSpPr>
          <p:nvPr>
            <p:ph type="dt" idx="4"/>
          </p:nvPr>
        </p:nvSpPr>
        <p:spPr/>
        <p:txBody>
          <a:bodyPr/>
          <a:p>
            <a:r>
              <a:rPr lang="es-A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51" name="PlaceHolder 2"/>
          <p:cNvSpPr>
            <a:spLocks noGrp="1"/>
          </p:cNvSpPr>
          <p:nvPr>
            <p:ph/>
          </p:nvPr>
        </p:nvSpPr>
        <p:spPr>
          <a:xfrm>
            <a:off x="97560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52" name="PlaceHolder 3"/>
          <p:cNvSpPr>
            <a:spLocks noGrp="1"/>
          </p:cNvSpPr>
          <p:nvPr>
            <p:ph/>
          </p:nvPr>
        </p:nvSpPr>
        <p:spPr>
          <a:xfrm>
            <a:off x="665388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40E8397-13DE-490B-9FF5-67D1DA3EB689}" type="slidenum">
              <a:t>&lt;#&gt;</a:t>
            </a:fld>
          </a:p>
        </p:txBody>
      </p:sp>
      <p:sp>
        <p:nvSpPr>
          <p:cNvPr id="7" name="PlaceHolder 6"/>
          <p:cNvSpPr>
            <a:spLocks noGrp="1"/>
          </p:cNvSpPr>
          <p:nvPr>
            <p:ph type="dt" idx="4"/>
          </p:nvPr>
        </p:nvSpPr>
        <p:spPr/>
        <p:txBody>
          <a:bodyPr/>
          <a:p>
            <a:r>
              <a:rPr lang="es-A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5C460C57-CBD8-4F48-987C-D1CC11996407}" type="slidenum">
              <a:t>&lt;#&gt;</a:t>
            </a:fld>
          </a:p>
        </p:txBody>
      </p:sp>
      <p:sp>
        <p:nvSpPr>
          <p:cNvPr id="5" name="PlaceHolder 4"/>
          <p:cNvSpPr>
            <a:spLocks noGrp="1"/>
          </p:cNvSpPr>
          <p:nvPr>
            <p:ph type="dt" idx="4"/>
          </p:nvPr>
        </p:nvSpPr>
        <p:spPr/>
        <p:txBody>
          <a:bodyPr/>
          <a:p>
            <a:r>
              <a:rPr lang="es-A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75600" y="722160"/>
            <a:ext cx="11081520" cy="6988320"/>
          </a:xfrm>
          <a:prstGeom prst="rect">
            <a:avLst/>
          </a:prstGeom>
          <a:noFill/>
          <a:ln w="0">
            <a:noFill/>
          </a:ln>
        </p:spPr>
        <p:txBody>
          <a:bodyPr lIns="0" rIns="0" tIns="0" bIns="0" anchor="ctr">
            <a:noAutofit/>
          </a:bodyPr>
          <a:p>
            <a:pPr algn="ctr"/>
            <a:endParaRPr b="0" lang="es-AR"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69535B1D-495A-44A2-9AF5-93645B2F0514}" type="slidenum">
              <a:t>&lt;#&gt;</a:t>
            </a:fld>
          </a:p>
        </p:txBody>
      </p:sp>
      <p:sp>
        <p:nvSpPr>
          <p:cNvPr id="5" name="PlaceHolder 4"/>
          <p:cNvSpPr>
            <a:spLocks noGrp="1"/>
          </p:cNvSpPr>
          <p:nvPr>
            <p:ph type="dt" idx="4"/>
          </p:nvPr>
        </p:nvSpPr>
        <p:spPr/>
        <p:txBody>
          <a:bodyPr/>
          <a:p>
            <a:r>
              <a:rPr lang="es-A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56"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57" name="PlaceHolder 3"/>
          <p:cNvSpPr>
            <a:spLocks noGrp="1"/>
          </p:cNvSpPr>
          <p:nvPr>
            <p:ph/>
          </p:nvPr>
        </p:nvSpPr>
        <p:spPr>
          <a:xfrm>
            <a:off x="665388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58" name="PlaceHolder 4"/>
          <p:cNvSpPr>
            <a:spLocks noGrp="1"/>
          </p:cNvSpPr>
          <p:nvPr>
            <p:ph/>
          </p:nvPr>
        </p:nvSpPr>
        <p:spPr>
          <a:xfrm>
            <a:off x="97560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26D9E9B-358C-4806-9A01-755FB0A2CB0C}" type="slidenum">
              <a:t>&lt;#&gt;</a:t>
            </a:fld>
          </a:p>
        </p:txBody>
      </p:sp>
      <p:sp>
        <p:nvSpPr>
          <p:cNvPr id="8" name="PlaceHolder 7"/>
          <p:cNvSpPr>
            <a:spLocks noGrp="1"/>
          </p:cNvSpPr>
          <p:nvPr>
            <p:ph type="dt" idx="4"/>
          </p:nvPr>
        </p:nvSpPr>
        <p:spPr/>
        <p:txBody>
          <a:bodyPr/>
          <a:p>
            <a:r>
              <a:rPr lang="es-A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6" name="PlaceHolder 2"/>
          <p:cNvSpPr>
            <a:spLocks noGrp="1"/>
          </p:cNvSpPr>
          <p:nvPr>
            <p:ph type="subTitle"/>
          </p:nvPr>
        </p:nvSpPr>
        <p:spPr>
          <a:xfrm>
            <a:off x="975600" y="2470680"/>
            <a:ext cx="11081520" cy="5969880"/>
          </a:xfrm>
          <a:prstGeom prst="rect">
            <a:avLst/>
          </a:prstGeom>
          <a:noFill/>
          <a:ln w="0">
            <a:noFill/>
          </a:ln>
        </p:spPr>
        <p:txBody>
          <a:bodyPr lIns="0" rIns="0" tIns="0" bIns="0" anchor="ctr">
            <a:noAutofit/>
          </a:bodyPr>
          <a:p>
            <a:pPr indent="0" algn="ctr">
              <a:buNone/>
            </a:pPr>
            <a:endParaRPr b="0" lang="es-AR"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F849CE8-9F32-470D-B0DD-35BBAC9B8FE9}" type="slidenum">
              <a:t>&lt;#&gt;</a:t>
            </a:fld>
          </a:p>
        </p:txBody>
      </p:sp>
      <p:sp>
        <p:nvSpPr>
          <p:cNvPr id="6" name="PlaceHolder 5"/>
          <p:cNvSpPr>
            <a:spLocks noGrp="1"/>
          </p:cNvSpPr>
          <p:nvPr>
            <p:ph type="dt" idx="1"/>
          </p:nvPr>
        </p:nvSpPr>
        <p:spPr/>
        <p:txBody>
          <a:bodyPr/>
          <a:p>
            <a:r>
              <a:rPr lang="es-A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60" name="PlaceHolder 2"/>
          <p:cNvSpPr>
            <a:spLocks noGrp="1"/>
          </p:cNvSpPr>
          <p:nvPr>
            <p:ph/>
          </p:nvPr>
        </p:nvSpPr>
        <p:spPr>
          <a:xfrm>
            <a:off x="97560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1"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2" name="PlaceHolder 4"/>
          <p:cNvSpPr>
            <a:spLocks noGrp="1"/>
          </p:cNvSpPr>
          <p:nvPr>
            <p:ph/>
          </p:nvPr>
        </p:nvSpPr>
        <p:spPr>
          <a:xfrm>
            <a:off x="665388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DD2B8C7-98CF-4FE8-AD6D-463FF7866345}" type="slidenum">
              <a:t>&lt;#&gt;</a:t>
            </a:fld>
          </a:p>
        </p:txBody>
      </p:sp>
      <p:sp>
        <p:nvSpPr>
          <p:cNvPr id="8" name="PlaceHolder 7"/>
          <p:cNvSpPr>
            <a:spLocks noGrp="1"/>
          </p:cNvSpPr>
          <p:nvPr>
            <p:ph type="dt" idx="4"/>
          </p:nvPr>
        </p:nvSpPr>
        <p:spPr/>
        <p:txBody>
          <a:bodyPr/>
          <a:p>
            <a:r>
              <a:rPr lang="es-A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64"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5"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6" name="PlaceHolder 4"/>
          <p:cNvSpPr>
            <a:spLocks noGrp="1"/>
          </p:cNvSpPr>
          <p:nvPr>
            <p:ph/>
          </p:nvPr>
        </p:nvSpPr>
        <p:spPr>
          <a:xfrm>
            <a:off x="975600" y="558936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C909D8D-D542-467E-A2B3-5D9B99DE04ED}" type="slidenum">
              <a:t>&lt;#&gt;</a:t>
            </a:fld>
          </a:p>
        </p:txBody>
      </p:sp>
      <p:sp>
        <p:nvSpPr>
          <p:cNvPr id="8" name="PlaceHolder 7"/>
          <p:cNvSpPr>
            <a:spLocks noGrp="1"/>
          </p:cNvSpPr>
          <p:nvPr>
            <p:ph type="dt" idx="4"/>
          </p:nvPr>
        </p:nvSpPr>
        <p:spPr/>
        <p:txBody>
          <a:bodyPr/>
          <a:p>
            <a:r>
              <a:rPr lang="es-A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68" name="PlaceHolder 2"/>
          <p:cNvSpPr>
            <a:spLocks noGrp="1"/>
          </p:cNvSpPr>
          <p:nvPr>
            <p:ph/>
          </p:nvPr>
        </p:nvSpPr>
        <p:spPr>
          <a:xfrm>
            <a:off x="975600" y="247068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9" name="PlaceHolder 3"/>
          <p:cNvSpPr>
            <a:spLocks noGrp="1"/>
          </p:cNvSpPr>
          <p:nvPr>
            <p:ph/>
          </p:nvPr>
        </p:nvSpPr>
        <p:spPr>
          <a:xfrm>
            <a:off x="975600" y="558936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AF376C51-0736-483C-9FEF-14DE32595DFA}" type="slidenum">
              <a:t>&lt;#&gt;</a:t>
            </a:fld>
          </a:p>
        </p:txBody>
      </p:sp>
      <p:sp>
        <p:nvSpPr>
          <p:cNvPr id="7" name="PlaceHolder 6"/>
          <p:cNvSpPr>
            <a:spLocks noGrp="1"/>
          </p:cNvSpPr>
          <p:nvPr>
            <p:ph type="dt" idx="4"/>
          </p:nvPr>
        </p:nvSpPr>
        <p:spPr/>
        <p:txBody>
          <a:bodyPr/>
          <a:p>
            <a:r>
              <a:rPr lang="es-A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71"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72"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73" name="PlaceHolder 4"/>
          <p:cNvSpPr>
            <a:spLocks noGrp="1"/>
          </p:cNvSpPr>
          <p:nvPr>
            <p:ph/>
          </p:nvPr>
        </p:nvSpPr>
        <p:spPr>
          <a:xfrm>
            <a:off x="97560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74" name="PlaceHolder 5"/>
          <p:cNvSpPr>
            <a:spLocks noGrp="1"/>
          </p:cNvSpPr>
          <p:nvPr>
            <p:ph/>
          </p:nvPr>
        </p:nvSpPr>
        <p:spPr>
          <a:xfrm>
            <a:off x="665388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49E8FDC8-711D-4E2F-B94A-921D4089CBA3}" type="slidenum">
              <a:t>&lt;#&gt;</a:t>
            </a:fld>
          </a:p>
        </p:txBody>
      </p:sp>
      <p:sp>
        <p:nvSpPr>
          <p:cNvPr id="9" name="PlaceHolder 8"/>
          <p:cNvSpPr>
            <a:spLocks noGrp="1"/>
          </p:cNvSpPr>
          <p:nvPr>
            <p:ph type="dt" idx="4"/>
          </p:nvPr>
        </p:nvSpPr>
        <p:spPr/>
        <p:txBody>
          <a:bodyPr/>
          <a:p>
            <a:r>
              <a:rPr lang="es-A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76" name="PlaceHolder 2"/>
          <p:cNvSpPr>
            <a:spLocks noGrp="1"/>
          </p:cNvSpPr>
          <p:nvPr>
            <p:ph/>
          </p:nvPr>
        </p:nvSpPr>
        <p:spPr>
          <a:xfrm>
            <a:off x="97560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77" name="PlaceHolder 3"/>
          <p:cNvSpPr>
            <a:spLocks noGrp="1"/>
          </p:cNvSpPr>
          <p:nvPr>
            <p:ph/>
          </p:nvPr>
        </p:nvSpPr>
        <p:spPr>
          <a:xfrm>
            <a:off x="472248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78" name="PlaceHolder 4"/>
          <p:cNvSpPr>
            <a:spLocks noGrp="1"/>
          </p:cNvSpPr>
          <p:nvPr>
            <p:ph/>
          </p:nvPr>
        </p:nvSpPr>
        <p:spPr>
          <a:xfrm>
            <a:off x="846900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79" name="PlaceHolder 5"/>
          <p:cNvSpPr>
            <a:spLocks noGrp="1"/>
          </p:cNvSpPr>
          <p:nvPr>
            <p:ph/>
          </p:nvPr>
        </p:nvSpPr>
        <p:spPr>
          <a:xfrm>
            <a:off x="97560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80" name="PlaceHolder 6"/>
          <p:cNvSpPr>
            <a:spLocks noGrp="1"/>
          </p:cNvSpPr>
          <p:nvPr>
            <p:ph/>
          </p:nvPr>
        </p:nvSpPr>
        <p:spPr>
          <a:xfrm>
            <a:off x="472248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81" name="PlaceHolder 7"/>
          <p:cNvSpPr>
            <a:spLocks noGrp="1"/>
          </p:cNvSpPr>
          <p:nvPr>
            <p:ph/>
          </p:nvPr>
        </p:nvSpPr>
        <p:spPr>
          <a:xfrm>
            <a:off x="846900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587DA019-5BA6-4FB9-AE8E-89BB0698C145}" type="slidenum">
              <a:t>&lt;#&gt;</a:t>
            </a:fld>
          </a:p>
        </p:txBody>
      </p:sp>
      <p:sp>
        <p:nvSpPr>
          <p:cNvPr id="11" name="PlaceHolder 10"/>
          <p:cNvSpPr>
            <a:spLocks noGrp="1"/>
          </p:cNvSpPr>
          <p:nvPr>
            <p:ph type="dt" idx="4"/>
          </p:nvPr>
        </p:nvSpPr>
        <p:spPr/>
        <p:txBody>
          <a:bodyPr/>
          <a:p>
            <a:r>
              <a:rPr lang="es-A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6C39419E-E43A-41D7-AF14-8754FD942DA0}" type="slidenum">
              <a:t>&lt;#&gt;</a:t>
            </a:fld>
          </a:p>
        </p:txBody>
      </p:sp>
      <p:sp>
        <p:nvSpPr>
          <p:cNvPr id="4" name="PlaceHolder 3"/>
          <p:cNvSpPr>
            <a:spLocks noGrp="1"/>
          </p:cNvSpPr>
          <p:nvPr>
            <p:ph type="dt" idx="7"/>
          </p:nvPr>
        </p:nvSpPr>
        <p:spPr/>
        <p:txBody>
          <a:bodyPr/>
          <a:p>
            <a:r>
              <a:rPr lang="es-A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88" name="PlaceHolder 2"/>
          <p:cNvSpPr>
            <a:spLocks noGrp="1"/>
          </p:cNvSpPr>
          <p:nvPr>
            <p:ph type="subTitle"/>
          </p:nvPr>
        </p:nvSpPr>
        <p:spPr>
          <a:xfrm>
            <a:off x="975600" y="2470680"/>
            <a:ext cx="11081520" cy="5969880"/>
          </a:xfrm>
          <a:prstGeom prst="rect">
            <a:avLst/>
          </a:prstGeom>
          <a:noFill/>
          <a:ln w="0">
            <a:noFill/>
          </a:ln>
        </p:spPr>
        <p:txBody>
          <a:bodyPr lIns="0" rIns="0" tIns="0" bIns="0" anchor="ctr">
            <a:noAutofit/>
          </a:bodyPr>
          <a:p>
            <a:pPr indent="0" algn="ctr">
              <a:buNone/>
            </a:pPr>
            <a:endParaRPr b="0" lang="es-AR"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31B69C2E-7F31-4BA3-91AF-602F5C277E8A}" type="slidenum">
              <a:t>&lt;#&gt;</a:t>
            </a:fld>
          </a:p>
        </p:txBody>
      </p:sp>
      <p:sp>
        <p:nvSpPr>
          <p:cNvPr id="6" name="PlaceHolder 5"/>
          <p:cNvSpPr>
            <a:spLocks noGrp="1"/>
          </p:cNvSpPr>
          <p:nvPr>
            <p:ph type="dt" idx="7"/>
          </p:nvPr>
        </p:nvSpPr>
        <p:spPr/>
        <p:txBody>
          <a:bodyPr/>
          <a:p>
            <a:r>
              <a:rPr lang="es-A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90" name="PlaceHolder 2"/>
          <p:cNvSpPr>
            <a:spLocks noGrp="1"/>
          </p:cNvSpPr>
          <p:nvPr>
            <p:ph/>
          </p:nvPr>
        </p:nvSpPr>
        <p:spPr>
          <a:xfrm>
            <a:off x="975600" y="2470680"/>
            <a:ext cx="1108152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59FD29E3-E068-4A8A-ABDE-49E96F915DA5}" type="slidenum">
              <a:t>&lt;#&gt;</a:t>
            </a:fld>
          </a:p>
        </p:txBody>
      </p:sp>
      <p:sp>
        <p:nvSpPr>
          <p:cNvPr id="6" name="PlaceHolder 5"/>
          <p:cNvSpPr>
            <a:spLocks noGrp="1"/>
          </p:cNvSpPr>
          <p:nvPr>
            <p:ph type="dt" idx="7"/>
          </p:nvPr>
        </p:nvSpPr>
        <p:spPr/>
        <p:txBody>
          <a:bodyPr/>
          <a:p>
            <a:r>
              <a:rPr lang="es-A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92" name="PlaceHolder 2"/>
          <p:cNvSpPr>
            <a:spLocks noGrp="1"/>
          </p:cNvSpPr>
          <p:nvPr>
            <p:ph/>
          </p:nvPr>
        </p:nvSpPr>
        <p:spPr>
          <a:xfrm>
            <a:off x="97560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93" name="PlaceHolder 3"/>
          <p:cNvSpPr>
            <a:spLocks noGrp="1"/>
          </p:cNvSpPr>
          <p:nvPr>
            <p:ph/>
          </p:nvPr>
        </p:nvSpPr>
        <p:spPr>
          <a:xfrm>
            <a:off x="665388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F258007E-623E-410D-81A5-30DDFC48301F}" type="slidenum">
              <a:t>&lt;#&gt;</a:t>
            </a:fld>
          </a:p>
        </p:txBody>
      </p:sp>
      <p:sp>
        <p:nvSpPr>
          <p:cNvPr id="7" name="PlaceHolder 6"/>
          <p:cNvSpPr>
            <a:spLocks noGrp="1"/>
          </p:cNvSpPr>
          <p:nvPr>
            <p:ph type="dt" idx="7"/>
          </p:nvPr>
        </p:nvSpPr>
        <p:spPr/>
        <p:txBody>
          <a:bodyPr/>
          <a:p>
            <a:r>
              <a:rPr lang="es-A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E78870FE-E07A-4CF8-8D79-F9592FB4E0BD}" type="slidenum">
              <a:t>&lt;#&gt;</a:t>
            </a:fld>
          </a:p>
        </p:txBody>
      </p:sp>
      <p:sp>
        <p:nvSpPr>
          <p:cNvPr id="5" name="PlaceHolder 4"/>
          <p:cNvSpPr>
            <a:spLocks noGrp="1"/>
          </p:cNvSpPr>
          <p:nvPr>
            <p:ph type="dt" idx="7"/>
          </p:nvPr>
        </p:nvSpPr>
        <p:spPr/>
        <p:txBody>
          <a:bodyPr/>
          <a:p>
            <a:r>
              <a:rPr lang="es-A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8" name="PlaceHolder 2"/>
          <p:cNvSpPr>
            <a:spLocks noGrp="1"/>
          </p:cNvSpPr>
          <p:nvPr>
            <p:ph/>
          </p:nvPr>
        </p:nvSpPr>
        <p:spPr>
          <a:xfrm>
            <a:off x="975600" y="2470680"/>
            <a:ext cx="1108152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48E532C-F222-4F25-87E4-7E95E62B13B5}" type="slidenum">
              <a:t>&lt;#&gt;</a:t>
            </a:fld>
          </a:p>
        </p:txBody>
      </p:sp>
      <p:sp>
        <p:nvSpPr>
          <p:cNvPr id="6" name="PlaceHolder 5"/>
          <p:cNvSpPr>
            <a:spLocks noGrp="1"/>
          </p:cNvSpPr>
          <p:nvPr>
            <p:ph type="dt" idx="1"/>
          </p:nvPr>
        </p:nvSpPr>
        <p:spPr/>
        <p:txBody>
          <a:bodyPr/>
          <a:p>
            <a:r>
              <a:rPr lang="es-A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975600" y="722160"/>
            <a:ext cx="11081520" cy="6988320"/>
          </a:xfrm>
          <a:prstGeom prst="rect">
            <a:avLst/>
          </a:prstGeom>
          <a:noFill/>
          <a:ln w="0">
            <a:noFill/>
          </a:ln>
        </p:spPr>
        <p:txBody>
          <a:bodyPr lIns="0" rIns="0" tIns="0" bIns="0" anchor="ctr">
            <a:noAutofit/>
          </a:bodyPr>
          <a:p>
            <a:pPr algn="ctr"/>
            <a:endParaRPr b="0" lang="es-AR"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06B5BB5C-0092-4F58-8A39-9108EE3C6C57}" type="slidenum">
              <a:t>&lt;#&gt;</a:t>
            </a:fld>
          </a:p>
        </p:txBody>
      </p:sp>
      <p:sp>
        <p:nvSpPr>
          <p:cNvPr id="5" name="PlaceHolder 4"/>
          <p:cNvSpPr>
            <a:spLocks noGrp="1"/>
          </p:cNvSpPr>
          <p:nvPr>
            <p:ph type="dt" idx="7"/>
          </p:nvPr>
        </p:nvSpPr>
        <p:spPr/>
        <p:txBody>
          <a:bodyPr/>
          <a:p>
            <a:r>
              <a:rPr lang="es-A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97"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98" name="PlaceHolder 3"/>
          <p:cNvSpPr>
            <a:spLocks noGrp="1"/>
          </p:cNvSpPr>
          <p:nvPr>
            <p:ph/>
          </p:nvPr>
        </p:nvSpPr>
        <p:spPr>
          <a:xfrm>
            <a:off x="665388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99" name="PlaceHolder 4"/>
          <p:cNvSpPr>
            <a:spLocks noGrp="1"/>
          </p:cNvSpPr>
          <p:nvPr>
            <p:ph/>
          </p:nvPr>
        </p:nvSpPr>
        <p:spPr>
          <a:xfrm>
            <a:off x="97560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9EA9F109-EB06-4D05-B191-7E3849C60B17}" type="slidenum">
              <a:t>&lt;#&gt;</a:t>
            </a:fld>
          </a:p>
        </p:txBody>
      </p:sp>
      <p:sp>
        <p:nvSpPr>
          <p:cNvPr id="8" name="PlaceHolder 7"/>
          <p:cNvSpPr>
            <a:spLocks noGrp="1"/>
          </p:cNvSpPr>
          <p:nvPr>
            <p:ph type="dt" idx="7"/>
          </p:nvPr>
        </p:nvSpPr>
        <p:spPr/>
        <p:txBody>
          <a:bodyPr/>
          <a:p>
            <a:r>
              <a:rPr lang="es-A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01" name="PlaceHolder 2"/>
          <p:cNvSpPr>
            <a:spLocks noGrp="1"/>
          </p:cNvSpPr>
          <p:nvPr>
            <p:ph/>
          </p:nvPr>
        </p:nvSpPr>
        <p:spPr>
          <a:xfrm>
            <a:off x="97560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02"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03" name="PlaceHolder 4"/>
          <p:cNvSpPr>
            <a:spLocks noGrp="1"/>
          </p:cNvSpPr>
          <p:nvPr>
            <p:ph/>
          </p:nvPr>
        </p:nvSpPr>
        <p:spPr>
          <a:xfrm>
            <a:off x="665388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9241DAF-2ABE-498C-8DEF-9D71F6E6FD7C}" type="slidenum">
              <a:t>&lt;#&gt;</a:t>
            </a:fld>
          </a:p>
        </p:txBody>
      </p:sp>
      <p:sp>
        <p:nvSpPr>
          <p:cNvPr id="8" name="PlaceHolder 7"/>
          <p:cNvSpPr>
            <a:spLocks noGrp="1"/>
          </p:cNvSpPr>
          <p:nvPr>
            <p:ph type="dt" idx="7"/>
          </p:nvPr>
        </p:nvSpPr>
        <p:spPr/>
        <p:txBody>
          <a:bodyPr/>
          <a:p>
            <a:r>
              <a:rPr lang="es-A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05"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06"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07" name="PlaceHolder 4"/>
          <p:cNvSpPr>
            <a:spLocks noGrp="1"/>
          </p:cNvSpPr>
          <p:nvPr>
            <p:ph/>
          </p:nvPr>
        </p:nvSpPr>
        <p:spPr>
          <a:xfrm>
            <a:off x="975600" y="558936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9C82BAE-57C3-419C-B0D6-01173A9C0C9B}" type="slidenum">
              <a:t>&lt;#&gt;</a:t>
            </a:fld>
          </a:p>
        </p:txBody>
      </p:sp>
      <p:sp>
        <p:nvSpPr>
          <p:cNvPr id="8" name="PlaceHolder 7"/>
          <p:cNvSpPr>
            <a:spLocks noGrp="1"/>
          </p:cNvSpPr>
          <p:nvPr>
            <p:ph type="dt" idx="7"/>
          </p:nvPr>
        </p:nvSpPr>
        <p:spPr/>
        <p:txBody>
          <a:bodyPr/>
          <a:p>
            <a:r>
              <a:rPr lang="es-A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09" name="PlaceHolder 2"/>
          <p:cNvSpPr>
            <a:spLocks noGrp="1"/>
          </p:cNvSpPr>
          <p:nvPr>
            <p:ph/>
          </p:nvPr>
        </p:nvSpPr>
        <p:spPr>
          <a:xfrm>
            <a:off x="975600" y="247068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10" name="PlaceHolder 3"/>
          <p:cNvSpPr>
            <a:spLocks noGrp="1"/>
          </p:cNvSpPr>
          <p:nvPr>
            <p:ph/>
          </p:nvPr>
        </p:nvSpPr>
        <p:spPr>
          <a:xfrm>
            <a:off x="975600" y="558936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668C3FC4-9972-48C7-A476-9F9209348BFB}" type="slidenum">
              <a:t>&lt;#&gt;</a:t>
            </a:fld>
          </a:p>
        </p:txBody>
      </p:sp>
      <p:sp>
        <p:nvSpPr>
          <p:cNvPr id="7" name="PlaceHolder 6"/>
          <p:cNvSpPr>
            <a:spLocks noGrp="1"/>
          </p:cNvSpPr>
          <p:nvPr>
            <p:ph type="dt" idx="7"/>
          </p:nvPr>
        </p:nvSpPr>
        <p:spPr/>
        <p:txBody>
          <a:bodyPr/>
          <a:p>
            <a:r>
              <a:rPr lang="es-A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12"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13"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14" name="PlaceHolder 4"/>
          <p:cNvSpPr>
            <a:spLocks noGrp="1"/>
          </p:cNvSpPr>
          <p:nvPr>
            <p:ph/>
          </p:nvPr>
        </p:nvSpPr>
        <p:spPr>
          <a:xfrm>
            <a:off x="97560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15" name="PlaceHolder 5"/>
          <p:cNvSpPr>
            <a:spLocks noGrp="1"/>
          </p:cNvSpPr>
          <p:nvPr>
            <p:ph/>
          </p:nvPr>
        </p:nvSpPr>
        <p:spPr>
          <a:xfrm>
            <a:off x="665388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36D0C014-C4D6-4DF4-AFEB-51DF9950A1A0}" type="slidenum">
              <a:t>&lt;#&gt;</a:t>
            </a:fld>
          </a:p>
        </p:txBody>
      </p:sp>
      <p:sp>
        <p:nvSpPr>
          <p:cNvPr id="9" name="PlaceHolder 8"/>
          <p:cNvSpPr>
            <a:spLocks noGrp="1"/>
          </p:cNvSpPr>
          <p:nvPr>
            <p:ph type="dt" idx="7"/>
          </p:nvPr>
        </p:nvSpPr>
        <p:spPr/>
        <p:txBody>
          <a:bodyPr/>
          <a:p>
            <a:r>
              <a:rPr lang="es-A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17" name="PlaceHolder 2"/>
          <p:cNvSpPr>
            <a:spLocks noGrp="1"/>
          </p:cNvSpPr>
          <p:nvPr>
            <p:ph/>
          </p:nvPr>
        </p:nvSpPr>
        <p:spPr>
          <a:xfrm>
            <a:off x="97560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18" name="PlaceHolder 3"/>
          <p:cNvSpPr>
            <a:spLocks noGrp="1"/>
          </p:cNvSpPr>
          <p:nvPr>
            <p:ph/>
          </p:nvPr>
        </p:nvSpPr>
        <p:spPr>
          <a:xfrm>
            <a:off x="472248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19" name="PlaceHolder 4"/>
          <p:cNvSpPr>
            <a:spLocks noGrp="1"/>
          </p:cNvSpPr>
          <p:nvPr>
            <p:ph/>
          </p:nvPr>
        </p:nvSpPr>
        <p:spPr>
          <a:xfrm>
            <a:off x="846900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20" name="PlaceHolder 5"/>
          <p:cNvSpPr>
            <a:spLocks noGrp="1"/>
          </p:cNvSpPr>
          <p:nvPr>
            <p:ph/>
          </p:nvPr>
        </p:nvSpPr>
        <p:spPr>
          <a:xfrm>
            <a:off x="97560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21" name="PlaceHolder 6"/>
          <p:cNvSpPr>
            <a:spLocks noGrp="1"/>
          </p:cNvSpPr>
          <p:nvPr>
            <p:ph/>
          </p:nvPr>
        </p:nvSpPr>
        <p:spPr>
          <a:xfrm>
            <a:off x="472248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22" name="PlaceHolder 7"/>
          <p:cNvSpPr>
            <a:spLocks noGrp="1"/>
          </p:cNvSpPr>
          <p:nvPr>
            <p:ph/>
          </p:nvPr>
        </p:nvSpPr>
        <p:spPr>
          <a:xfrm>
            <a:off x="846900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5AFA1037-131C-4BBC-A4FE-51F3455665C1}" type="slidenum">
              <a:t>&lt;#&gt;</a:t>
            </a:fld>
          </a:p>
        </p:txBody>
      </p:sp>
      <p:sp>
        <p:nvSpPr>
          <p:cNvPr id="11" name="PlaceHolder 10"/>
          <p:cNvSpPr>
            <a:spLocks noGrp="1"/>
          </p:cNvSpPr>
          <p:nvPr>
            <p:ph type="dt" idx="7"/>
          </p:nvPr>
        </p:nvSpPr>
        <p:spPr/>
        <p:txBody>
          <a:bodyPr/>
          <a:p>
            <a:r>
              <a:rPr lang="es-AR"/>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C8C08527-57B4-4593-8B35-9BD380B29706}" type="slidenum">
              <a:t>&lt;#&gt;</a:t>
            </a:fld>
          </a:p>
        </p:txBody>
      </p:sp>
      <p:sp>
        <p:nvSpPr>
          <p:cNvPr id="4" name="PlaceHolder 3"/>
          <p:cNvSpPr>
            <a:spLocks noGrp="1"/>
          </p:cNvSpPr>
          <p:nvPr>
            <p:ph type="dt" idx="10"/>
          </p:nvPr>
        </p:nvSpPr>
        <p:spPr/>
        <p:txBody>
          <a:bodyPr/>
          <a:p>
            <a:r>
              <a:rPr lang="es-AR"/>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29" name="PlaceHolder 2"/>
          <p:cNvSpPr>
            <a:spLocks noGrp="1"/>
          </p:cNvSpPr>
          <p:nvPr>
            <p:ph type="subTitle"/>
          </p:nvPr>
        </p:nvSpPr>
        <p:spPr>
          <a:xfrm>
            <a:off x="975600" y="2470680"/>
            <a:ext cx="11081520" cy="5969880"/>
          </a:xfrm>
          <a:prstGeom prst="rect">
            <a:avLst/>
          </a:prstGeom>
          <a:noFill/>
          <a:ln w="0">
            <a:noFill/>
          </a:ln>
        </p:spPr>
        <p:txBody>
          <a:bodyPr lIns="0" rIns="0" tIns="0" bIns="0" anchor="ctr">
            <a:noAutofit/>
          </a:bodyPr>
          <a:p>
            <a:pPr indent="0" algn="ctr">
              <a:buNone/>
            </a:pPr>
            <a:endParaRPr b="0" lang="es-AR" sz="32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A5549A68-BF21-428D-B88F-6B8A571E01C4}" type="slidenum">
              <a:t>&lt;#&gt;</a:t>
            </a:fld>
          </a:p>
        </p:txBody>
      </p:sp>
      <p:sp>
        <p:nvSpPr>
          <p:cNvPr id="6" name="PlaceHolder 5"/>
          <p:cNvSpPr>
            <a:spLocks noGrp="1"/>
          </p:cNvSpPr>
          <p:nvPr>
            <p:ph type="dt" idx="10"/>
          </p:nvPr>
        </p:nvSpPr>
        <p:spPr/>
        <p:txBody>
          <a:bodyPr/>
          <a:p>
            <a:r>
              <a:rPr lang="es-AR"/>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31" name="PlaceHolder 2"/>
          <p:cNvSpPr>
            <a:spLocks noGrp="1"/>
          </p:cNvSpPr>
          <p:nvPr>
            <p:ph/>
          </p:nvPr>
        </p:nvSpPr>
        <p:spPr>
          <a:xfrm>
            <a:off x="975600" y="2470680"/>
            <a:ext cx="1108152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C29CFB5F-0A66-4FC5-AEA3-3F5FD2A20382}" type="slidenum">
              <a:t>&lt;#&gt;</a:t>
            </a:fld>
          </a:p>
        </p:txBody>
      </p:sp>
      <p:sp>
        <p:nvSpPr>
          <p:cNvPr id="6" name="PlaceHolder 5"/>
          <p:cNvSpPr>
            <a:spLocks noGrp="1"/>
          </p:cNvSpPr>
          <p:nvPr>
            <p:ph type="dt" idx="10"/>
          </p:nvPr>
        </p:nvSpPr>
        <p:spPr/>
        <p:txBody>
          <a:bodyPr/>
          <a:p>
            <a:r>
              <a:rPr lang="es-A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0" name="PlaceHolder 2"/>
          <p:cNvSpPr>
            <a:spLocks noGrp="1"/>
          </p:cNvSpPr>
          <p:nvPr>
            <p:ph/>
          </p:nvPr>
        </p:nvSpPr>
        <p:spPr>
          <a:xfrm>
            <a:off x="97560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1" name="PlaceHolder 3"/>
          <p:cNvSpPr>
            <a:spLocks noGrp="1"/>
          </p:cNvSpPr>
          <p:nvPr>
            <p:ph/>
          </p:nvPr>
        </p:nvSpPr>
        <p:spPr>
          <a:xfrm>
            <a:off x="665388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325EF00-0841-464C-A9FA-F7C67AD3B5C8}" type="slidenum">
              <a:t>&lt;#&gt;</a:t>
            </a:fld>
          </a:p>
        </p:txBody>
      </p:sp>
      <p:sp>
        <p:nvSpPr>
          <p:cNvPr id="7" name="PlaceHolder 6"/>
          <p:cNvSpPr>
            <a:spLocks noGrp="1"/>
          </p:cNvSpPr>
          <p:nvPr>
            <p:ph type="dt" idx="1"/>
          </p:nvPr>
        </p:nvSpPr>
        <p:spPr/>
        <p:txBody>
          <a:bodyPr/>
          <a:p>
            <a:r>
              <a:rPr lang="es-AR"/>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33" name="PlaceHolder 2"/>
          <p:cNvSpPr>
            <a:spLocks noGrp="1"/>
          </p:cNvSpPr>
          <p:nvPr>
            <p:ph/>
          </p:nvPr>
        </p:nvSpPr>
        <p:spPr>
          <a:xfrm>
            <a:off x="97560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34" name="PlaceHolder 3"/>
          <p:cNvSpPr>
            <a:spLocks noGrp="1"/>
          </p:cNvSpPr>
          <p:nvPr>
            <p:ph/>
          </p:nvPr>
        </p:nvSpPr>
        <p:spPr>
          <a:xfrm>
            <a:off x="665388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25234D07-93B8-492A-ACA1-B38895603D5E}" type="slidenum">
              <a:t>&lt;#&gt;</a:t>
            </a:fld>
          </a:p>
        </p:txBody>
      </p:sp>
      <p:sp>
        <p:nvSpPr>
          <p:cNvPr id="7" name="PlaceHolder 6"/>
          <p:cNvSpPr>
            <a:spLocks noGrp="1"/>
          </p:cNvSpPr>
          <p:nvPr>
            <p:ph type="dt" idx="10"/>
          </p:nvPr>
        </p:nvSpPr>
        <p:spPr/>
        <p:txBody>
          <a:bodyPr/>
          <a:p>
            <a:r>
              <a:rPr lang="es-AR"/>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17A980E5-4C44-40E6-B606-99EE8EF47615}" type="slidenum">
              <a:t>&lt;#&gt;</a:t>
            </a:fld>
          </a:p>
        </p:txBody>
      </p:sp>
      <p:sp>
        <p:nvSpPr>
          <p:cNvPr id="5" name="PlaceHolder 4"/>
          <p:cNvSpPr>
            <a:spLocks noGrp="1"/>
          </p:cNvSpPr>
          <p:nvPr>
            <p:ph type="dt" idx="10"/>
          </p:nvPr>
        </p:nvSpPr>
        <p:spPr/>
        <p:txBody>
          <a:bodyPr/>
          <a:p>
            <a:r>
              <a:rPr lang="es-AR"/>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975600" y="722160"/>
            <a:ext cx="11081520" cy="6988320"/>
          </a:xfrm>
          <a:prstGeom prst="rect">
            <a:avLst/>
          </a:prstGeom>
          <a:noFill/>
          <a:ln w="0">
            <a:noFill/>
          </a:ln>
        </p:spPr>
        <p:txBody>
          <a:bodyPr lIns="0" rIns="0" tIns="0" bIns="0" anchor="ctr">
            <a:noAutofit/>
          </a:bodyPr>
          <a:p>
            <a:pPr algn="ctr"/>
            <a:endParaRPr b="0" lang="es-AR" sz="3200" spc="-1" strike="noStrike">
              <a:solidFill>
                <a:srgbClr val="000000"/>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9974511B-BCCD-4B20-BEF5-5378E8553F6D}" type="slidenum">
              <a:t>&lt;#&gt;</a:t>
            </a:fld>
          </a:p>
        </p:txBody>
      </p:sp>
      <p:sp>
        <p:nvSpPr>
          <p:cNvPr id="5" name="PlaceHolder 4"/>
          <p:cNvSpPr>
            <a:spLocks noGrp="1"/>
          </p:cNvSpPr>
          <p:nvPr>
            <p:ph type="dt" idx="10"/>
          </p:nvPr>
        </p:nvSpPr>
        <p:spPr/>
        <p:txBody>
          <a:bodyPr/>
          <a:p>
            <a:r>
              <a:rPr lang="es-AR"/>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38"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39" name="PlaceHolder 3"/>
          <p:cNvSpPr>
            <a:spLocks noGrp="1"/>
          </p:cNvSpPr>
          <p:nvPr>
            <p:ph/>
          </p:nvPr>
        </p:nvSpPr>
        <p:spPr>
          <a:xfrm>
            <a:off x="665388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40" name="PlaceHolder 4"/>
          <p:cNvSpPr>
            <a:spLocks noGrp="1"/>
          </p:cNvSpPr>
          <p:nvPr>
            <p:ph/>
          </p:nvPr>
        </p:nvSpPr>
        <p:spPr>
          <a:xfrm>
            <a:off x="97560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4391A321-D2EA-4987-B0A6-455A453B1F1D}" type="slidenum">
              <a:t>&lt;#&gt;</a:t>
            </a:fld>
          </a:p>
        </p:txBody>
      </p:sp>
      <p:sp>
        <p:nvSpPr>
          <p:cNvPr id="8" name="PlaceHolder 7"/>
          <p:cNvSpPr>
            <a:spLocks noGrp="1"/>
          </p:cNvSpPr>
          <p:nvPr>
            <p:ph type="dt" idx="10"/>
          </p:nvPr>
        </p:nvSpPr>
        <p:spPr/>
        <p:txBody>
          <a:bodyPr/>
          <a:p>
            <a:r>
              <a:rPr lang="es-AR"/>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42" name="PlaceHolder 2"/>
          <p:cNvSpPr>
            <a:spLocks noGrp="1"/>
          </p:cNvSpPr>
          <p:nvPr>
            <p:ph/>
          </p:nvPr>
        </p:nvSpPr>
        <p:spPr>
          <a:xfrm>
            <a:off x="97560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43"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44" name="PlaceHolder 4"/>
          <p:cNvSpPr>
            <a:spLocks noGrp="1"/>
          </p:cNvSpPr>
          <p:nvPr>
            <p:ph/>
          </p:nvPr>
        </p:nvSpPr>
        <p:spPr>
          <a:xfrm>
            <a:off x="665388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A935154C-6B7A-4817-B4A2-8B0F3BEA7A09}" type="slidenum">
              <a:t>&lt;#&gt;</a:t>
            </a:fld>
          </a:p>
        </p:txBody>
      </p:sp>
      <p:sp>
        <p:nvSpPr>
          <p:cNvPr id="8" name="PlaceHolder 7"/>
          <p:cNvSpPr>
            <a:spLocks noGrp="1"/>
          </p:cNvSpPr>
          <p:nvPr>
            <p:ph type="dt" idx="10"/>
          </p:nvPr>
        </p:nvSpPr>
        <p:spPr/>
        <p:txBody>
          <a:bodyPr/>
          <a:p>
            <a:r>
              <a:rPr lang="es-AR"/>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46"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47"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48" name="PlaceHolder 4"/>
          <p:cNvSpPr>
            <a:spLocks noGrp="1"/>
          </p:cNvSpPr>
          <p:nvPr>
            <p:ph/>
          </p:nvPr>
        </p:nvSpPr>
        <p:spPr>
          <a:xfrm>
            <a:off x="975600" y="558936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065F578D-3125-4940-819D-07B7A6306FC9}" type="slidenum">
              <a:t>&lt;#&gt;</a:t>
            </a:fld>
          </a:p>
        </p:txBody>
      </p:sp>
      <p:sp>
        <p:nvSpPr>
          <p:cNvPr id="8" name="PlaceHolder 7"/>
          <p:cNvSpPr>
            <a:spLocks noGrp="1"/>
          </p:cNvSpPr>
          <p:nvPr>
            <p:ph type="dt" idx="10"/>
          </p:nvPr>
        </p:nvSpPr>
        <p:spPr/>
        <p:txBody>
          <a:bodyPr/>
          <a:p>
            <a:r>
              <a:rPr lang="es-AR"/>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50" name="PlaceHolder 2"/>
          <p:cNvSpPr>
            <a:spLocks noGrp="1"/>
          </p:cNvSpPr>
          <p:nvPr>
            <p:ph/>
          </p:nvPr>
        </p:nvSpPr>
        <p:spPr>
          <a:xfrm>
            <a:off x="975600" y="247068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51" name="PlaceHolder 3"/>
          <p:cNvSpPr>
            <a:spLocks noGrp="1"/>
          </p:cNvSpPr>
          <p:nvPr>
            <p:ph/>
          </p:nvPr>
        </p:nvSpPr>
        <p:spPr>
          <a:xfrm>
            <a:off x="975600" y="558936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FD1AA28C-6F65-46C9-B417-F278DCE30CF3}" type="slidenum">
              <a:t>&lt;#&gt;</a:t>
            </a:fld>
          </a:p>
        </p:txBody>
      </p:sp>
      <p:sp>
        <p:nvSpPr>
          <p:cNvPr id="7" name="PlaceHolder 6"/>
          <p:cNvSpPr>
            <a:spLocks noGrp="1"/>
          </p:cNvSpPr>
          <p:nvPr>
            <p:ph type="dt" idx="10"/>
          </p:nvPr>
        </p:nvSpPr>
        <p:spPr/>
        <p:txBody>
          <a:bodyPr/>
          <a:p>
            <a:r>
              <a:rPr lang="es-AR"/>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53"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54"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55" name="PlaceHolder 4"/>
          <p:cNvSpPr>
            <a:spLocks noGrp="1"/>
          </p:cNvSpPr>
          <p:nvPr>
            <p:ph/>
          </p:nvPr>
        </p:nvSpPr>
        <p:spPr>
          <a:xfrm>
            <a:off x="97560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56" name="PlaceHolder 5"/>
          <p:cNvSpPr>
            <a:spLocks noGrp="1"/>
          </p:cNvSpPr>
          <p:nvPr>
            <p:ph/>
          </p:nvPr>
        </p:nvSpPr>
        <p:spPr>
          <a:xfrm>
            <a:off x="665388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1C6BAC91-91EC-42F4-8D8C-EB9A22961CB2}" type="slidenum">
              <a:t>&lt;#&gt;</a:t>
            </a:fld>
          </a:p>
        </p:txBody>
      </p:sp>
      <p:sp>
        <p:nvSpPr>
          <p:cNvPr id="9" name="PlaceHolder 8"/>
          <p:cNvSpPr>
            <a:spLocks noGrp="1"/>
          </p:cNvSpPr>
          <p:nvPr>
            <p:ph type="dt" idx="10"/>
          </p:nvPr>
        </p:nvSpPr>
        <p:spPr/>
        <p:txBody>
          <a:bodyPr/>
          <a:p>
            <a:r>
              <a:rPr lang="es-AR"/>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58" name="PlaceHolder 2"/>
          <p:cNvSpPr>
            <a:spLocks noGrp="1"/>
          </p:cNvSpPr>
          <p:nvPr>
            <p:ph/>
          </p:nvPr>
        </p:nvSpPr>
        <p:spPr>
          <a:xfrm>
            <a:off x="97560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59" name="PlaceHolder 3"/>
          <p:cNvSpPr>
            <a:spLocks noGrp="1"/>
          </p:cNvSpPr>
          <p:nvPr>
            <p:ph/>
          </p:nvPr>
        </p:nvSpPr>
        <p:spPr>
          <a:xfrm>
            <a:off x="472248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60" name="PlaceHolder 4"/>
          <p:cNvSpPr>
            <a:spLocks noGrp="1"/>
          </p:cNvSpPr>
          <p:nvPr>
            <p:ph/>
          </p:nvPr>
        </p:nvSpPr>
        <p:spPr>
          <a:xfrm>
            <a:off x="8469000" y="247068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61" name="PlaceHolder 5"/>
          <p:cNvSpPr>
            <a:spLocks noGrp="1"/>
          </p:cNvSpPr>
          <p:nvPr>
            <p:ph/>
          </p:nvPr>
        </p:nvSpPr>
        <p:spPr>
          <a:xfrm>
            <a:off x="97560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62" name="PlaceHolder 6"/>
          <p:cNvSpPr>
            <a:spLocks noGrp="1"/>
          </p:cNvSpPr>
          <p:nvPr>
            <p:ph/>
          </p:nvPr>
        </p:nvSpPr>
        <p:spPr>
          <a:xfrm>
            <a:off x="472248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63" name="PlaceHolder 7"/>
          <p:cNvSpPr>
            <a:spLocks noGrp="1"/>
          </p:cNvSpPr>
          <p:nvPr>
            <p:ph/>
          </p:nvPr>
        </p:nvSpPr>
        <p:spPr>
          <a:xfrm>
            <a:off x="8469000" y="5589360"/>
            <a:ext cx="35679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BBA42E62-3638-45B8-9EC1-4DF77E2949C8}" type="slidenum">
              <a:t>&lt;#&gt;</a:t>
            </a:fld>
          </a:p>
        </p:txBody>
      </p:sp>
      <p:sp>
        <p:nvSpPr>
          <p:cNvPr id="11" name="PlaceHolder 10"/>
          <p:cNvSpPr>
            <a:spLocks noGrp="1"/>
          </p:cNvSpPr>
          <p:nvPr>
            <p:ph type="dt" idx="10"/>
          </p:nvPr>
        </p:nvSpPr>
        <p:spPr/>
        <p:txBody>
          <a:bodyPr/>
          <a:p>
            <a:r>
              <a:rPr lang="es-A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68806BC-A9D5-4369-9AB9-32549C70DBCF}" type="slidenum">
              <a:t>&lt;#&gt;</a:t>
            </a:fld>
          </a:p>
        </p:txBody>
      </p:sp>
      <p:sp>
        <p:nvSpPr>
          <p:cNvPr id="5" name="PlaceHolder 4"/>
          <p:cNvSpPr>
            <a:spLocks noGrp="1"/>
          </p:cNvSpPr>
          <p:nvPr>
            <p:ph type="dt" idx="1"/>
          </p:nvPr>
        </p:nvSpPr>
        <p:spPr/>
        <p:txBody>
          <a:bodyPr/>
          <a:p>
            <a:r>
              <a:rPr lang="es-A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75600" y="722160"/>
            <a:ext cx="11081520" cy="6988320"/>
          </a:xfrm>
          <a:prstGeom prst="rect">
            <a:avLst/>
          </a:prstGeom>
          <a:noFill/>
          <a:ln w="0">
            <a:noFill/>
          </a:ln>
        </p:spPr>
        <p:txBody>
          <a:bodyPr lIns="0" rIns="0" tIns="0" bIns="0" anchor="ctr">
            <a:noAutofit/>
          </a:bodyPr>
          <a:p>
            <a:pPr algn="ctr"/>
            <a:endParaRPr b="0" lang="es-AR"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35D9429-D2BB-4F05-9D7E-CADCDFA50499}" type="slidenum">
              <a:t>&lt;#&gt;</a:t>
            </a:fld>
          </a:p>
        </p:txBody>
      </p:sp>
      <p:sp>
        <p:nvSpPr>
          <p:cNvPr id="5" name="PlaceHolder 4"/>
          <p:cNvSpPr>
            <a:spLocks noGrp="1"/>
          </p:cNvSpPr>
          <p:nvPr>
            <p:ph type="dt" idx="1"/>
          </p:nvPr>
        </p:nvSpPr>
        <p:spPr/>
        <p:txBody>
          <a:bodyPr/>
          <a:p>
            <a:r>
              <a:rPr lang="es-A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5"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6" name="PlaceHolder 3"/>
          <p:cNvSpPr>
            <a:spLocks noGrp="1"/>
          </p:cNvSpPr>
          <p:nvPr>
            <p:ph/>
          </p:nvPr>
        </p:nvSpPr>
        <p:spPr>
          <a:xfrm>
            <a:off x="665388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17" name="PlaceHolder 4"/>
          <p:cNvSpPr>
            <a:spLocks noGrp="1"/>
          </p:cNvSpPr>
          <p:nvPr>
            <p:ph/>
          </p:nvPr>
        </p:nvSpPr>
        <p:spPr>
          <a:xfrm>
            <a:off x="97560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267540C-0A26-4FC0-9592-C85638ED9166}" type="slidenum">
              <a:t>&lt;#&gt;</a:t>
            </a:fld>
          </a:p>
        </p:txBody>
      </p:sp>
      <p:sp>
        <p:nvSpPr>
          <p:cNvPr id="8" name="PlaceHolder 7"/>
          <p:cNvSpPr>
            <a:spLocks noGrp="1"/>
          </p:cNvSpPr>
          <p:nvPr>
            <p:ph type="dt" idx="1"/>
          </p:nvPr>
        </p:nvSpPr>
        <p:spPr/>
        <p:txBody>
          <a:bodyPr/>
          <a:p>
            <a:r>
              <a:rPr lang="es-A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19" name="PlaceHolder 2"/>
          <p:cNvSpPr>
            <a:spLocks noGrp="1"/>
          </p:cNvSpPr>
          <p:nvPr>
            <p:ph/>
          </p:nvPr>
        </p:nvSpPr>
        <p:spPr>
          <a:xfrm>
            <a:off x="975600" y="2470680"/>
            <a:ext cx="5407560" cy="596988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20"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21" name="PlaceHolder 4"/>
          <p:cNvSpPr>
            <a:spLocks noGrp="1"/>
          </p:cNvSpPr>
          <p:nvPr>
            <p:ph/>
          </p:nvPr>
        </p:nvSpPr>
        <p:spPr>
          <a:xfrm>
            <a:off x="6653880" y="558936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4447713-0FDE-4E57-84EE-FEC7AC445A4A}" type="slidenum">
              <a:t>&lt;#&gt;</a:t>
            </a:fld>
          </a:p>
        </p:txBody>
      </p:sp>
      <p:sp>
        <p:nvSpPr>
          <p:cNvPr id="8" name="PlaceHolder 7"/>
          <p:cNvSpPr>
            <a:spLocks noGrp="1"/>
          </p:cNvSpPr>
          <p:nvPr>
            <p:ph type="dt" idx="1"/>
          </p:nvPr>
        </p:nvSpPr>
        <p:spPr/>
        <p:txBody>
          <a:bodyPr/>
          <a:p>
            <a:r>
              <a:rPr lang="es-A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75600" y="722160"/>
            <a:ext cx="11081520" cy="1507320"/>
          </a:xfrm>
          <a:prstGeom prst="rect">
            <a:avLst/>
          </a:prstGeom>
          <a:noFill/>
          <a:ln w="0">
            <a:noFill/>
          </a:ln>
        </p:spPr>
        <p:txBody>
          <a:bodyPr lIns="0" rIns="0" tIns="0" bIns="0" anchor="ctr">
            <a:noAutofit/>
          </a:bodyPr>
          <a:p>
            <a:pPr indent="0">
              <a:buNone/>
            </a:pPr>
            <a:endParaRPr b="0" lang="en-US" sz="2370" spc="-1" strike="noStrike">
              <a:solidFill>
                <a:srgbClr val="000000"/>
              </a:solidFill>
              <a:latin typeface="Calibri"/>
            </a:endParaRPr>
          </a:p>
        </p:txBody>
      </p:sp>
      <p:sp>
        <p:nvSpPr>
          <p:cNvPr id="23" name="PlaceHolder 2"/>
          <p:cNvSpPr>
            <a:spLocks noGrp="1"/>
          </p:cNvSpPr>
          <p:nvPr>
            <p:ph/>
          </p:nvPr>
        </p:nvSpPr>
        <p:spPr>
          <a:xfrm>
            <a:off x="97560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24" name="PlaceHolder 3"/>
          <p:cNvSpPr>
            <a:spLocks noGrp="1"/>
          </p:cNvSpPr>
          <p:nvPr>
            <p:ph/>
          </p:nvPr>
        </p:nvSpPr>
        <p:spPr>
          <a:xfrm>
            <a:off x="6653880" y="2470680"/>
            <a:ext cx="540756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25" name="PlaceHolder 4"/>
          <p:cNvSpPr>
            <a:spLocks noGrp="1"/>
          </p:cNvSpPr>
          <p:nvPr>
            <p:ph/>
          </p:nvPr>
        </p:nvSpPr>
        <p:spPr>
          <a:xfrm>
            <a:off x="975600" y="5589360"/>
            <a:ext cx="11081520" cy="2847600"/>
          </a:xfrm>
          <a:prstGeom prst="rect">
            <a:avLst/>
          </a:prstGeom>
          <a:noFill/>
          <a:ln w="0">
            <a:noFill/>
          </a:ln>
        </p:spPr>
        <p:txBody>
          <a:bodyPr lIns="0" rIns="0" tIns="0" bIns="0" anchor="t">
            <a:normAutofit/>
          </a:bodyPr>
          <a:p>
            <a:pPr indent="0">
              <a:spcBef>
                <a:spcPts val="1868"/>
              </a:spcBef>
              <a:buNone/>
            </a:pPr>
            <a:endParaRPr b="0" lang="en-US" sz="422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C7AF8E2-0D27-4E80-8AE7-341270BB59C3}" type="slidenum">
              <a:t>&lt;#&gt;</a:t>
            </a:fld>
          </a:p>
        </p:txBody>
      </p:sp>
      <p:sp>
        <p:nvSpPr>
          <p:cNvPr id="8" name="PlaceHolder 7"/>
          <p:cNvSpPr>
            <a:spLocks noGrp="1"/>
          </p:cNvSpPr>
          <p:nvPr>
            <p:ph type="dt" idx="1"/>
          </p:nvPr>
        </p:nvSpPr>
        <p:spPr/>
        <p:txBody>
          <a:bodyPr/>
          <a:p>
            <a:r>
              <a:rPr lang="es-A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283400" y="3170160"/>
            <a:ext cx="10465920" cy="1938600"/>
          </a:xfrm>
          <a:prstGeom prst="rect">
            <a:avLst/>
          </a:prstGeom>
          <a:noFill/>
          <a:ln w="0">
            <a:noFill/>
          </a:ln>
        </p:spPr>
        <p:txBody>
          <a:bodyPr anchor="ctr">
            <a:noAutofit/>
          </a:bodyPr>
          <a:p>
            <a:pPr indent="0" algn="ctr">
              <a:lnSpc>
                <a:spcPct val="100000"/>
              </a:lnSpc>
              <a:buNone/>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1" name="PlaceHolder 2"/>
          <p:cNvSpPr>
            <a:spLocks noGrp="1"/>
          </p:cNvSpPr>
          <p:nvPr>
            <p:ph type="dt" idx="1"/>
          </p:nvPr>
        </p:nvSpPr>
        <p:spPr>
          <a:xfrm>
            <a:off x="975600" y="8744760"/>
            <a:ext cx="2872800" cy="48096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es-AR" sz="1200" spc="-1" strike="noStrike">
              <a:solidFill>
                <a:srgbClr val="000000"/>
              </a:solidFill>
              <a:latin typeface="Times New Roman"/>
            </a:endParaRPr>
          </a:p>
        </p:txBody>
      </p:sp>
      <p:sp>
        <p:nvSpPr>
          <p:cNvPr id="2" name="PlaceHolder 3"/>
          <p:cNvSpPr>
            <a:spLocks noGrp="1"/>
          </p:cNvSpPr>
          <p:nvPr>
            <p:ph type="ftr" idx="2"/>
          </p:nvPr>
        </p:nvSpPr>
        <p:spPr>
          <a:xfrm>
            <a:off x="4566600" y="8744760"/>
            <a:ext cx="3898800" cy="480960"/>
          </a:xfrm>
          <a:prstGeom prst="rect">
            <a:avLst/>
          </a:prstGeom>
          <a:noFill/>
          <a:ln w="0">
            <a:noFill/>
          </a:ln>
        </p:spPr>
        <p:txBody>
          <a:bodyPr anchor="ctr">
            <a:noAutofit/>
          </a:bodyPr>
          <a:lstStyle>
            <a:lvl1pPr indent="0" algn="ctr">
              <a:buNone/>
              <a:defRPr b="0" lang="es-AR" sz="1400" spc="-1" strike="noStrike">
                <a:solidFill>
                  <a:srgbClr val="000000"/>
                </a:solidFill>
                <a:latin typeface="Times New Roman"/>
              </a:defRPr>
            </a:lvl1pPr>
          </a:lstStyle>
          <a:p>
            <a:pPr indent="0" algn="ctr">
              <a:buNone/>
            </a:pPr>
            <a:r>
              <a:rPr b="0" lang="es-AR" sz="1400" spc="-1" strike="noStrike">
                <a:solidFill>
                  <a:srgbClr val="000000"/>
                </a:solidFill>
                <a:latin typeface="Times New Roman"/>
              </a:rPr>
              <a:t>&lt;footer&gt;</a:t>
            </a:r>
            <a:endParaRPr b="0" lang="es-AR" sz="1400" spc="-1" strike="noStrike">
              <a:solidFill>
                <a:srgbClr val="000000"/>
              </a:solidFill>
              <a:latin typeface="Times New Roman"/>
            </a:endParaRPr>
          </a:p>
        </p:txBody>
      </p:sp>
      <p:sp>
        <p:nvSpPr>
          <p:cNvPr id="3" name="PlaceHolder 4"/>
          <p:cNvSpPr>
            <a:spLocks noGrp="1"/>
          </p:cNvSpPr>
          <p:nvPr>
            <p:ph type="sldNum" idx="3"/>
          </p:nvPr>
        </p:nvSpPr>
        <p:spPr>
          <a:xfrm>
            <a:off x="9184320" y="8744760"/>
            <a:ext cx="2872800" cy="48096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3F7FFB4D-82D3-4D57-AB99-0A572AB6D592}" type="slidenum">
              <a:rPr b="0" lang="en-US" sz="1200" spc="-1" strike="noStrike">
                <a:solidFill>
                  <a:srgbClr val="8b8b8b"/>
                </a:solidFill>
                <a:latin typeface="Calibri"/>
              </a:rPr>
              <a:t>&lt;number&gt;</a:t>
            </a:fld>
            <a:endParaRPr b="0" lang="es-AR" sz="1200" spc="-1" strike="noStrike">
              <a:solidFill>
                <a:srgbClr val="000000"/>
              </a:solidFill>
              <a:latin typeface="Times New Roman"/>
            </a:endParaRPr>
          </a:p>
        </p:txBody>
      </p:sp>
      <p:sp>
        <p:nvSpPr>
          <p:cNvPr id="4" name="PlaceHolder 5"/>
          <p:cNvSpPr>
            <a:spLocks noGrp="1"/>
          </p:cNvSpPr>
          <p:nvPr>
            <p:ph type="body"/>
          </p:nvPr>
        </p:nvSpPr>
        <p:spPr>
          <a:xfrm>
            <a:off x="1079640" y="2692800"/>
            <a:ext cx="12959280" cy="5783040"/>
          </a:xfrm>
          <a:prstGeom prst="rect">
            <a:avLst/>
          </a:prstGeom>
          <a:noFill/>
          <a:ln w="0">
            <a:noFill/>
          </a:ln>
        </p:spPr>
        <p:txBody>
          <a:bodyPr lIns="0" rIns="0" tIns="0" bIns="0" anchor="t">
            <a:normAutofit/>
          </a:bodyPr>
          <a:p>
            <a:pPr marL="432000" indent="-324000">
              <a:spcBef>
                <a:spcPts val="1868"/>
              </a:spcBef>
              <a:buClr>
                <a:srgbClr val="000000"/>
              </a:buClr>
              <a:buSzPct val="45000"/>
              <a:buFont typeface="Wingdings" charset="2"/>
              <a:buChar char=""/>
            </a:pPr>
            <a:r>
              <a:rPr b="0" lang="en-US" sz="4220" spc="-1" strike="noStrike">
                <a:solidFill>
                  <a:srgbClr val="000000"/>
                </a:solidFill>
                <a:latin typeface="Calibri"/>
              </a:rPr>
              <a:t>Click to edit the outline text format</a:t>
            </a:r>
            <a:endParaRPr b="0" lang="en-US" sz="4220" spc="-1" strike="noStrike">
              <a:solidFill>
                <a:srgbClr val="000000"/>
              </a:solidFill>
              <a:latin typeface="Calibri"/>
            </a:endParaRPr>
          </a:p>
          <a:p>
            <a:pPr lvl="1" marL="864000" indent="-324000">
              <a:spcBef>
                <a:spcPts val="1494"/>
              </a:spcBef>
              <a:buClr>
                <a:srgbClr val="000000"/>
              </a:buClr>
              <a:buSzPct val="75000"/>
              <a:buFont typeface="Symbol" charset="2"/>
              <a:buChar char=""/>
            </a:pPr>
            <a:r>
              <a:rPr b="0" lang="en-US" sz="3170" spc="-1" strike="noStrike">
                <a:solidFill>
                  <a:srgbClr val="000000"/>
                </a:solidFill>
                <a:latin typeface="Calibri"/>
              </a:rPr>
              <a:t>Second Outline Level</a:t>
            </a:r>
            <a:endParaRPr b="0" lang="en-US" sz="3170" spc="-1" strike="noStrike">
              <a:solidFill>
                <a:srgbClr val="000000"/>
              </a:solidFill>
              <a:latin typeface="Calibri"/>
            </a:endParaRPr>
          </a:p>
          <a:p>
            <a:pPr lvl="2" marL="1296000" indent="-288000">
              <a:spcBef>
                <a:spcPts val="1120"/>
              </a:spcBef>
              <a:buClr>
                <a:srgbClr val="000000"/>
              </a:buClr>
              <a:buSzPct val="45000"/>
              <a:buFont typeface="Wingdings" charset="2"/>
              <a:buChar char=""/>
            </a:pPr>
            <a:r>
              <a:rPr b="0" lang="en-US" sz="2640" spc="-1" strike="noStrike">
                <a:solidFill>
                  <a:srgbClr val="000000"/>
                </a:solidFill>
                <a:latin typeface="Calibri"/>
              </a:rPr>
              <a:t>Third Outline Level</a:t>
            </a:r>
            <a:endParaRPr b="0" lang="en-US" sz="2640" spc="-1" strike="noStrike">
              <a:solidFill>
                <a:srgbClr val="000000"/>
              </a:solidFill>
              <a:latin typeface="Calibri"/>
            </a:endParaRPr>
          </a:p>
          <a:p>
            <a:pPr lvl="3" marL="1728000" indent="-216000">
              <a:spcBef>
                <a:spcPts val="746"/>
              </a:spcBef>
              <a:buClr>
                <a:srgbClr val="000000"/>
              </a:buClr>
              <a:buSzPct val="75000"/>
              <a:buFont typeface="Symbol" charset="2"/>
              <a:buChar char=""/>
            </a:pPr>
            <a:r>
              <a:rPr b="0" lang="en-US" sz="2640" spc="-1" strike="noStrike">
                <a:solidFill>
                  <a:srgbClr val="000000"/>
                </a:solidFill>
                <a:latin typeface="Calibri"/>
              </a:rPr>
              <a:t>Fourth Outline Level</a:t>
            </a:r>
            <a:endParaRPr b="0" lang="en-US" sz="2640" spc="-1" strike="noStrike">
              <a:solidFill>
                <a:srgbClr val="000000"/>
              </a:solidFill>
              <a:latin typeface="Calibri"/>
            </a:endParaRPr>
          </a:p>
          <a:p>
            <a:pPr lvl="4" marL="2160000" indent="-216000">
              <a:spcBef>
                <a:spcPts val="371"/>
              </a:spcBef>
              <a:buClr>
                <a:srgbClr val="000000"/>
              </a:buClr>
              <a:buSzPct val="45000"/>
              <a:buFont typeface="Wingdings" charset="2"/>
              <a:buChar char=""/>
            </a:pPr>
            <a:r>
              <a:rPr b="0" lang="en-US" sz="2640" spc="-1" strike="noStrike">
                <a:solidFill>
                  <a:srgbClr val="000000"/>
                </a:solidFill>
                <a:latin typeface="Calibri"/>
              </a:rPr>
              <a:t>Fifth Outline Level</a:t>
            </a:r>
            <a:endParaRPr b="0" lang="en-US" sz="2640" spc="-1" strike="noStrike">
              <a:solidFill>
                <a:srgbClr val="000000"/>
              </a:solidFill>
              <a:latin typeface="Calibri"/>
            </a:endParaRPr>
          </a:p>
          <a:p>
            <a:pPr lvl="5" marL="2592000" indent="-216000">
              <a:spcBef>
                <a:spcPts val="371"/>
              </a:spcBef>
              <a:buClr>
                <a:srgbClr val="000000"/>
              </a:buClr>
              <a:buSzPct val="45000"/>
              <a:buFont typeface="Wingdings" charset="2"/>
              <a:buChar char=""/>
            </a:pPr>
            <a:r>
              <a:rPr b="0" lang="en-US" sz="2640" spc="-1" strike="noStrike">
                <a:solidFill>
                  <a:srgbClr val="000000"/>
                </a:solidFill>
                <a:latin typeface="Calibri"/>
              </a:rPr>
              <a:t>Sixth Outline Level</a:t>
            </a:r>
            <a:endParaRPr b="0" lang="en-US" sz="2640" spc="-1" strike="noStrike">
              <a:solidFill>
                <a:srgbClr val="000000"/>
              </a:solidFill>
              <a:latin typeface="Calibri"/>
            </a:endParaRPr>
          </a:p>
          <a:p>
            <a:pPr lvl="6" marL="3024000" indent="-216000">
              <a:spcBef>
                <a:spcPts val="371"/>
              </a:spcBef>
              <a:buClr>
                <a:srgbClr val="000000"/>
              </a:buClr>
              <a:buSzPct val="45000"/>
              <a:buFont typeface="Wingdings" charset="2"/>
              <a:buChar char=""/>
            </a:pPr>
            <a:r>
              <a:rPr b="0" lang="en-US" sz="2640" spc="-1" strike="noStrike">
                <a:solidFill>
                  <a:srgbClr val="000000"/>
                </a:solidFill>
                <a:latin typeface="Calibri"/>
              </a:rPr>
              <a:t>Seventh Outline Level</a:t>
            </a:r>
            <a:endParaRPr b="0" lang="en-US" sz="264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n-US" sz="4400" spc="-1" strike="noStrike">
                <a:solidFill>
                  <a:srgbClr val="000000"/>
                </a:solidFill>
                <a:latin typeface="Calibri"/>
              </a:rPr>
              <a:t>C</a:t>
            </a:r>
            <a:r>
              <a:rPr b="0" lang="en-US" sz="4400" spc="-1" strike="noStrike">
                <a:solidFill>
                  <a:srgbClr val="000000"/>
                </a:solidFill>
                <a:latin typeface="Calibri"/>
              </a:rPr>
              <a:t>l</a:t>
            </a:r>
            <a:r>
              <a:rPr b="0" lang="en-US" sz="4400" spc="-1" strike="noStrike">
                <a:solidFill>
                  <a:srgbClr val="000000"/>
                </a:solidFill>
                <a:latin typeface="Calibri"/>
              </a:rPr>
              <a:t>i</a:t>
            </a:r>
            <a:r>
              <a:rPr b="0" lang="en-US" sz="4400" spc="-1" strike="noStrike">
                <a:solidFill>
                  <a:srgbClr val="000000"/>
                </a:solidFill>
                <a:latin typeface="Calibri"/>
              </a:rPr>
              <a:t>c</a:t>
            </a:r>
            <a:r>
              <a:rPr b="0" lang="en-US" sz="4400" spc="-1" strike="noStrike">
                <a:solidFill>
                  <a:srgbClr val="000000"/>
                </a:solidFill>
                <a:latin typeface="Calibri"/>
              </a:rPr>
              <a:t>k</a:t>
            </a:r>
            <a:r>
              <a:rPr b="0" lang="en-US" sz="4400" spc="-1" strike="noStrike">
                <a:solidFill>
                  <a:srgbClr val="000000"/>
                </a:solidFill>
                <a:latin typeface="Calibri"/>
              </a:rPr>
              <a:t> </a:t>
            </a:r>
            <a:r>
              <a:rPr b="0" lang="en-US" sz="4400" spc="-1" strike="noStrike">
                <a:solidFill>
                  <a:srgbClr val="000000"/>
                </a:solidFill>
                <a:latin typeface="Calibri"/>
              </a:rPr>
              <a:t>t</a:t>
            </a:r>
            <a:r>
              <a:rPr b="0" lang="en-US" sz="4400" spc="-1" strike="noStrike">
                <a:solidFill>
                  <a:srgbClr val="000000"/>
                </a:solidFill>
                <a:latin typeface="Calibri"/>
              </a:rPr>
              <a:t>o</a:t>
            </a:r>
            <a:r>
              <a:rPr b="0" lang="en-US" sz="4400" spc="-1" strike="noStrike">
                <a:solidFill>
                  <a:srgbClr val="000000"/>
                </a:solidFill>
                <a:latin typeface="Calibri"/>
              </a:rPr>
              <a:t> </a:t>
            </a:r>
            <a:r>
              <a:rPr b="0" lang="en-US" sz="4400" spc="-1" strike="noStrike">
                <a:solidFill>
                  <a:srgbClr val="000000"/>
                </a:solidFill>
                <a:latin typeface="Calibri"/>
              </a:rPr>
              <a:t>e</a:t>
            </a:r>
            <a:r>
              <a:rPr b="0" lang="en-US" sz="4400" spc="-1" strike="noStrike">
                <a:solidFill>
                  <a:srgbClr val="000000"/>
                </a:solidFill>
                <a:latin typeface="Calibri"/>
              </a:rPr>
              <a:t>d</a:t>
            </a:r>
            <a:r>
              <a:rPr b="0" lang="en-US" sz="4400" spc="-1" strike="noStrike">
                <a:solidFill>
                  <a:srgbClr val="000000"/>
                </a:solidFill>
                <a:latin typeface="Calibri"/>
              </a:rPr>
              <a:t>i</a:t>
            </a:r>
            <a:r>
              <a:rPr b="0" lang="en-US" sz="4400" spc="-1" strike="noStrike">
                <a:solidFill>
                  <a:srgbClr val="000000"/>
                </a:solidFill>
                <a:latin typeface="Calibri"/>
              </a:rPr>
              <a:t>t </a:t>
            </a:r>
            <a:r>
              <a:rPr b="0" lang="en-US" sz="4400" spc="-1" strike="noStrike">
                <a:solidFill>
                  <a:srgbClr val="000000"/>
                </a:solidFill>
                <a:latin typeface="Calibri"/>
              </a:rPr>
              <a:t>M</a:t>
            </a:r>
            <a:r>
              <a:rPr b="0" lang="en-US" sz="4400" spc="-1" strike="noStrike">
                <a:solidFill>
                  <a:srgbClr val="000000"/>
                </a:solidFill>
                <a:latin typeface="Calibri"/>
              </a:rPr>
              <a:t>a</a:t>
            </a:r>
            <a:r>
              <a:rPr b="0" lang="en-US" sz="4400" spc="-1" strike="noStrike">
                <a:solidFill>
                  <a:srgbClr val="000000"/>
                </a:solidFill>
                <a:latin typeface="Calibri"/>
              </a:rPr>
              <a:t>s</a:t>
            </a:r>
            <a:r>
              <a:rPr b="0" lang="en-US" sz="4400" spc="-1" strike="noStrike">
                <a:solidFill>
                  <a:srgbClr val="000000"/>
                </a:solidFill>
                <a:latin typeface="Calibri"/>
              </a:rPr>
              <a:t>t</a:t>
            </a:r>
            <a:r>
              <a:rPr b="0" lang="en-US" sz="4400" spc="-1" strike="noStrike">
                <a:solidFill>
                  <a:srgbClr val="000000"/>
                </a:solidFill>
                <a:latin typeface="Calibri"/>
              </a:rPr>
              <a:t>e</a:t>
            </a:r>
            <a:r>
              <a:rPr b="0" lang="en-US" sz="4400" spc="-1" strike="noStrike">
                <a:solidFill>
                  <a:srgbClr val="000000"/>
                </a:solidFill>
                <a:latin typeface="Calibri"/>
              </a:rPr>
              <a:t>r </a:t>
            </a:r>
            <a:r>
              <a:rPr b="0" lang="en-US" sz="4400" spc="-1" strike="noStrike">
                <a:solidFill>
                  <a:srgbClr val="000000"/>
                </a:solidFill>
                <a:latin typeface="Calibri"/>
              </a:rPr>
              <a:t>t</a:t>
            </a:r>
            <a:r>
              <a:rPr b="0" lang="en-US" sz="4400" spc="-1" strike="noStrike">
                <a:solidFill>
                  <a:srgbClr val="000000"/>
                </a:solidFill>
                <a:latin typeface="Calibri"/>
              </a:rPr>
              <a:t>i</a:t>
            </a:r>
            <a:r>
              <a:rPr b="0" lang="en-US" sz="4400" spc="-1" strike="noStrike">
                <a:solidFill>
                  <a:srgbClr val="000000"/>
                </a:solidFill>
                <a:latin typeface="Calibri"/>
              </a:rPr>
              <a:t>t</a:t>
            </a:r>
            <a:r>
              <a:rPr b="0" lang="en-US" sz="4400" spc="-1" strike="noStrike">
                <a:solidFill>
                  <a:srgbClr val="000000"/>
                </a:solidFill>
                <a:latin typeface="Calibri"/>
              </a:rPr>
              <a:t>l</a:t>
            </a:r>
            <a:r>
              <a:rPr b="0" lang="en-US" sz="4400" spc="-1" strike="noStrike">
                <a:solidFill>
                  <a:srgbClr val="000000"/>
                </a:solidFill>
                <a:latin typeface="Calibri"/>
              </a:rPr>
              <a:t>e</a:t>
            </a:r>
            <a:r>
              <a:rPr b="0" lang="en-US" sz="4400" spc="-1" strike="noStrike">
                <a:solidFill>
                  <a:srgbClr val="000000"/>
                </a:solidFill>
                <a:latin typeface="Calibri"/>
              </a:rPr>
              <a:t> </a:t>
            </a:r>
            <a:r>
              <a:rPr b="0" lang="en-US" sz="4400" spc="-1" strike="noStrike">
                <a:solidFill>
                  <a:srgbClr val="000000"/>
                </a:solidFill>
                <a:latin typeface="Calibri"/>
              </a:rPr>
              <a:t>s</a:t>
            </a:r>
            <a:r>
              <a:rPr b="0" lang="en-US" sz="4400" spc="-1" strike="noStrike">
                <a:solidFill>
                  <a:srgbClr val="000000"/>
                </a:solidFill>
                <a:latin typeface="Calibri"/>
              </a:rPr>
              <a:t>t</a:t>
            </a:r>
            <a:r>
              <a:rPr b="0" lang="en-US" sz="4400" spc="-1" strike="noStrike">
                <a:solidFill>
                  <a:srgbClr val="000000"/>
                </a:solidFill>
                <a:latin typeface="Calibri"/>
              </a:rPr>
              <a:t>y</a:t>
            </a:r>
            <a:r>
              <a:rPr b="0" lang="en-US" sz="4400" spc="-1" strike="noStrike">
                <a:solidFill>
                  <a:srgbClr val="000000"/>
                </a:solidFill>
                <a:latin typeface="Calibri"/>
              </a:rPr>
              <a:t>l</a:t>
            </a:r>
            <a:r>
              <a:rPr b="0" lang="en-US" sz="4400" spc="-1" strike="noStrike">
                <a:solidFill>
                  <a:srgbClr val="000000"/>
                </a:solidFill>
                <a:latin typeface="Calibri"/>
              </a:rPr>
              <a:t>e</a:t>
            </a:r>
            <a:endParaRPr b="0" lang="en-US" sz="4400" spc="-1" strike="noStrike">
              <a:solidFill>
                <a:srgbClr val="000000"/>
              </a:solidFill>
              <a:latin typeface="Calibri"/>
            </a:endParaRPr>
          </a:p>
        </p:txBody>
      </p:sp>
      <p:sp>
        <p:nvSpPr>
          <p:cNvPr id="42" name="PlaceHolder 2"/>
          <p:cNvSpPr>
            <a:spLocks noGrp="1"/>
          </p:cNvSpPr>
          <p:nvPr>
            <p:ph type="body"/>
          </p:nvPr>
        </p:nvSpPr>
        <p:spPr>
          <a:xfrm>
            <a:off x="975600" y="2470680"/>
            <a:ext cx="11081520" cy="5969880"/>
          </a:xfrm>
          <a:prstGeom prst="rect">
            <a:avLst/>
          </a:prstGeom>
          <a:noFill/>
          <a:ln w="0">
            <a:noFill/>
          </a:ln>
        </p:spPr>
        <p:txBody>
          <a:bodyPr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743040" indent="-285840">
              <a:lnSpc>
                <a:spcPct val="100000"/>
              </a:lnSpc>
              <a:spcBef>
                <a:spcPts val="561"/>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43" name="PlaceHolder 3"/>
          <p:cNvSpPr>
            <a:spLocks noGrp="1"/>
          </p:cNvSpPr>
          <p:nvPr>
            <p:ph type="dt" idx="4"/>
          </p:nvPr>
        </p:nvSpPr>
        <p:spPr>
          <a:xfrm>
            <a:off x="975600" y="8744760"/>
            <a:ext cx="2872800" cy="48096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es-AR" sz="1200" spc="-1" strike="noStrike">
              <a:solidFill>
                <a:srgbClr val="000000"/>
              </a:solidFill>
              <a:latin typeface="Times New Roman"/>
            </a:endParaRPr>
          </a:p>
        </p:txBody>
      </p:sp>
      <p:sp>
        <p:nvSpPr>
          <p:cNvPr id="44" name="PlaceHolder 4"/>
          <p:cNvSpPr>
            <a:spLocks noGrp="1"/>
          </p:cNvSpPr>
          <p:nvPr>
            <p:ph type="ftr" idx="5"/>
          </p:nvPr>
        </p:nvSpPr>
        <p:spPr>
          <a:xfrm>
            <a:off x="4566600" y="8744760"/>
            <a:ext cx="3898800" cy="480960"/>
          </a:xfrm>
          <a:prstGeom prst="rect">
            <a:avLst/>
          </a:prstGeom>
          <a:noFill/>
          <a:ln w="0">
            <a:noFill/>
          </a:ln>
        </p:spPr>
        <p:txBody>
          <a:bodyPr anchor="ctr">
            <a:noAutofit/>
          </a:bodyPr>
          <a:lstStyle>
            <a:lvl1pPr indent="0" algn="ctr">
              <a:buNone/>
              <a:defRPr b="0" lang="es-AR" sz="1400" spc="-1" strike="noStrike">
                <a:solidFill>
                  <a:srgbClr val="000000"/>
                </a:solidFill>
                <a:latin typeface="Times New Roman"/>
              </a:defRPr>
            </a:lvl1pPr>
          </a:lstStyle>
          <a:p>
            <a:pPr indent="0" algn="ctr">
              <a:buNone/>
            </a:pPr>
            <a:r>
              <a:rPr b="0" lang="es-AR" sz="1400" spc="-1" strike="noStrike">
                <a:solidFill>
                  <a:srgbClr val="000000"/>
                </a:solidFill>
                <a:latin typeface="Times New Roman"/>
              </a:rPr>
              <a:t>&lt;footer&gt;</a:t>
            </a:r>
            <a:endParaRPr b="0" lang="es-AR" sz="1400" spc="-1" strike="noStrike">
              <a:solidFill>
                <a:srgbClr val="000000"/>
              </a:solidFill>
              <a:latin typeface="Times New Roman"/>
            </a:endParaRPr>
          </a:p>
        </p:txBody>
      </p:sp>
      <p:sp>
        <p:nvSpPr>
          <p:cNvPr id="45" name="PlaceHolder 5"/>
          <p:cNvSpPr>
            <a:spLocks noGrp="1"/>
          </p:cNvSpPr>
          <p:nvPr>
            <p:ph type="sldNum" idx="6"/>
          </p:nvPr>
        </p:nvSpPr>
        <p:spPr>
          <a:xfrm>
            <a:off x="9184320" y="8744760"/>
            <a:ext cx="2872800" cy="48096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2863DACD-983A-4233-A671-0FD6EA6FCC12}" type="slidenum">
              <a:rPr b="0" lang="en-US" sz="1200" spc="-1" strike="noStrike">
                <a:solidFill>
                  <a:srgbClr val="8b8b8b"/>
                </a:solidFill>
                <a:latin typeface="Calibri"/>
              </a:rPr>
              <a:t>&lt;number&gt;</a:t>
            </a:fld>
            <a:endParaRPr b="0" lang="es-A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dt" idx="7"/>
          </p:nvPr>
        </p:nvSpPr>
        <p:spPr>
          <a:xfrm>
            <a:off x="975600" y="8744760"/>
            <a:ext cx="2872800" cy="48096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es-AR" sz="1200" spc="-1" strike="noStrike">
              <a:solidFill>
                <a:srgbClr val="000000"/>
              </a:solidFill>
              <a:latin typeface="Times New Roman"/>
            </a:endParaRPr>
          </a:p>
        </p:txBody>
      </p:sp>
      <p:sp>
        <p:nvSpPr>
          <p:cNvPr id="83" name="PlaceHolder 2"/>
          <p:cNvSpPr>
            <a:spLocks noGrp="1"/>
          </p:cNvSpPr>
          <p:nvPr>
            <p:ph type="ftr" idx="8"/>
          </p:nvPr>
        </p:nvSpPr>
        <p:spPr>
          <a:xfrm>
            <a:off x="4566600" y="8744760"/>
            <a:ext cx="3898800" cy="480960"/>
          </a:xfrm>
          <a:prstGeom prst="rect">
            <a:avLst/>
          </a:prstGeom>
          <a:noFill/>
          <a:ln w="0">
            <a:noFill/>
          </a:ln>
        </p:spPr>
        <p:txBody>
          <a:bodyPr anchor="ctr">
            <a:noAutofit/>
          </a:bodyPr>
          <a:lstStyle>
            <a:lvl1pPr indent="0" algn="ctr">
              <a:buNone/>
              <a:defRPr b="0" lang="es-AR" sz="1400" spc="-1" strike="noStrike">
                <a:solidFill>
                  <a:srgbClr val="000000"/>
                </a:solidFill>
                <a:latin typeface="Times New Roman"/>
              </a:defRPr>
            </a:lvl1pPr>
          </a:lstStyle>
          <a:p>
            <a:pPr indent="0" algn="ctr">
              <a:buNone/>
            </a:pPr>
            <a:r>
              <a:rPr b="0" lang="es-AR" sz="1400" spc="-1" strike="noStrike">
                <a:solidFill>
                  <a:srgbClr val="000000"/>
                </a:solidFill>
                <a:latin typeface="Times New Roman"/>
              </a:rPr>
              <a:t>&lt;footer&gt;</a:t>
            </a:r>
            <a:endParaRPr b="0" lang="es-AR" sz="1400" spc="-1" strike="noStrike">
              <a:solidFill>
                <a:srgbClr val="000000"/>
              </a:solidFill>
              <a:latin typeface="Times New Roman"/>
            </a:endParaRPr>
          </a:p>
        </p:txBody>
      </p:sp>
      <p:sp>
        <p:nvSpPr>
          <p:cNvPr id="84" name="PlaceHolder 3"/>
          <p:cNvSpPr>
            <a:spLocks noGrp="1"/>
          </p:cNvSpPr>
          <p:nvPr>
            <p:ph type="sldNum" idx="9"/>
          </p:nvPr>
        </p:nvSpPr>
        <p:spPr>
          <a:xfrm>
            <a:off x="9184320" y="8744760"/>
            <a:ext cx="2872800" cy="48096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7B8F7566-5A41-480A-A69F-91555C61E180}" type="slidenum">
              <a:rPr b="0" lang="en-US" sz="1200" spc="-1" strike="noStrike">
                <a:solidFill>
                  <a:srgbClr val="8b8b8b"/>
                </a:solidFill>
                <a:latin typeface="Calibri"/>
              </a:rPr>
              <a:t>&lt;number&gt;</a:t>
            </a:fld>
            <a:endParaRPr b="0" lang="es-AR" sz="1200" spc="-1" strike="noStrike">
              <a:solidFill>
                <a:srgbClr val="000000"/>
              </a:solidFill>
              <a:latin typeface="Times New Roman"/>
            </a:endParaRPr>
          </a:p>
        </p:txBody>
      </p:sp>
      <p:sp>
        <p:nvSpPr>
          <p:cNvPr id="85" name="PlaceHolder 4"/>
          <p:cNvSpPr>
            <a:spLocks noGrp="1"/>
          </p:cNvSpPr>
          <p:nvPr>
            <p:ph type="title"/>
          </p:nvPr>
        </p:nvSpPr>
        <p:spPr>
          <a:xfrm>
            <a:off x="1079640" y="757440"/>
            <a:ext cx="12959280" cy="1664280"/>
          </a:xfrm>
          <a:prstGeom prst="rect">
            <a:avLst/>
          </a:prstGeom>
          <a:noFill/>
          <a:ln w="0">
            <a:noFill/>
          </a:ln>
        </p:spPr>
        <p:txBody>
          <a:bodyPr lIns="0" rIns="0" tIns="0" bIns="0" anchor="ctr">
            <a:noAutofit/>
          </a:bodyPr>
          <a:p>
            <a:pPr indent="0">
              <a:buNone/>
            </a:pPr>
            <a:r>
              <a:rPr b="0" lang="en-US" sz="2370" spc="-1" strike="noStrike">
                <a:solidFill>
                  <a:srgbClr val="000000"/>
                </a:solidFill>
                <a:latin typeface="Calibri"/>
              </a:rPr>
              <a:t>C</a:t>
            </a:r>
            <a:r>
              <a:rPr b="0" lang="en-US" sz="2370" spc="-1" strike="noStrike">
                <a:solidFill>
                  <a:srgbClr val="000000"/>
                </a:solidFill>
                <a:latin typeface="Calibri"/>
              </a:rPr>
              <a:t>li</a:t>
            </a:r>
            <a:r>
              <a:rPr b="0" lang="en-US" sz="2370" spc="-1" strike="noStrike">
                <a:solidFill>
                  <a:srgbClr val="000000"/>
                </a:solidFill>
                <a:latin typeface="Calibri"/>
              </a:rPr>
              <a:t>c</a:t>
            </a:r>
            <a:r>
              <a:rPr b="0" lang="en-US" sz="2370" spc="-1" strike="noStrike">
                <a:solidFill>
                  <a:srgbClr val="000000"/>
                </a:solidFill>
                <a:latin typeface="Calibri"/>
              </a:rPr>
              <a:t>k </a:t>
            </a:r>
            <a:r>
              <a:rPr b="0" lang="en-US" sz="2370" spc="-1" strike="noStrike">
                <a:solidFill>
                  <a:srgbClr val="000000"/>
                </a:solidFill>
                <a:latin typeface="Calibri"/>
              </a:rPr>
              <a:t>t</a:t>
            </a:r>
            <a:r>
              <a:rPr b="0" lang="en-US" sz="2370" spc="-1" strike="noStrike">
                <a:solidFill>
                  <a:srgbClr val="000000"/>
                </a:solidFill>
                <a:latin typeface="Calibri"/>
              </a:rPr>
              <a:t>o </a:t>
            </a:r>
            <a:r>
              <a:rPr b="0" lang="en-US" sz="2370" spc="-1" strike="noStrike">
                <a:solidFill>
                  <a:srgbClr val="000000"/>
                </a:solidFill>
                <a:latin typeface="Calibri"/>
              </a:rPr>
              <a:t>e</a:t>
            </a:r>
            <a:r>
              <a:rPr b="0" lang="en-US" sz="2370" spc="-1" strike="noStrike">
                <a:solidFill>
                  <a:srgbClr val="000000"/>
                </a:solidFill>
                <a:latin typeface="Calibri"/>
              </a:rPr>
              <a:t>d</a:t>
            </a:r>
            <a:r>
              <a:rPr b="0" lang="en-US" sz="2370" spc="-1" strike="noStrike">
                <a:solidFill>
                  <a:srgbClr val="000000"/>
                </a:solidFill>
                <a:latin typeface="Calibri"/>
              </a:rPr>
              <a:t>it </a:t>
            </a:r>
            <a:r>
              <a:rPr b="0" lang="en-US" sz="2370" spc="-1" strike="noStrike">
                <a:solidFill>
                  <a:srgbClr val="000000"/>
                </a:solidFill>
                <a:latin typeface="Calibri"/>
              </a:rPr>
              <a:t>t</a:t>
            </a:r>
            <a:r>
              <a:rPr b="0" lang="en-US" sz="2370" spc="-1" strike="noStrike">
                <a:solidFill>
                  <a:srgbClr val="000000"/>
                </a:solidFill>
                <a:latin typeface="Calibri"/>
              </a:rPr>
              <a:t>h</a:t>
            </a:r>
            <a:r>
              <a:rPr b="0" lang="en-US" sz="2370" spc="-1" strike="noStrike">
                <a:solidFill>
                  <a:srgbClr val="000000"/>
                </a:solidFill>
                <a:latin typeface="Calibri"/>
              </a:rPr>
              <a:t>e </a:t>
            </a:r>
            <a:r>
              <a:rPr b="0" lang="en-US" sz="2370" spc="-1" strike="noStrike">
                <a:solidFill>
                  <a:srgbClr val="000000"/>
                </a:solidFill>
                <a:latin typeface="Calibri"/>
              </a:rPr>
              <a:t>ti</a:t>
            </a:r>
            <a:r>
              <a:rPr b="0" lang="en-US" sz="2370" spc="-1" strike="noStrike">
                <a:solidFill>
                  <a:srgbClr val="000000"/>
                </a:solidFill>
                <a:latin typeface="Calibri"/>
              </a:rPr>
              <a:t>tl</a:t>
            </a:r>
            <a:r>
              <a:rPr b="0" lang="en-US" sz="2370" spc="-1" strike="noStrike">
                <a:solidFill>
                  <a:srgbClr val="000000"/>
                </a:solidFill>
                <a:latin typeface="Calibri"/>
              </a:rPr>
              <a:t>e </a:t>
            </a:r>
            <a:r>
              <a:rPr b="0" lang="en-US" sz="2370" spc="-1" strike="noStrike">
                <a:solidFill>
                  <a:srgbClr val="000000"/>
                </a:solidFill>
                <a:latin typeface="Calibri"/>
              </a:rPr>
              <a:t>t</a:t>
            </a:r>
            <a:r>
              <a:rPr b="0" lang="en-US" sz="2370" spc="-1" strike="noStrike">
                <a:solidFill>
                  <a:srgbClr val="000000"/>
                </a:solidFill>
                <a:latin typeface="Calibri"/>
              </a:rPr>
              <a:t>e</a:t>
            </a:r>
            <a:r>
              <a:rPr b="0" lang="en-US" sz="2370" spc="-1" strike="noStrike">
                <a:solidFill>
                  <a:srgbClr val="000000"/>
                </a:solidFill>
                <a:latin typeface="Calibri"/>
              </a:rPr>
              <a:t>x</a:t>
            </a:r>
            <a:r>
              <a:rPr b="0" lang="en-US" sz="2370" spc="-1" strike="noStrike">
                <a:solidFill>
                  <a:srgbClr val="000000"/>
                </a:solidFill>
                <a:latin typeface="Calibri"/>
              </a:rPr>
              <a:t>t </a:t>
            </a:r>
            <a:r>
              <a:rPr b="0" lang="en-US" sz="2370" spc="-1" strike="noStrike">
                <a:solidFill>
                  <a:srgbClr val="000000"/>
                </a:solidFill>
                <a:latin typeface="Calibri"/>
              </a:rPr>
              <a:t>f</a:t>
            </a:r>
            <a:r>
              <a:rPr b="0" lang="en-US" sz="2370" spc="-1" strike="noStrike">
                <a:solidFill>
                  <a:srgbClr val="000000"/>
                </a:solidFill>
                <a:latin typeface="Calibri"/>
              </a:rPr>
              <a:t>o</a:t>
            </a:r>
            <a:r>
              <a:rPr b="0" lang="en-US" sz="2370" spc="-1" strike="noStrike">
                <a:solidFill>
                  <a:srgbClr val="000000"/>
                </a:solidFill>
                <a:latin typeface="Calibri"/>
              </a:rPr>
              <a:t>r</a:t>
            </a:r>
            <a:r>
              <a:rPr b="0" lang="en-US" sz="2370" spc="-1" strike="noStrike">
                <a:solidFill>
                  <a:srgbClr val="000000"/>
                </a:solidFill>
                <a:latin typeface="Calibri"/>
              </a:rPr>
              <a:t>m</a:t>
            </a:r>
            <a:r>
              <a:rPr b="0" lang="en-US" sz="2370" spc="-1" strike="noStrike">
                <a:solidFill>
                  <a:srgbClr val="000000"/>
                </a:solidFill>
                <a:latin typeface="Calibri"/>
              </a:rPr>
              <a:t>a</a:t>
            </a:r>
            <a:r>
              <a:rPr b="0" lang="en-US" sz="2370" spc="-1" strike="noStrike">
                <a:solidFill>
                  <a:srgbClr val="000000"/>
                </a:solidFill>
                <a:latin typeface="Calibri"/>
              </a:rPr>
              <a:t>t</a:t>
            </a:r>
            <a:endParaRPr b="0" lang="en-US" sz="2370" spc="-1" strike="noStrike">
              <a:solidFill>
                <a:srgbClr val="000000"/>
              </a:solidFill>
              <a:latin typeface="Calibri"/>
            </a:endParaRPr>
          </a:p>
        </p:txBody>
      </p:sp>
      <p:sp>
        <p:nvSpPr>
          <p:cNvPr id="86" name="PlaceHolder 5"/>
          <p:cNvSpPr>
            <a:spLocks noGrp="1"/>
          </p:cNvSpPr>
          <p:nvPr>
            <p:ph type="body"/>
          </p:nvPr>
        </p:nvSpPr>
        <p:spPr>
          <a:xfrm>
            <a:off x="1079640" y="2692800"/>
            <a:ext cx="12959280" cy="5783040"/>
          </a:xfrm>
          <a:prstGeom prst="rect">
            <a:avLst/>
          </a:prstGeom>
          <a:noFill/>
          <a:ln w="0">
            <a:noFill/>
          </a:ln>
        </p:spPr>
        <p:txBody>
          <a:bodyPr lIns="0" rIns="0" tIns="0" bIns="0" anchor="t">
            <a:normAutofit/>
          </a:bodyPr>
          <a:p>
            <a:pPr marL="432000" indent="-324000">
              <a:spcBef>
                <a:spcPts val="1868"/>
              </a:spcBef>
              <a:buClr>
                <a:srgbClr val="000000"/>
              </a:buClr>
              <a:buSzPct val="45000"/>
              <a:buFont typeface="Wingdings" charset="2"/>
              <a:buChar char=""/>
            </a:pPr>
            <a:r>
              <a:rPr b="0" lang="en-US" sz="4220" spc="-1" strike="noStrike">
                <a:solidFill>
                  <a:srgbClr val="000000"/>
                </a:solidFill>
                <a:latin typeface="Calibri"/>
              </a:rPr>
              <a:t>Click to edit the outline text format</a:t>
            </a:r>
            <a:endParaRPr b="0" lang="en-US" sz="4220" spc="-1" strike="noStrike">
              <a:solidFill>
                <a:srgbClr val="000000"/>
              </a:solidFill>
              <a:latin typeface="Calibri"/>
            </a:endParaRPr>
          </a:p>
          <a:p>
            <a:pPr lvl="1" marL="864000" indent="-324000">
              <a:spcBef>
                <a:spcPts val="1494"/>
              </a:spcBef>
              <a:buClr>
                <a:srgbClr val="000000"/>
              </a:buClr>
              <a:buSzPct val="75000"/>
              <a:buFont typeface="Symbol" charset="2"/>
              <a:buChar char=""/>
            </a:pPr>
            <a:r>
              <a:rPr b="0" lang="en-US" sz="3170" spc="-1" strike="noStrike">
                <a:solidFill>
                  <a:srgbClr val="000000"/>
                </a:solidFill>
                <a:latin typeface="Calibri"/>
              </a:rPr>
              <a:t>Second Outline Level</a:t>
            </a:r>
            <a:endParaRPr b="0" lang="en-US" sz="3170" spc="-1" strike="noStrike">
              <a:solidFill>
                <a:srgbClr val="000000"/>
              </a:solidFill>
              <a:latin typeface="Calibri"/>
            </a:endParaRPr>
          </a:p>
          <a:p>
            <a:pPr lvl="2" marL="1296000" indent="-288000">
              <a:spcBef>
                <a:spcPts val="1120"/>
              </a:spcBef>
              <a:buClr>
                <a:srgbClr val="000000"/>
              </a:buClr>
              <a:buSzPct val="45000"/>
              <a:buFont typeface="Wingdings" charset="2"/>
              <a:buChar char=""/>
            </a:pPr>
            <a:r>
              <a:rPr b="0" lang="en-US" sz="2640" spc="-1" strike="noStrike">
                <a:solidFill>
                  <a:srgbClr val="000000"/>
                </a:solidFill>
                <a:latin typeface="Calibri"/>
              </a:rPr>
              <a:t>Third Outline Level</a:t>
            </a:r>
            <a:endParaRPr b="0" lang="en-US" sz="2640" spc="-1" strike="noStrike">
              <a:solidFill>
                <a:srgbClr val="000000"/>
              </a:solidFill>
              <a:latin typeface="Calibri"/>
            </a:endParaRPr>
          </a:p>
          <a:p>
            <a:pPr lvl="3" marL="1728000" indent="-216000">
              <a:spcBef>
                <a:spcPts val="746"/>
              </a:spcBef>
              <a:buClr>
                <a:srgbClr val="000000"/>
              </a:buClr>
              <a:buSzPct val="75000"/>
              <a:buFont typeface="Symbol" charset="2"/>
              <a:buChar char=""/>
            </a:pPr>
            <a:r>
              <a:rPr b="0" lang="en-US" sz="2640" spc="-1" strike="noStrike">
                <a:solidFill>
                  <a:srgbClr val="000000"/>
                </a:solidFill>
                <a:latin typeface="Calibri"/>
              </a:rPr>
              <a:t>Fourth Outline Level</a:t>
            </a:r>
            <a:endParaRPr b="0" lang="en-US" sz="2640" spc="-1" strike="noStrike">
              <a:solidFill>
                <a:srgbClr val="000000"/>
              </a:solidFill>
              <a:latin typeface="Calibri"/>
            </a:endParaRPr>
          </a:p>
          <a:p>
            <a:pPr lvl="4" marL="2160000" indent="-216000">
              <a:spcBef>
                <a:spcPts val="371"/>
              </a:spcBef>
              <a:buClr>
                <a:srgbClr val="000000"/>
              </a:buClr>
              <a:buSzPct val="45000"/>
              <a:buFont typeface="Wingdings" charset="2"/>
              <a:buChar char=""/>
            </a:pPr>
            <a:r>
              <a:rPr b="0" lang="en-US" sz="2640" spc="-1" strike="noStrike">
                <a:solidFill>
                  <a:srgbClr val="000000"/>
                </a:solidFill>
                <a:latin typeface="Calibri"/>
              </a:rPr>
              <a:t>Fifth Outline Level</a:t>
            </a:r>
            <a:endParaRPr b="0" lang="en-US" sz="2640" spc="-1" strike="noStrike">
              <a:solidFill>
                <a:srgbClr val="000000"/>
              </a:solidFill>
              <a:latin typeface="Calibri"/>
            </a:endParaRPr>
          </a:p>
          <a:p>
            <a:pPr lvl="5" marL="2592000" indent="-216000">
              <a:spcBef>
                <a:spcPts val="371"/>
              </a:spcBef>
              <a:buClr>
                <a:srgbClr val="000000"/>
              </a:buClr>
              <a:buSzPct val="45000"/>
              <a:buFont typeface="Wingdings" charset="2"/>
              <a:buChar char=""/>
            </a:pPr>
            <a:r>
              <a:rPr b="0" lang="en-US" sz="2640" spc="-1" strike="noStrike">
                <a:solidFill>
                  <a:srgbClr val="000000"/>
                </a:solidFill>
                <a:latin typeface="Calibri"/>
              </a:rPr>
              <a:t>Sixth Outline Level</a:t>
            </a:r>
            <a:endParaRPr b="0" lang="en-US" sz="2640" spc="-1" strike="noStrike">
              <a:solidFill>
                <a:srgbClr val="000000"/>
              </a:solidFill>
              <a:latin typeface="Calibri"/>
            </a:endParaRPr>
          </a:p>
          <a:p>
            <a:pPr lvl="6" marL="3024000" indent="-216000">
              <a:spcBef>
                <a:spcPts val="371"/>
              </a:spcBef>
              <a:buClr>
                <a:srgbClr val="000000"/>
              </a:buClr>
              <a:buSzPct val="45000"/>
              <a:buFont typeface="Wingdings" charset="2"/>
              <a:buChar char=""/>
            </a:pPr>
            <a:r>
              <a:rPr b="0" lang="en-US" sz="2640" spc="-1" strike="noStrike">
                <a:solidFill>
                  <a:srgbClr val="000000"/>
                </a:solidFill>
                <a:latin typeface="Calibri"/>
              </a:rPr>
              <a:t>Seventh Outline Level</a:t>
            </a:r>
            <a:endParaRPr b="0" lang="en-US" sz="264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n-US" sz="4400" spc="-1" strike="noStrike">
                <a:solidFill>
                  <a:srgbClr val="000000"/>
                </a:solidFill>
                <a:latin typeface="Calibri"/>
              </a:rPr>
              <a:t>C</a:t>
            </a:r>
            <a:r>
              <a:rPr b="0" lang="en-US" sz="4400" spc="-1" strike="noStrike">
                <a:solidFill>
                  <a:srgbClr val="000000"/>
                </a:solidFill>
                <a:latin typeface="Calibri"/>
              </a:rPr>
              <a:t>l</a:t>
            </a:r>
            <a:r>
              <a:rPr b="0" lang="en-US" sz="4400" spc="-1" strike="noStrike">
                <a:solidFill>
                  <a:srgbClr val="000000"/>
                </a:solidFill>
                <a:latin typeface="Calibri"/>
              </a:rPr>
              <a:t>i</a:t>
            </a:r>
            <a:r>
              <a:rPr b="0" lang="en-US" sz="4400" spc="-1" strike="noStrike">
                <a:solidFill>
                  <a:srgbClr val="000000"/>
                </a:solidFill>
                <a:latin typeface="Calibri"/>
              </a:rPr>
              <a:t>c</a:t>
            </a:r>
            <a:r>
              <a:rPr b="0" lang="en-US" sz="4400" spc="-1" strike="noStrike">
                <a:solidFill>
                  <a:srgbClr val="000000"/>
                </a:solidFill>
                <a:latin typeface="Calibri"/>
              </a:rPr>
              <a:t>k</a:t>
            </a:r>
            <a:r>
              <a:rPr b="0" lang="en-US" sz="4400" spc="-1" strike="noStrike">
                <a:solidFill>
                  <a:srgbClr val="000000"/>
                </a:solidFill>
                <a:latin typeface="Calibri"/>
              </a:rPr>
              <a:t> </a:t>
            </a:r>
            <a:r>
              <a:rPr b="0" lang="en-US" sz="4400" spc="-1" strike="noStrike">
                <a:solidFill>
                  <a:srgbClr val="000000"/>
                </a:solidFill>
                <a:latin typeface="Calibri"/>
              </a:rPr>
              <a:t>t</a:t>
            </a:r>
            <a:r>
              <a:rPr b="0" lang="en-US" sz="4400" spc="-1" strike="noStrike">
                <a:solidFill>
                  <a:srgbClr val="000000"/>
                </a:solidFill>
                <a:latin typeface="Calibri"/>
              </a:rPr>
              <a:t>o</a:t>
            </a:r>
            <a:r>
              <a:rPr b="0" lang="en-US" sz="4400" spc="-1" strike="noStrike">
                <a:solidFill>
                  <a:srgbClr val="000000"/>
                </a:solidFill>
                <a:latin typeface="Calibri"/>
              </a:rPr>
              <a:t> </a:t>
            </a:r>
            <a:r>
              <a:rPr b="0" lang="en-US" sz="4400" spc="-1" strike="noStrike">
                <a:solidFill>
                  <a:srgbClr val="000000"/>
                </a:solidFill>
                <a:latin typeface="Calibri"/>
              </a:rPr>
              <a:t>e</a:t>
            </a:r>
            <a:r>
              <a:rPr b="0" lang="en-US" sz="4400" spc="-1" strike="noStrike">
                <a:solidFill>
                  <a:srgbClr val="000000"/>
                </a:solidFill>
                <a:latin typeface="Calibri"/>
              </a:rPr>
              <a:t>d</a:t>
            </a:r>
            <a:r>
              <a:rPr b="0" lang="en-US" sz="4400" spc="-1" strike="noStrike">
                <a:solidFill>
                  <a:srgbClr val="000000"/>
                </a:solidFill>
                <a:latin typeface="Calibri"/>
              </a:rPr>
              <a:t>i</a:t>
            </a:r>
            <a:r>
              <a:rPr b="0" lang="en-US" sz="4400" spc="-1" strike="noStrike">
                <a:solidFill>
                  <a:srgbClr val="000000"/>
                </a:solidFill>
                <a:latin typeface="Calibri"/>
              </a:rPr>
              <a:t>t </a:t>
            </a:r>
            <a:r>
              <a:rPr b="0" lang="en-US" sz="4400" spc="-1" strike="noStrike">
                <a:solidFill>
                  <a:srgbClr val="000000"/>
                </a:solidFill>
                <a:latin typeface="Calibri"/>
              </a:rPr>
              <a:t>M</a:t>
            </a:r>
            <a:r>
              <a:rPr b="0" lang="en-US" sz="4400" spc="-1" strike="noStrike">
                <a:solidFill>
                  <a:srgbClr val="000000"/>
                </a:solidFill>
                <a:latin typeface="Calibri"/>
              </a:rPr>
              <a:t>a</a:t>
            </a:r>
            <a:r>
              <a:rPr b="0" lang="en-US" sz="4400" spc="-1" strike="noStrike">
                <a:solidFill>
                  <a:srgbClr val="000000"/>
                </a:solidFill>
                <a:latin typeface="Calibri"/>
              </a:rPr>
              <a:t>s</a:t>
            </a:r>
            <a:r>
              <a:rPr b="0" lang="en-US" sz="4400" spc="-1" strike="noStrike">
                <a:solidFill>
                  <a:srgbClr val="000000"/>
                </a:solidFill>
                <a:latin typeface="Calibri"/>
              </a:rPr>
              <a:t>t</a:t>
            </a:r>
            <a:r>
              <a:rPr b="0" lang="en-US" sz="4400" spc="-1" strike="noStrike">
                <a:solidFill>
                  <a:srgbClr val="000000"/>
                </a:solidFill>
                <a:latin typeface="Calibri"/>
              </a:rPr>
              <a:t>e</a:t>
            </a:r>
            <a:r>
              <a:rPr b="0" lang="en-US" sz="4400" spc="-1" strike="noStrike">
                <a:solidFill>
                  <a:srgbClr val="000000"/>
                </a:solidFill>
                <a:latin typeface="Calibri"/>
              </a:rPr>
              <a:t>r </a:t>
            </a:r>
            <a:r>
              <a:rPr b="0" lang="en-US" sz="4400" spc="-1" strike="noStrike">
                <a:solidFill>
                  <a:srgbClr val="000000"/>
                </a:solidFill>
                <a:latin typeface="Calibri"/>
              </a:rPr>
              <a:t>t</a:t>
            </a:r>
            <a:r>
              <a:rPr b="0" lang="en-US" sz="4400" spc="-1" strike="noStrike">
                <a:solidFill>
                  <a:srgbClr val="000000"/>
                </a:solidFill>
                <a:latin typeface="Calibri"/>
              </a:rPr>
              <a:t>i</a:t>
            </a:r>
            <a:r>
              <a:rPr b="0" lang="en-US" sz="4400" spc="-1" strike="noStrike">
                <a:solidFill>
                  <a:srgbClr val="000000"/>
                </a:solidFill>
                <a:latin typeface="Calibri"/>
              </a:rPr>
              <a:t>t</a:t>
            </a:r>
            <a:r>
              <a:rPr b="0" lang="en-US" sz="4400" spc="-1" strike="noStrike">
                <a:solidFill>
                  <a:srgbClr val="000000"/>
                </a:solidFill>
                <a:latin typeface="Calibri"/>
              </a:rPr>
              <a:t>l</a:t>
            </a:r>
            <a:r>
              <a:rPr b="0" lang="en-US" sz="4400" spc="-1" strike="noStrike">
                <a:solidFill>
                  <a:srgbClr val="000000"/>
                </a:solidFill>
                <a:latin typeface="Calibri"/>
              </a:rPr>
              <a:t>e</a:t>
            </a:r>
            <a:r>
              <a:rPr b="0" lang="en-US" sz="4400" spc="-1" strike="noStrike">
                <a:solidFill>
                  <a:srgbClr val="000000"/>
                </a:solidFill>
                <a:latin typeface="Calibri"/>
              </a:rPr>
              <a:t> </a:t>
            </a:r>
            <a:r>
              <a:rPr b="0" lang="en-US" sz="4400" spc="-1" strike="noStrike">
                <a:solidFill>
                  <a:srgbClr val="000000"/>
                </a:solidFill>
                <a:latin typeface="Calibri"/>
              </a:rPr>
              <a:t>s</a:t>
            </a:r>
            <a:r>
              <a:rPr b="0" lang="en-US" sz="4400" spc="-1" strike="noStrike">
                <a:solidFill>
                  <a:srgbClr val="000000"/>
                </a:solidFill>
                <a:latin typeface="Calibri"/>
              </a:rPr>
              <a:t>t</a:t>
            </a:r>
            <a:r>
              <a:rPr b="0" lang="en-US" sz="4400" spc="-1" strike="noStrike">
                <a:solidFill>
                  <a:srgbClr val="000000"/>
                </a:solidFill>
                <a:latin typeface="Calibri"/>
              </a:rPr>
              <a:t>y</a:t>
            </a:r>
            <a:r>
              <a:rPr b="0" lang="en-US" sz="4400" spc="-1" strike="noStrike">
                <a:solidFill>
                  <a:srgbClr val="000000"/>
                </a:solidFill>
                <a:latin typeface="Calibri"/>
              </a:rPr>
              <a:t>l</a:t>
            </a:r>
            <a:r>
              <a:rPr b="0" lang="en-US" sz="4400" spc="-1" strike="noStrike">
                <a:solidFill>
                  <a:srgbClr val="000000"/>
                </a:solidFill>
                <a:latin typeface="Calibri"/>
              </a:rPr>
              <a:t>e</a:t>
            </a:r>
            <a:endParaRPr b="0" lang="en-US" sz="4400" spc="-1" strike="noStrike">
              <a:solidFill>
                <a:srgbClr val="000000"/>
              </a:solidFill>
              <a:latin typeface="Calibri"/>
            </a:endParaRPr>
          </a:p>
        </p:txBody>
      </p:sp>
      <p:sp>
        <p:nvSpPr>
          <p:cNvPr id="124" name="PlaceHolder 2"/>
          <p:cNvSpPr>
            <a:spLocks noGrp="1"/>
          </p:cNvSpPr>
          <p:nvPr>
            <p:ph type="dt" idx="10"/>
          </p:nvPr>
        </p:nvSpPr>
        <p:spPr>
          <a:xfrm>
            <a:off x="975600" y="8744760"/>
            <a:ext cx="2872800" cy="48096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es-AR" sz="1200" spc="-1" strike="noStrike">
              <a:solidFill>
                <a:srgbClr val="000000"/>
              </a:solidFill>
              <a:latin typeface="Times New Roman"/>
            </a:endParaRPr>
          </a:p>
        </p:txBody>
      </p:sp>
      <p:sp>
        <p:nvSpPr>
          <p:cNvPr id="125" name="PlaceHolder 3"/>
          <p:cNvSpPr>
            <a:spLocks noGrp="1"/>
          </p:cNvSpPr>
          <p:nvPr>
            <p:ph type="ftr" idx="11"/>
          </p:nvPr>
        </p:nvSpPr>
        <p:spPr>
          <a:xfrm>
            <a:off x="4566600" y="8744760"/>
            <a:ext cx="3898800" cy="480960"/>
          </a:xfrm>
          <a:prstGeom prst="rect">
            <a:avLst/>
          </a:prstGeom>
          <a:noFill/>
          <a:ln w="0">
            <a:noFill/>
          </a:ln>
        </p:spPr>
        <p:txBody>
          <a:bodyPr anchor="ctr">
            <a:noAutofit/>
          </a:bodyPr>
          <a:lstStyle>
            <a:lvl1pPr indent="0" algn="ctr">
              <a:buNone/>
              <a:defRPr b="0" lang="es-AR" sz="1400" spc="-1" strike="noStrike">
                <a:solidFill>
                  <a:srgbClr val="000000"/>
                </a:solidFill>
                <a:latin typeface="Times New Roman"/>
              </a:defRPr>
            </a:lvl1pPr>
          </a:lstStyle>
          <a:p>
            <a:pPr indent="0" algn="ctr">
              <a:buNone/>
            </a:pPr>
            <a:r>
              <a:rPr b="0" lang="es-AR" sz="1400" spc="-1" strike="noStrike">
                <a:solidFill>
                  <a:srgbClr val="000000"/>
                </a:solidFill>
                <a:latin typeface="Times New Roman"/>
              </a:rPr>
              <a:t>&lt;footer&gt;</a:t>
            </a:r>
            <a:endParaRPr b="0" lang="es-AR" sz="1400" spc="-1" strike="noStrike">
              <a:solidFill>
                <a:srgbClr val="000000"/>
              </a:solidFill>
              <a:latin typeface="Times New Roman"/>
            </a:endParaRPr>
          </a:p>
        </p:txBody>
      </p:sp>
      <p:sp>
        <p:nvSpPr>
          <p:cNvPr id="126" name="PlaceHolder 4"/>
          <p:cNvSpPr>
            <a:spLocks noGrp="1"/>
          </p:cNvSpPr>
          <p:nvPr>
            <p:ph type="sldNum" idx="12"/>
          </p:nvPr>
        </p:nvSpPr>
        <p:spPr>
          <a:xfrm>
            <a:off x="9184320" y="8744760"/>
            <a:ext cx="2872800" cy="48096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3202908E-AC13-42D3-AEC6-ADA62BA8E705}" type="slidenum">
              <a:rPr b="0" lang="en-US" sz="1200" spc="-1" strike="noStrike">
                <a:solidFill>
                  <a:srgbClr val="8b8b8b"/>
                </a:solidFill>
                <a:latin typeface="Calibri"/>
              </a:rPr>
              <a:t>&lt;number&gt;</a:t>
            </a:fld>
            <a:endParaRPr b="0" lang="es-AR" sz="1200" spc="-1" strike="noStrike">
              <a:solidFill>
                <a:srgbClr val="000000"/>
              </a:solidFill>
              <a:latin typeface="Times New Roman"/>
            </a:endParaRPr>
          </a:p>
        </p:txBody>
      </p:sp>
      <p:sp>
        <p:nvSpPr>
          <p:cNvPr id="127" name="PlaceHolder 5"/>
          <p:cNvSpPr>
            <a:spLocks noGrp="1"/>
          </p:cNvSpPr>
          <p:nvPr>
            <p:ph type="body"/>
          </p:nvPr>
        </p:nvSpPr>
        <p:spPr>
          <a:xfrm>
            <a:off x="1079640" y="2692800"/>
            <a:ext cx="12959280" cy="5783040"/>
          </a:xfrm>
          <a:prstGeom prst="rect">
            <a:avLst/>
          </a:prstGeom>
          <a:noFill/>
          <a:ln w="0">
            <a:noFill/>
          </a:ln>
        </p:spPr>
        <p:txBody>
          <a:bodyPr lIns="0" rIns="0" tIns="0" bIns="0" anchor="t">
            <a:normAutofit/>
          </a:bodyPr>
          <a:p>
            <a:pPr marL="432000" indent="-324000">
              <a:spcBef>
                <a:spcPts val="1868"/>
              </a:spcBef>
              <a:buClr>
                <a:srgbClr val="000000"/>
              </a:buClr>
              <a:buSzPct val="45000"/>
              <a:buFont typeface="Wingdings" charset="2"/>
              <a:buChar char=""/>
            </a:pPr>
            <a:r>
              <a:rPr b="0" lang="en-US" sz="4220" spc="-1" strike="noStrike">
                <a:solidFill>
                  <a:srgbClr val="000000"/>
                </a:solidFill>
                <a:latin typeface="Calibri"/>
              </a:rPr>
              <a:t>Click to edit the outline text format</a:t>
            </a:r>
            <a:endParaRPr b="0" lang="en-US" sz="4220" spc="-1" strike="noStrike">
              <a:solidFill>
                <a:srgbClr val="000000"/>
              </a:solidFill>
              <a:latin typeface="Calibri"/>
            </a:endParaRPr>
          </a:p>
          <a:p>
            <a:pPr lvl="1" marL="864000" indent="-324000">
              <a:spcBef>
                <a:spcPts val="1494"/>
              </a:spcBef>
              <a:buClr>
                <a:srgbClr val="000000"/>
              </a:buClr>
              <a:buSzPct val="75000"/>
              <a:buFont typeface="Symbol" charset="2"/>
              <a:buChar char=""/>
            </a:pPr>
            <a:r>
              <a:rPr b="0" lang="en-US" sz="3170" spc="-1" strike="noStrike">
                <a:solidFill>
                  <a:srgbClr val="000000"/>
                </a:solidFill>
                <a:latin typeface="Calibri"/>
              </a:rPr>
              <a:t>Second Outline Level</a:t>
            </a:r>
            <a:endParaRPr b="0" lang="en-US" sz="3170" spc="-1" strike="noStrike">
              <a:solidFill>
                <a:srgbClr val="000000"/>
              </a:solidFill>
              <a:latin typeface="Calibri"/>
            </a:endParaRPr>
          </a:p>
          <a:p>
            <a:pPr lvl="2" marL="1296000" indent="-288000">
              <a:spcBef>
                <a:spcPts val="1120"/>
              </a:spcBef>
              <a:buClr>
                <a:srgbClr val="000000"/>
              </a:buClr>
              <a:buSzPct val="45000"/>
              <a:buFont typeface="Wingdings" charset="2"/>
              <a:buChar char=""/>
            </a:pPr>
            <a:r>
              <a:rPr b="0" lang="en-US" sz="2640" spc="-1" strike="noStrike">
                <a:solidFill>
                  <a:srgbClr val="000000"/>
                </a:solidFill>
                <a:latin typeface="Calibri"/>
              </a:rPr>
              <a:t>Third Outline Level</a:t>
            </a:r>
            <a:endParaRPr b="0" lang="en-US" sz="2640" spc="-1" strike="noStrike">
              <a:solidFill>
                <a:srgbClr val="000000"/>
              </a:solidFill>
              <a:latin typeface="Calibri"/>
            </a:endParaRPr>
          </a:p>
          <a:p>
            <a:pPr lvl="3" marL="1728000" indent="-216000">
              <a:spcBef>
                <a:spcPts val="746"/>
              </a:spcBef>
              <a:buClr>
                <a:srgbClr val="000000"/>
              </a:buClr>
              <a:buSzPct val="75000"/>
              <a:buFont typeface="Symbol" charset="2"/>
              <a:buChar char=""/>
            </a:pPr>
            <a:r>
              <a:rPr b="0" lang="en-US" sz="2640" spc="-1" strike="noStrike">
                <a:solidFill>
                  <a:srgbClr val="000000"/>
                </a:solidFill>
                <a:latin typeface="Calibri"/>
              </a:rPr>
              <a:t>Fourth Outline Level</a:t>
            </a:r>
            <a:endParaRPr b="0" lang="en-US" sz="2640" spc="-1" strike="noStrike">
              <a:solidFill>
                <a:srgbClr val="000000"/>
              </a:solidFill>
              <a:latin typeface="Calibri"/>
            </a:endParaRPr>
          </a:p>
          <a:p>
            <a:pPr lvl="4" marL="2160000" indent="-216000">
              <a:spcBef>
                <a:spcPts val="371"/>
              </a:spcBef>
              <a:buClr>
                <a:srgbClr val="000000"/>
              </a:buClr>
              <a:buSzPct val="45000"/>
              <a:buFont typeface="Wingdings" charset="2"/>
              <a:buChar char=""/>
            </a:pPr>
            <a:r>
              <a:rPr b="0" lang="en-US" sz="2640" spc="-1" strike="noStrike">
                <a:solidFill>
                  <a:srgbClr val="000000"/>
                </a:solidFill>
                <a:latin typeface="Calibri"/>
              </a:rPr>
              <a:t>Fifth Outline Level</a:t>
            </a:r>
            <a:endParaRPr b="0" lang="en-US" sz="2640" spc="-1" strike="noStrike">
              <a:solidFill>
                <a:srgbClr val="000000"/>
              </a:solidFill>
              <a:latin typeface="Calibri"/>
            </a:endParaRPr>
          </a:p>
          <a:p>
            <a:pPr lvl="5" marL="2592000" indent="-216000">
              <a:spcBef>
                <a:spcPts val="371"/>
              </a:spcBef>
              <a:buClr>
                <a:srgbClr val="000000"/>
              </a:buClr>
              <a:buSzPct val="45000"/>
              <a:buFont typeface="Wingdings" charset="2"/>
              <a:buChar char=""/>
            </a:pPr>
            <a:r>
              <a:rPr b="0" lang="en-US" sz="2640" spc="-1" strike="noStrike">
                <a:solidFill>
                  <a:srgbClr val="000000"/>
                </a:solidFill>
                <a:latin typeface="Calibri"/>
              </a:rPr>
              <a:t>Sixth Outline Level</a:t>
            </a:r>
            <a:endParaRPr b="0" lang="en-US" sz="2640" spc="-1" strike="noStrike">
              <a:solidFill>
                <a:srgbClr val="000000"/>
              </a:solidFill>
              <a:latin typeface="Calibri"/>
            </a:endParaRPr>
          </a:p>
          <a:p>
            <a:pPr lvl="6" marL="3024000" indent="-216000">
              <a:spcBef>
                <a:spcPts val="371"/>
              </a:spcBef>
              <a:buClr>
                <a:srgbClr val="000000"/>
              </a:buClr>
              <a:buSzPct val="45000"/>
              <a:buFont typeface="Wingdings" charset="2"/>
              <a:buChar char=""/>
            </a:pPr>
            <a:r>
              <a:rPr b="0" lang="en-US" sz="2640" spc="-1" strike="noStrike">
                <a:solidFill>
                  <a:srgbClr val="000000"/>
                </a:solidFill>
                <a:latin typeface="Calibri"/>
              </a:rPr>
              <a:t>Seventh Outline Level</a:t>
            </a:r>
            <a:endParaRPr b="0" lang="en-US" sz="264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jpeg"/><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jpeg"/><Relationship Id="rId6" Type="http://schemas.openxmlformats.org/officeDocument/2006/relationships/slideLayout" Target="../slideLayouts/slideLayout2.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2.xml"/>
</Relationships>
</file>

<file path=ppt/slides/_rels/slide103.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2.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slideLayout" Target="../slideLayouts/slideLayout2.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2.xml"/><Relationship Id="rId3"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2.xml"/><Relationship Id="rId3"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77.wmf"/><Relationship Id="rId2" Type="http://schemas.openxmlformats.org/officeDocument/2006/relationships/image" Target="../media/image78.wmf"/><Relationship Id="rId3" Type="http://schemas.openxmlformats.org/officeDocument/2006/relationships/image" Target="../media/image79.wmf"/><Relationship Id="rId4" Type="http://schemas.openxmlformats.org/officeDocument/2006/relationships/image" Target="../media/image80.wmf"/><Relationship Id="rId5" Type="http://schemas.openxmlformats.org/officeDocument/2006/relationships/slideLayout" Target="../slideLayouts/slideLayout13.xml"/><Relationship Id="rId6"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2.xml"/>
</Relationships>
</file>

<file path=ppt/slides/_rels/slide119.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slideLayout" Target="../slideLayouts/slideLayout13.xml"/><Relationship Id="rId5"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25.xml"/>
</Relationships>
</file>

<file path=ppt/slides/_rels/slide134.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25.xml"/>
</Relationships>
</file>

<file path=ppt/slides/_rels/slide135.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25.xml"/>
</Relationships>
</file>

<file path=ppt/slides/_rels/slide136.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25.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97.wmf"/><Relationship Id="rId2" Type="http://schemas.openxmlformats.org/officeDocument/2006/relationships/image" Target="../media/image98.wmf"/><Relationship Id="rId3" Type="http://schemas.openxmlformats.org/officeDocument/2006/relationships/slideLayout" Target="../slideLayouts/slideLayout13.xml"/><Relationship Id="rId4"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99.wmf"/><Relationship Id="rId2" Type="http://schemas.openxmlformats.org/officeDocument/2006/relationships/slideLayout" Target="../slideLayouts/slideLayout13.xml"/><Relationship Id="rId3"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3.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5.xml"/>
</Relationships>
</file>

<file path=ppt/slides/_rels/slide144.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25.xml"/>
</Relationships>
</file>

<file path=ppt/slides/_rels/slide145.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25.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9.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25.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2.xml.rels><?xml version="1.0" encoding="UTF-8"?>
<Relationships xmlns="http://schemas.openxmlformats.org/package/2006/relationships"><Relationship Id="rId1" Type="http://schemas.openxmlformats.org/officeDocument/2006/relationships/hyperlink" Target="http://files.licrgarcia.webnode.com.ar/200000439-ee096ef033/Diagramas%20de%20flujo.vsd" TargetMode="External"/><Relationship Id="rId2" Type="http://schemas.openxmlformats.org/officeDocument/2006/relationships/hyperlink" Target="http://files.licrgarcia.webnode.com.ar/200000437-177dd18788/Proyecto%201.pdsprj" TargetMode="External"/><Relationship Id="rId3" Type="http://schemas.openxmlformats.org/officeDocument/2006/relationships/hyperlink" Target="http://files.licrgarcia.webnode.com.ar/200000440-acf6eadf0a/TP-turnos-solucion.asm" TargetMode="External"/><Relationship Id="rId4" Type="http://schemas.openxmlformats.org/officeDocument/2006/relationships/hyperlink" Target="http://files.licrgarcia.webnode.com.ar/200000438-04ee205e76/TP%20turnos.doc" TargetMode="External"/><Relationship Id="rId5" Type="http://schemas.openxmlformats.org/officeDocument/2006/relationships/slideLayout" Target="../slideLayouts/slideLayout25.xml"/>
</Relationships>
</file>

<file path=ppt/slides/_rels/slide153.xml.rels><?xml version="1.0" encoding="UTF-8"?>
<Relationships xmlns="http://schemas.openxmlformats.org/package/2006/relationships"><Relationship Id="rId1" Type="http://schemas.openxmlformats.org/officeDocument/2006/relationships/image" Target="../media/image106.jpeg"/><Relationship Id="rId2" Type="http://schemas.openxmlformats.org/officeDocument/2006/relationships/slideLayout" Target="../slideLayouts/slideLayout2.xml"/><Relationship Id="rId3"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image" Target="../media/image107.jpeg"/><Relationship Id="rId2" Type="http://schemas.openxmlformats.org/officeDocument/2006/relationships/slideLayout" Target="../slideLayouts/slideLayout2.xml"/><Relationship Id="rId3"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2.xml"/><Relationship Id="rId3"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image" Target="../media/image109.jpeg"/><Relationship Id="rId2" Type="http://schemas.openxmlformats.org/officeDocument/2006/relationships/slideLayout" Target="../slideLayouts/slideLayout2.xml"/><Relationship Id="rId3" Type="http://schemas.openxmlformats.org/officeDocument/2006/relationships/notesSlide" Target="../notesSlides/notesSlide156.xml"/>
</Relationships>
</file>

<file path=ppt/slides/_rels/slide157.xml.rels><?xml version="1.0" encoding="UTF-8"?>
<Relationships xmlns="http://schemas.openxmlformats.org/package/2006/relationships"><Relationship Id="rId1" Type="http://schemas.openxmlformats.org/officeDocument/2006/relationships/image" Target="../media/image110.jpeg"/><Relationship Id="rId2" Type="http://schemas.openxmlformats.org/officeDocument/2006/relationships/slideLayout" Target="../slideLayouts/slideLayout2.xml"/><Relationship Id="rId3"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3.jpeg"/><Relationship Id="rId3" Type="http://schemas.openxmlformats.org/officeDocument/2006/relationships/slideLayout" Target="../slideLayouts/slideLayout2.xml"/><Relationship Id="rId4"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3.jpeg"/><Relationship Id="rId3" Type="http://schemas.openxmlformats.org/officeDocument/2006/relationships/slideLayout" Target="../slideLayouts/slideLayout2.xml"/><Relationship Id="rId4"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2.xml"/><Relationship Id="rId4"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2.xml"/><Relationship Id="rId3"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image" Target="../media/image112.jpeg"/><Relationship Id="rId2" Type="http://schemas.openxmlformats.org/officeDocument/2006/relationships/slideLayout" Target="../slideLayouts/slideLayout2.xml"/><Relationship Id="rId3"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image" Target="../media/image113.jpeg"/><Relationship Id="rId2" Type="http://schemas.openxmlformats.org/officeDocument/2006/relationships/slideLayout" Target="../slideLayouts/slideLayout2.xml"/><Relationship Id="rId3"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image" Target="../media/image114.jpeg"/><Relationship Id="rId2" Type="http://schemas.openxmlformats.org/officeDocument/2006/relationships/slideLayout" Target="../slideLayouts/slideLayout2.xml"/><Relationship Id="rId3"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image" Target="../media/image115.jpeg"/><Relationship Id="rId2" Type="http://schemas.openxmlformats.org/officeDocument/2006/relationships/slideLayout" Target="../slideLayouts/slideLayout2.xml"/><Relationship Id="rId3" Type="http://schemas.openxmlformats.org/officeDocument/2006/relationships/notesSlide" Target="../notesSlides/notesSlide164.xml"/>
</Relationships>
</file>

<file path=ppt/slides/_rels/slide165.xml.rels><?xml version="1.0" encoding="UTF-8"?>
<Relationships xmlns="http://schemas.openxmlformats.org/package/2006/relationships"><Relationship Id="rId1" Type="http://schemas.openxmlformats.org/officeDocument/2006/relationships/image" Target="../media/image116.jpeg"/><Relationship Id="rId2" Type="http://schemas.openxmlformats.org/officeDocument/2006/relationships/slideLayout" Target="../slideLayouts/slideLayout2.xml"/><Relationship Id="rId3" Type="http://schemas.openxmlformats.org/officeDocument/2006/relationships/notesSlide" Target="../notesSlides/notesSlide165.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7.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3.xml"/>
</Relationships>
</file>

<file path=ppt/slides/_rels/slide169.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xml"/><Relationship Id="rId3" Type="http://schemas.openxmlformats.org/officeDocument/2006/relationships/notesSlide" Target="../notesSlides/notesSlide17.xml"/>
</Relationships>
</file>

<file path=ppt/slides/_rels/slide170.xml.rels><?xml version="1.0" encoding="UTF-8"?>
<Relationships xmlns="http://schemas.openxmlformats.org/package/2006/relationships"><Relationship Id="rId1" Type="http://schemas.openxmlformats.org/officeDocument/2006/relationships/image" Target="../media/image120.jpeg"/><Relationship Id="rId2"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
</Relationships>
</file>

<file path=ppt/slides/_rels/slide172.xml.rels><?xml version="1.0" encoding="UTF-8"?>
<Relationships xmlns="http://schemas.openxmlformats.org/package/2006/relationships"><Relationship Id="rId1" Type="http://schemas.openxmlformats.org/officeDocument/2006/relationships/image" Target="../media/image122.png"/><Relationship Id="rId2" Type="http://schemas.microsoft.com/office/2007/relationships/hdphoto" Target="../media/hdphoto1.wdp"/><Relationship Id="rId3" Type="http://schemas.openxmlformats.org/officeDocument/2006/relationships/slideLayout" Target="../slideLayouts/slideLayout41.xml"/>
</Relationships>
</file>

<file path=ppt/slides/_rels/slide173.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41.xml"/>
</Relationships>
</file>

<file path=ppt/slides/_rels/slide174.xml.rels><?xml version="1.0" encoding="UTF-8"?>
<Relationships xmlns="http://schemas.openxmlformats.org/package/2006/relationships"><Relationship Id="rId1" Type="http://schemas.openxmlformats.org/officeDocument/2006/relationships/image" Target="../media/image124.png"/><Relationship Id="rId2" Type="http://schemas.microsoft.com/office/2007/relationships/hdphoto" Target="../media/hdphoto2.wdp"/><Relationship Id="rId3" Type="http://schemas.openxmlformats.org/officeDocument/2006/relationships/slideLayout" Target="../slideLayouts/slideLayout13.xml"/>
</Relationships>
</file>

<file path=ppt/slides/_rels/slide175.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3.xml"/>
</Relationships>
</file>

<file path=ppt/slides/_rels/slide179.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41.xml"/>
</Relationships>
</file>

<file path=ppt/slides/_rels/slide1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1.jpeg"/><Relationship Id="rId3" Type="http://schemas.openxmlformats.org/officeDocument/2006/relationships/slideLayout" Target="../slideLayouts/slideLayout2.xml"/><Relationship Id="rId4" Type="http://schemas.openxmlformats.org/officeDocument/2006/relationships/notesSlide" Target="../notesSlides/notesSlide18.xml"/>
</Relationships>
</file>

<file path=ppt/slides/_rels/slide180.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41.xml"/>
</Relationships>
</file>

<file path=ppt/slides/_rels/slide181.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41.xml"/>
</Relationships>
</file>

<file path=ppt/slides/_rels/slide182.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41.xml"/>
</Relationships>
</file>

<file path=ppt/slides/_rels/slide183.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41.xml"/>
</Relationships>
</file>

<file path=ppt/slides/_rels/slide184.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41.xml"/><Relationship Id="rId3" Type="http://schemas.openxmlformats.org/officeDocument/2006/relationships/notesSlide" Target="../notesSlides/notesSlide184.xml"/>
</Relationships>
</file>

<file path=ppt/slides/_rels/slide185.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slideLayout" Target="../slideLayouts/slideLayout41.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3.xml.rels><?xml version="1.0" encoding="UTF-8"?>
<Relationships xmlns="http://schemas.openxmlformats.org/package/2006/relationships"><Relationship Id="rId1" Type="http://schemas.openxmlformats.org/officeDocument/2006/relationships/image" Target="../media/image136.wmf"/><Relationship Id="rId2" Type="http://schemas.openxmlformats.org/officeDocument/2006/relationships/image" Target="../media/image137.png"/><Relationship Id="rId3" Type="http://schemas.openxmlformats.org/officeDocument/2006/relationships/slideLayout" Target="../slideLayouts/slideLayout13.xml"/>
</Relationships>
</file>

<file path=ppt/slides/_rels/slide204.xml.rels><?xml version="1.0" encoding="UTF-8"?>
<Relationships xmlns="http://schemas.openxmlformats.org/package/2006/relationships"><Relationship Id="rId1" Type="http://schemas.openxmlformats.org/officeDocument/2006/relationships/image" Target="../media/image136.wmf"/><Relationship Id="rId2" Type="http://schemas.openxmlformats.org/officeDocument/2006/relationships/slideLayout" Target="../slideLayouts/slideLayout13.xml"/>
</Relationships>
</file>

<file path=ppt/slides/_rels/slide205.xml.rels><?xml version="1.0" encoding="UTF-8"?>
<Relationships xmlns="http://schemas.openxmlformats.org/package/2006/relationships"><Relationship Id="rId1" Type="http://schemas.openxmlformats.org/officeDocument/2006/relationships/image" Target="../media/image138.gif"/><Relationship Id="rId2" Type="http://schemas.openxmlformats.org/officeDocument/2006/relationships/slideLayout" Target="../slideLayouts/slideLayout13.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3.gif"/><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1.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3.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7.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3.xml"/>
</Relationships>
</file>

<file path=ppt/slides/_rels/slide218.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xml"/>
</Relationships>
</file>

<file path=ppt/slides/_rels/slide219.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4.png"/><Relationship Id="rId3" Type="http://schemas.openxmlformats.org/officeDocument/2006/relationships/slideLayout" Target="../slideLayouts/slideLayout25.xml"/>
</Relationships>
</file>

<file path=ppt/slides/_rels/slide220.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5.jpe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26.gif"/><Relationship Id="rId2" Type="http://schemas.openxmlformats.org/officeDocument/2006/relationships/hyperlink" Target="http://perso.wanadoo.es/pictob/micropic16f84_2.htm#registro_de_estado__03h_y_83h_" TargetMode="External"/><Relationship Id="rId3" Type="http://schemas.openxmlformats.org/officeDocument/2006/relationships/slideLayout" Target="../slideLayouts/slideLayout13.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2.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5.jpeg"/><Relationship Id="rId3" Type="http://schemas.openxmlformats.org/officeDocument/2006/relationships/slideLayout" Target="../slideLayouts/slideLayout13.xml"/><Relationship Id="rId4"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2.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15.png"/><Relationship Id="rId4" Type="http://schemas.openxmlformats.org/officeDocument/2006/relationships/slideLayout" Target="../slideLayouts/slideLayout13.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3.png"/><Relationship Id="rId5" Type="http://schemas.openxmlformats.org/officeDocument/2006/relationships/slideLayout" Target="../slideLayouts/slideLayout25.xml"/><Relationship Id="rId6"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2.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15.png"/><Relationship Id="rId3" Type="http://schemas.openxmlformats.org/officeDocument/2006/relationships/slideLayout" Target="../slideLayouts/slideLayout2.xml"/><Relationship Id="rId4"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0.png"/><Relationship Id="rId3" Type="http://schemas.openxmlformats.org/officeDocument/2006/relationships/slideLayout" Target="../slideLayouts/slideLayout2.xml"/><Relationship Id="rId4"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2.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2.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3.png"/><Relationship Id="rId3" Type="http://schemas.openxmlformats.org/officeDocument/2006/relationships/image" Target="../media/image54.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3.jpeg"/><Relationship Id="rId3" Type="http://schemas.openxmlformats.org/officeDocument/2006/relationships/slideLayout" Target="../slideLayouts/slideLayout2.xml"/><Relationship Id="rId4"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25.xml"/><Relationship Id="rId4"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2.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2.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2.xml"/><Relationship Id="rId3"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2.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2.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2.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2.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2.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2.xml"/><Relationship Id="rId3"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Freeform 3"/>
          <p:cNvSpPr/>
          <p:nvPr/>
        </p:nvSpPr>
        <p:spPr>
          <a:xfrm>
            <a:off x="1402920" y="196776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71" name="Freeform 3"/>
          <p:cNvSpPr/>
          <p:nvPr/>
        </p:nvSpPr>
        <p:spPr>
          <a:xfrm>
            <a:off x="1386000" y="196776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4000" y="0"/>
                </a:lnTo>
                <a:lnTo>
                  <a:pt x="9144000"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72" name="Freeform 3"/>
          <p:cNvSpPr/>
          <p:nvPr/>
        </p:nvSpPr>
        <p:spPr>
          <a:xfrm>
            <a:off x="1402920" y="421236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73" name="Freeform 3"/>
          <p:cNvSpPr/>
          <p:nvPr/>
        </p:nvSpPr>
        <p:spPr>
          <a:xfrm>
            <a:off x="1402920" y="421236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74" name="Freeform 3"/>
          <p:cNvSpPr/>
          <p:nvPr/>
        </p:nvSpPr>
        <p:spPr>
          <a:xfrm>
            <a:off x="1402920" y="534312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75" name="Freeform 3"/>
          <p:cNvSpPr/>
          <p:nvPr/>
        </p:nvSpPr>
        <p:spPr>
          <a:xfrm>
            <a:off x="1402920" y="534312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76" name="Freeform 3"/>
          <p:cNvSpPr/>
          <p:nvPr/>
        </p:nvSpPr>
        <p:spPr>
          <a:xfrm>
            <a:off x="1402920" y="647424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77" name="Freeform 3"/>
          <p:cNvSpPr/>
          <p:nvPr/>
        </p:nvSpPr>
        <p:spPr>
          <a:xfrm>
            <a:off x="1402920" y="647424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78" name="Freeform 3"/>
          <p:cNvSpPr/>
          <p:nvPr/>
        </p:nvSpPr>
        <p:spPr>
          <a:xfrm>
            <a:off x="1402920" y="760500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79" name="Freeform 3"/>
          <p:cNvSpPr/>
          <p:nvPr/>
        </p:nvSpPr>
        <p:spPr>
          <a:xfrm>
            <a:off x="1402920" y="760500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80" name="Freeform 3"/>
          <p:cNvSpPr/>
          <p:nvPr/>
        </p:nvSpPr>
        <p:spPr>
          <a:xfrm>
            <a:off x="1402920" y="875232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81" name="Freeform 3"/>
          <p:cNvSpPr/>
          <p:nvPr/>
        </p:nvSpPr>
        <p:spPr>
          <a:xfrm>
            <a:off x="1711080" y="9557280"/>
            <a:ext cx="11800080" cy="16560"/>
          </a:xfrm>
          <a:custGeom>
            <a:avLst/>
            <a:gdLst>
              <a:gd name="textAreaLeft" fmla="*/ 0 w 11800080"/>
              <a:gd name="textAreaRight" fmla="*/ 11800440 w 11800080"/>
              <a:gd name="textAreaTop" fmla="*/ 0 h 16560"/>
              <a:gd name="textAreaBottom" fmla="*/ 16920 h 16560"/>
            </a:gdLst>
            <a:ahLst/>
            <a:rect l="textAreaLeft" t="textAreaTop" r="textAreaRight" b="textAreaBottom"/>
            <a:pathLst>
              <a:path w="8763000" h="12954">
                <a:moveTo>
                  <a:pt x="0" y="6477"/>
                </a:moveTo>
                <a:lnTo>
                  <a:pt x="8762999" y="6477"/>
                </a:lnTo>
              </a:path>
            </a:pathLst>
          </a:custGeom>
          <a:noFill/>
          <a:ln w="12700">
            <a:solidFill>
              <a:srgbClr val="00279f"/>
            </a:solidFill>
            <a:round/>
          </a:ln>
        </p:spPr>
        <p:style>
          <a:lnRef idx="1">
            <a:schemeClr val="accent1"/>
          </a:lnRef>
          <a:fillRef idx="0">
            <a:schemeClr val="accent1"/>
          </a:fillRef>
          <a:effectRef idx="0">
            <a:schemeClr val="accent1"/>
          </a:effectRef>
          <a:fontRef idx="minor"/>
        </p:style>
        <p:txBody>
          <a:bodyPr lIns="90000" rIns="90000" tIns="-28080" bIns="-28080" anchor="ctr">
            <a:noAutofit/>
          </a:bodyPr>
          <a:p>
            <a:pPr algn="ctr">
              <a:lnSpc>
                <a:spcPct val="100000"/>
              </a:lnSpc>
            </a:pPr>
            <a:endParaRPr b="0" lang="es-AR" sz="1800" spc="-1" strike="noStrike">
              <a:solidFill>
                <a:srgbClr val="000000"/>
              </a:solidFill>
              <a:latin typeface="Calibri"/>
            </a:endParaRPr>
          </a:p>
        </p:txBody>
      </p:sp>
      <p:sp>
        <p:nvSpPr>
          <p:cNvPr id="182" name="Freeform 3"/>
          <p:cNvSpPr/>
          <p:nvPr/>
        </p:nvSpPr>
        <p:spPr>
          <a:xfrm>
            <a:off x="1402920" y="875232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83" name="TextBox 1"/>
          <p:cNvSpPr/>
          <p:nvPr/>
        </p:nvSpPr>
        <p:spPr>
          <a:xfrm>
            <a:off x="2424960" y="9657360"/>
            <a:ext cx="2744280" cy="172440"/>
          </a:xfrm>
          <a:prstGeom prst="rect">
            <a:avLst/>
          </a:prstGeom>
          <a:noFill/>
          <a:ln w="0">
            <a:noFill/>
          </a:ln>
        </p:spPr>
        <p:style>
          <a:lnRef idx="0"/>
          <a:fillRef idx="0"/>
          <a:effectRef idx="0"/>
          <a:fontRef idx="minor"/>
        </p:style>
        <p:txBody>
          <a:bodyPr wrap="none" lIns="0" rIns="0" tIns="0" bIns="45000" anchor="t">
            <a:spAutoFit/>
          </a:bodyPr>
          <a:p>
            <a:pPr>
              <a:lnSpc>
                <a:spcPts val="1001"/>
              </a:lnSpc>
            </a:pPr>
            <a:r>
              <a:rPr b="0" lang="en-US" sz="800" spc="-1" strike="noStrike">
                <a:solidFill>
                  <a:srgbClr val="ffffff"/>
                </a:solidFill>
                <a:latin typeface="Times New Roman"/>
              </a:rPr>
              <a:t>©</a:t>
            </a:r>
            <a:r>
              <a:rPr b="0" lang="en-US" sz="800" spc="-1" strike="noStrike">
                <a:solidFill>
                  <a:srgbClr val="000000"/>
                </a:solidFill>
                <a:latin typeface="Times New Roman"/>
              </a:rPr>
              <a:t> </a:t>
            </a:r>
            <a:r>
              <a:rPr b="0" lang="en-US" sz="800" spc="-1" strike="noStrike">
                <a:solidFill>
                  <a:srgbClr val="ffffff"/>
                </a:solidFill>
                <a:latin typeface="Times New Roman"/>
              </a:rPr>
              <a:t>2005</a:t>
            </a:r>
            <a:r>
              <a:rPr b="0" lang="en-US" sz="800" spc="-1" strike="noStrike">
                <a:solidFill>
                  <a:srgbClr val="000000"/>
                </a:solidFill>
                <a:latin typeface="Times New Roman"/>
              </a:rPr>
              <a:t> </a:t>
            </a:r>
            <a:r>
              <a:rPr b="0" lang="en-US" sz="800" spc="-1" strike="noStrike">
                <a:solidFill>
                  <a:srgbClr val="ffffff"/>
                </a:solidFill>
                <a:latin typeface="Times New Roman"/>
              </a:rPr>
              <a:t>Microchip</a:t>
            </a:r>
            <a:r>
              <a:rPr b="0" lang="en-US" sz="800" spc="-1" strike="noStrike">
                <a:solidFill>
                  <a:srgbClr val="000000"/>
                </a:solidFill>
                <a:latin typeface="Times New Roman"/>
              </a:rPr>
              <a:t> </a:t>
            </a:r>
            <a:r>
              <a:rPr b="0" lang="en-US" sz="800" spc="-1" strike="noStrike">
                <a:solidFill>
                  <a:srgbClr val="ffffff"/>
                </a:solidFill>
                <a:latin typeface="Times New Roman"/>
              </a:rPr>
              <a:t>Technology</a:t>
            </a:r>
            <a:r>
              <a:rPr b="0" lang="en-US" sz="800" spc="-1" strike="noStrike">
                <a:solidFill>
                  <a:srgbClr val="000000"/>
                </a:solidFill>
                <a:latin typeface="Times New Roman"/>
              </a:rPr>
              <a:t> </a:t>
            </a:r>
            <a:r>
              <a:rPr b="0" lang="en-US" sz="800" spc="-1" strike="noStrike">
                <a:solidFill>
                  <a:srgbClr val="ffffff"/>
                </a:solidFill>
                <a:latin typeface="Times New Roman"/>
              </a:rPr>
              <a:t>Incorporated.</a:t>
            </a:r>
            <a:r>
              <a:rPr b="0" lang="en-US" sz="800" spc="-1" strike="noStrike">
                <a:solidFill>
                  <a:srgbClr val="000000"/>
                </a:solidFill>
                <a:latin typeface="Times New Roman"/>
              </a:rPr>
              <a:t> </a:t>
            </a:r>
            <a:r>
              <a:rPr b="0" lang="en-US" sz="800" spc="-1" strike="noStrike">
                <a:solidFill>
                  <a:srgbClr val="ffffff"/>
                </a:solidFill>
                <a:latin typeface="Times New Roman"/>
              </a:rPr>
              <a:t>All</a:t>
            </a:r>
            <a:r>
              <a:rPr b="0" lang="en-US" sz="800" spc="-1" strike="noStrike">
                <a:solidFill>
                  <a:srgbClr val="000000"/>
                </a:solidFill>
                <a:latin typeface="Times New Roman"/>
              </a:rPr>
              <a:t> </a:t>
            </a:r>
            <a:r>
              <a:rPr b="0" lang="en-US" sz="800" spc="-1" strike="noStrike">
                <a:solidFill>
                  <a:srgbClr val="ffffff"/>
                </a:solidFill>
                <a:latin typeface="Times New Roman"/>
              </a:rPr>
              <a:t>Rights</a:t>
            </a:r>
            <a:r>
              <a:rPr b="0" lang="en-US" sz="800" spc="-1" strike="noStrike">
                <a:solidFill>
                  <a:srgbClr val="000000"/>
                </a:solidFill>
                <a:latin typeface="Times New Roman"/>
              </a:rPr>
              <a:t> </a:t>
            </a:r>
            <a:r>
              <a:rPr b="0" lang="en-US" sz="800" spc="-1" strike="noStrike">
                <a:solidFill>
                  <a:srgbClr val="ffffff"/>
                </a:solidFill>
                <a:latin typeface="Times New Roman"/>
              </a:rPr>
              <a:t>Reserved.</a:t>
            </a:r>
            <a:endParaRPr b="0" lang="es-AR" sz="800" spc="-1" strike="noStrike">
              <a:solidFill>
                <a:srgbClr val="000000"/>
              </a:solidFill>
              <a:latin typeface="Arial"/>
            </a:endParaRPr>
          </a:p>
        </p:txBody>
      </p:sp>
      <p:sp>
        <p:nvSpPr>
          <p:cNvPr id="184" name="TextBox 1"/>
          <p:cNvSpPr/>
          <p:nvPr/>
        </p:nvSpPr>
        <p:spPr>
          <a:xfrm>
            <a:off x="992160" y="925920"/>
            <a:ext cx="13544640" cy="6048360"/>
          </a:xfrm>
          <a:prstGeom prst="rect">
            <a:avLst/>
          </a:prstGeom>
          <a:noFill/>
          <a:ln w="0">
            <a:noFill/>
          </a:ln>
        </p:spPr>
        <p:style>
          <a:lnRef idx="0"/>
          <a:fillRef idx="0"/>
          <a:effectRef idx="0"/>
          <a:fontRef idx="minor"/>
        </p:style>
        <p:txBody>
          <a:bodyPr lIns="0" rIns="0" tIns="0" bIns="45000" anchor="t">
            <a:spAutoFit/>
          </a:bodyPr>
          <a:p>
            <a:pPr algn="ctr">
              <a:lnSpc>
                <a:spcPts val="1800"/>
              </a:lnSpc>
              <a:tabLst>
                <a:tab algn="l" pos="1193760"/>
                <a:tab algn="l" pos="1866960"/>
                <a:tab algn="l" pos="2247840"/>
                <a:tab algn="l" pos="2298600"/>
              </a:tabLst>
            </a:pPr>
            <a:r>
              <a:rPr b="0" lang="en-US" sz="1390" spc="-1" strike="noStrike">
                <a:solidFill>
                  <a:srgbClr val="ffffff"/>
                </a:solidFill>
                <a:latin typeface="Times New Roman"/>
              </a:rPr>
              <a:t>Aprendiendo</a:t>
            </a:r>
            <a:r>
              <a:rPr b="0" lang="en-US" sz="1390" spc="-1" strike="noStrike">
                <a:solidFill>
                  <a:srgbClr val="000000"/>
                </a:solidFill>
                <a:latin typeface="Times New Roman"/>
              </a:rPr>
              <a:t> </a:t>
            </a:r>
            <a:r>
              <a:rPr b="0" lang="en-US" sz="1390" spc="-1" strike="noStrike">
                <a:solidFill>
                  <a:srgbClr val="ffffff"/>
                </a:solidFill>
                <a:latin typeface="Times New Roman"/>
              </a:rPr>
              <a:t>PIC</a:t>
            </a:r>
            <a:r>
              <a:rPr b="0" lang="en-US" sz="939" spc="-1" strike="noStrike">
                <a:solidFill>
                  <a:srgbClr val="ffffff"/>
                </a:solidFill>
                <a:latin typeface="Symbol"/>
              </a:rPr>
              <a:t>®</a:t>
            </a:r>
            <a:r>
              <a:rPr b="0" lang="en-US" sz="1390" spc="-1" strike="noStrike">
                <a:solidFill>
                  <a:srgbClr val="000000"/>
                </a:solidFill>
                <a:latin typeface="Times New Roman"/>
              </a:rPr>
              <a:t> </a:t>
            </a:r>
            <a:r>
              <a:rPr b="0" lang="en-US" sz="1390" spc="-1" strike="noStrike">
                <a:solidFill>
                  <a:srgbClr val="ffffff"/>
                </a:solidFill>
                <a:latin typeface="Times New Roman"/>
              </a:rPr>
              <a:t>Rango</a:t>
            </a:r>
            <a:r>
              <a:rPr b="0" lang="en-US" sz="1390" spc="-1" strike="noStrike">
                <a:solidFill>
                  <a:srgbClr val="000000"/>
                </a:solidFill>
                <a:latin typeface="Times New Roman"/>
              </a:rPr>
              <a:t> </a:t>
            </a:r>
            <a:r>
              <a:rPr b="0" lang="en-US" sz="1390" spc="-1" strike="noStrike">
                <a:solidFill>
                  <a:srgbClr val="ffffff"/>
                </a:solidFill>
                <a:latin typeface="Times New Roman"/>
              </a:rPr>
              <a:t>Medio</a:t>
            </a:r>
            <a:endParaRPr b="0" lang="es-AR" sz="139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gn="ctr">
              <a:lnSpc>
                <a:spcPts val="1001"/>
              </a:lnSpc>
              <a:tabLst>
                <a:tab algn="l" pos="1193760"/>
                <a:tab algn="l" pos="1866960"/>
                <a:tab algn="l" pos="2247840"/>
                <a:tab algn="l" pos="2298600"/>
              </a:tabLst>
            </a:pPr>
            <a:r>
              <a:rPr b="1" lang="en-US" sz="5400" spc="-1" strike="noStrike">
                <a:solidFill>
                  <a:srgbClr val="ff0000"/>
                </a:solidFill>
                <a:latin typeface="Times New Roman"/>
              </a:rPr>
              <a:t>Arquitectura de Computadoras</a:t>
            </a:r>
            <a:endParaRPr b="0" lang="es-AR" sz="5400" spc="-1" strike="noStrike">
              <a:solidFill>
                <a:srgbClr val="000000"/>
              </a:solidFill>
              <a:latin typeface="Arial"/>
            </a:endParaRPr>
          </a:p>
          <a:p>
            <a:pPr algn="ctr">
              <a:lnSpc>
                <a:spcPts val="2500"/>
              </a:lnSpc>
              <a:tabLst>
                <a:tab algn="l" pos="1193760"/>
                <a:tab algn="l" pos="1866960"/>
                <a:tab algn="l" pos="2247840"/>
                <a:tab algn="l" pos="2298600"/>
              </a:tabLst>
            </a:pPr>
            <a:endParaRPr b="0" lang="es-AR" sz="5400" spc="-1" strike="noStrike">
              <a:solidFill>
                <a:srgbClr val="000000"/>
              </a:solidFill>
              <a:latin typeface="Arial"/>
            </a:endParaRPr>
          </a:p>
          <a:p>
            <a:pPr algn="ctr">
              <a:lnSpc>
                <a:spcPts val="2500"/>
              </a:lnSpc>
              <a:tabLst>
                <a:tab algn="l" pos="1193760"/>
                <a:tab algn="l" pos="1866960"/>
                <a:tab algn="l" pos="2247840"/>
                <a:tab algn="l" pos="2298600"/>
              </a:tabLst>
            </a:pPr>
            <a:r>
              <a:rPr b="1" lang="en-US" sz="5400" spc="-1" strike="noStrike">
                <a:solidFill>
                  <a:srgbClr val="ff0000"/>
                </a:solidFill>
                <a:latin typeface="Times New Roman"/>
              </a:rPr>
              <a:t>2020</a:t>
            </a:r>
            <a:endParaRPr b="0" lang="es-AR" sz="540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gn="ctr">
              <a:lnSpc>
                <a:spcPts val="3699"/>
              </a:lnSpc>
              <a:tabLst>
                <a:tab algn="l" pos="1193760"/>
                <a:tab algn="l" pos="1866960"/>
                <a:tab algn="l" pos="2247840"/>
                <a:tab algn="l" pos="2298600"/>
              </a:tabLst>
            </a:pPr>
            <a:r>
              <a:rPr b="0" i="1" lang="en-US" sz="2530" spc="-1" strike="noStrike">
                <a:solidFill>
                  <a:srgbClr val="10243e"/>
                </a:solidFill>
                <a:latin typeface="Arial Black"/>
              </a:rPr>
              <a:t>Arquitectura,</a:t>
            </a:r>
            <a:r>
              <a:rPr b="0" i="1" lang="en-US" sz="2530" spc="-1" strike="noStrike">
                <a:solidFill>
                  <a:srgbClr val="10243e"/>
                </a:solidFill>
                <a:latin typeface="Times New Roman"/>
              </a:rPr>
              <a:t> </a:t>
            </a:r>
            <a:r>
              <a:rPr b="0" i="1" lang="en-US" sz="2530" spc="-1" strike="noStrike">
                <a:solidFill>
                  <a:srgbClr val="10243e"/>
                </a:solidFill>
                <a:latin typeface="Arial Black"/>
              </a:rPr>
              <a:t>Set</a:t>
            </a:r>
            <a:r>
              <a:rPr b="0" i="1" lang="en-US" sz="2530" spc="-1" strike="noStrike">
                <a:solidFill>
                  <a:srgbClr val="10243e"/>
                </a:solidFill>
                <a:latin typeface="Times New Roman"/>
              </a:rPr>
              <a:t> </a:t>
            </a:r>
            <a:r>
              <a:rPr b="0" i="1" lang="en-US" sz="2530" spc="-1" strike="noStrike">
                <a:solidFill>
                  <a:srgbClr val="10243e"/>
                </a:solidFill>
                <a:latin typeface="Arial Black"/>
              </a:rPr>
              <a:t>de</a:t>
            </a:r>
            <a:r>
              <a:rPr b="0" i="1" lang="en-US" sz="2530" spc="-1" strike="noStrike">
                <a:solidFill>
                  <a:srgbClr val="10243e"/>
                </a:solidFill>
                <a:latin typeface="Times New Roman"/>
              </a:rPr>
              <a:t> </a:t>
            </a:r>
            <a:r>
              <a:rPr b="0" i="1" lang="en-US" sz="2530" spc="-1" strike="noStrike">
                <a:solidFill>
                  <a:srgbClr val="10243e"/>
                </a:solidFill>
                <a:latin typeface="Arial Black"/>
              </a:rPr>
              <a:t>Instrucciónes</a:t>
            </a:r>
            <a:r>
              <a:rPr b="0" i="1" lang="en-US" sz="2530" spc="-1" strike="noStrike">
                <a:solidFill>
                  <a:srgbClr val="10243e"/>
                </a:solidFill>
                <a:latin typeface="Times New Roman"/>
              </a:rPr>
              <a:t> </a:t>
            </a:r>
            <a:r>
              <a:rPr b="0" i="1" lang="en-US" sz="2530" spc="-1" strike="noStrike">
                <a:solidFill>
                  <a:srgbClr val="10243e"/>
                </a:solidFill>
                <a:latin typeface="Arial Black"/>
              </a:rPr>
              <a:t>y</a:t>
            </a:r>
            <a:r>
              <a:rPr b="0" i="1" lang="en-US" sz="1800" spc="-1" strike="noStrike">
                <a:solidFill>
                  <a:srgbClr val="10243e"/>
                </a:solidFill>
                <a:latin typeface="Calibri"/>
              </a:rPr>
              <a:t>	</a:t>
            </a:r>
            <a:r>
              <a:rPr b="0" i="1" lang="en-US" sz="2530" spc="-1" strike="noStrike">
                <a:solidFill>
                  <a:srgbClr val="10243e"/>
                </a:solidFill>
                <a:latin typeface="Arial Black"/>
              </a:rPr>
              <a:t>Prog.</a:t>
            </a:r>
            <a:r>
              <a:rPr b="0" i="1" lang="en-US" sz="2530" spc="-1" strike="noStrike">
                <a:solidFill>
                  <a:srgbClr val="10243e"/>
                </a:solidFill>
                <a:latin typeface="Times New Roman"/>
              </a:rPr>
              <a:t> </a:t>
            </a:r>
            <a:r>
              <a:rPr b="0" i="1" lang="en-US" sz="2530" spc="-1" strike="noStrike">
                <a:solidFill>
                  <a:srgbClr val="10243e"/>
                </a:solidFill>
                <a:latin typeface="Arial Black"/>
              </a:rPr>
              <a:t>en</a:t>
            </a:r>
            <a:r>
              <a:rPr b="0" i="1" lang="en-US" sz="2530" spc="-1" strike="noStrike">
                <a:solidFill>
                  <a:srgbClr val="10243e"/>
                </a:solidFill>
                <a:latin typeface="Times New Roman"/>
              </a:rPr>
              <a:t> </a:t>
            </a:r>
            <a:r>
              <a:rPr b="0" i="1" lang="en-US" sz="2530" spc="-1" strike="noStrike">
                <a:solidFill>
                  <a:srgbClr val="10243e"/>
                </a:solidFill>
                <a:latin typeface="Arial Black"/>
              </a:rPr>
              <a:t>Assembler</a:t>
            </a:r>
            <a:endParaRPr b="0" lang="es-AR" sz="253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gn="ctr">
              <a:lnSpc>
                <a:spcPts val="1001"/>
              </a:lnSpc>
              <a:tabLst>
                <a:tab algn="l" pos="1193760"/>
                <a:tab algn="l" pos="1866960"/>
                <a:tab algn="l" pos="2247840"/>
                <a:tab algn="l" pos="2298600"/>
              </a:tabLst>
            </a:pPr>
            <a:endParaRPr b="0" lang="es-AR" sz="1800" spc="-1" strike="noStrike">
              <a:solidFill>
                <a:srgbClr val="000000"/>
              </a:solidFill>
              <a:latin typeface="Arial"/>
            </a:endParaRPr>
          </a:p>
          <a:p>
            <a:pPr>
              <a:lnSpc>
                <a:spcPct val="100000"/>
              </a:lnSpc>
              <a:tabLst>
                <a:tab algn="l" pos="1193760"/>
                <a:tab algn="l" pos="1866960"/>
                <a:tab algn="l" pos="2247840"/>
                <a:tab algn="l" pos="2298600"/>
              </a:tabLst>
            </a:pPr>
            <a:r>
              <a:rPr b="0" i="1" lang="en-US" sz="1800" spc="-1" strike="noStrike">
                <a:solidFill>
                  <a:srgbClr val="ff0000"/>
                </a:solidFill>
                <a:latin typeface="Calibri"/>
              </a:rPr>
              <a:t>Primer Parcial:  2/10 – 5/10                   </a:t>
            </a:r>
            <a:r>
              <a:rPr b="0" i="1" lang="en-US" sz="1800" spc="-1" strike="noStrike">
                <a:solidFill>
                  <a:srgbClr val="ff0000"/>
                </a:solidFill>
                <a:latin typeface="Calibri"/>
              </a:rPr>
              <a:t>	</a:t>
            </a:r>
            <a:r>
              <a:rPr b="0" i="1" lang="en-US" sz="1800" spc="-1" strike="noStrike">
                <a:solidFill>
                  <a:srgbClr val="ff0000"/>
                </a:solidFill>
                <a:latin typeface="Calibri"/>
              </a:rPr>
              <a:t>Recuperatorio:</a:t>
            </a:r>
            <a:endParaRPr b="0" lang="es-AR" sz="1800" spc="-1" strike="noStrike">
              <a:solidFill>
                <a:srgbClr val="000000"/>
              </a:solidFill>
              <a:latin typeface="Arial"/>
            </a:endParaRPr>
          </a:p>
          <a:p>
            <a:pPr>
              <a:lnSpc>
                <a:spcPct val="100000"/>
              </a:lnSpc>
              <a:tabLst>
                <a:tab algn="l" pos="1193760"/>
                <a:tab algn="l" pos="1866960"/>
                <a:tab algn="l" pos="2247840"/>
                <a:tab algn="l" pos="2298600"/>
              </a:tabLst>
            </a:pPr>
            <a:endParaRPr b="0" lang="es-AR" sz="1800" spc="-1" strike="noStrike">
              <a:solidFill>
                <a:srgbClr val="000000"/>
              </a:solidFill>
              <a:latin typeface="Arial"/>
            </a:endParaRPr>
          </a:p>
          <a:p>
            <a:pPr>
              <a:lnSpc>
                <a:spcPct val="100000"/>
              </a:lnSpc>
              <a:tabLst>
                <a:tab algn="l" pos="1193760"/>
                <a:tab algn="l" pos="1866960"/>
                <a:tab algn="l" pos="2247840"/>
                <a:tab algn="l" pos="2298600"/>
              </a:tabLst>
            </a:pPr>
            <a:r>
              <a:rPr b="0" i="1" lang="en-US" sz="1800" spc="-1" strike="noStrike">
                <a:solidFill>
                  <a:srgbClr val="ff0000"/>
                </a:solidFill>
                <a:latin typeface="Calibri"/>
              </a:rPr>
              <a:t>Segundo Parcial: </a:t>
            </a:r>
            <a:r>
              <a:rPr b="0" i="1" lang="en-US" sz="1800" spc="-1" strike="noStrike">
                <a:solidFill>
                  <a:srgbClr val="ff0000"/>
                </a:solidFill>
                <a:latin typeface="Calibri"/>
              </a:rPr>
              <a:t>	</a:t>
            </a:r>
            <a:r>
              <a:rPr b="0" i="1" lang="en-US" sz="1800" spc="-1" strike="noStrike">
                <a:solidFill>
                  <a:srgbClr val="ff0000"/>
                </a:solidFill>
                <a:latin typeface="Calibri"/>
              </a:rPr>
              <a:t>	</a:t>
            </a:r>
            <a:r>
              <a:rPr b="0" i="1" lang="en-US" sz="1800" spc="-1" strike="noStrike">
                <a:solidFill>
                  <a:srgbClr val="ff0000"/>
                </a:solidFill>
                <a:latin typeface="Calibri"/>
              </a:rPr>
              <a:t>	</a:t>
            </a:r>
            <a:r>
              <a:rPr b="0" i="1" lang="en-US" sz="1800" spc="-1" strike="noStrike">
                <a:solidFill>
                  <a:srgbClr val="ff0000"/>
                </a:solidFill>
                <a:latin typeface="Calibri"/>
              </a:rPr>
              <a:t>	</a:t>
            </a:r>
            <a:r>
              <a:rPr b="0" i="1" lang="en-US" sz="1800" spc="-1" strike="noStrike">
                <a:solidFill>
                  <a:srgbClr val="ff0000"/>
                </a:solidFill>
                <a:latin typeface="Calibri"/>
              </a:rPr>
              <a:t>	</a:t>
            </a:r>
            <a:r>
              <a:rPr b="0" i="1" lang="en-US" sz="1800" spc="-1" strike="noStrike">
                <a:solidFill>
                  <a:srgbClr val="ff0000"/>
                </a:solidFill>
                <a:latin typeface="Calibri"/>
              </a:rPr>
              <a:t>Recuperatorio: </a:t>
            </a:r>
            <a:endParaRPr b="0" lang="es-AR" sz="1800" spc="-1" strike="noStrike">
              <a:solidFill>
                <a:srgbClr val="000000"/>
              </a:solidFill>
              <a:latin typeface="Arial"/>
            </a:endParaRPr>
          </a:p>
          <a:p>
            <a:pPr>
              <a:lnSpc>
                <a:spcPct val="100000"/>
              </a:lnSpc>
              <a:tabLst>
                <a:tab algn="l" pos="1193760"/>
                <a:tab algn="l" pos="1866960"/>
                <a:tab algn="l" pos="2247840"/>
                <a:tab algn="l" pos="2298600"/>
              </a:tabLst>
            </a:pPr>
            <a:endParaRPr b="0" lang="es-AR" sz="1800" spc="-1" strike="noStrike">
              <a:solidFill>
                <a:srgbClr val="000000"/>
              </a:solidFill>
              <a:latin typeface="Arial"/>
            </a:endParaRPr>
          </a:p>
          <a:p>
            <a:pPr>
              <a:lnSpc>
                <a:spcPct val="100000"/>
              </a:lnSpc>
              <a:tabLst>
                <a:tab algn="l" pos="1193760"/>
                <a:tab algn="l" pos="1866960"/>
                <a:tab algn="l" pos="2247840"/>
                <a:tab algn="l" pos="2298600"/>
              </a:tabLst>
            </a:pPr>
            <a:r>
              <a:rPr b="0" i="1" lang="en-US" sz="1800" spc="-1" strike="noStrike">
                <a:solidFill>
                  <a:srgbClr val="00b050"/>
                </a:solidFill>
                <a:latin typeface="Calibri"/>
              </a:rPr>
              <a:t>Entrega TP1 :</a:t>
            </a:r>
            <a:endParaRPr b="0" lang="es-AR" sz="1800" spc="-1" strike="noStrike">
              <a:solidFill>
                <a:srgbClr val="000000"/>
              </a:solidFill>
              <a:latin typeface="Arial"/>
            </a:endParaRPr>
          </a:p>
          <a:p>
            <a:pPr>
              <a:lnSpc>
                <a:spcPct val="100000"/>
              </a:lnSpc>
              <a:tabLst>
                <a:tab algn="l" pos="1193760"/>
                <a:tab algn="l" pos="1866960"/>
                <a:tab algn="l" pos="2247840"/>
                <a:tab algn="l" pos="2298600"/>
              </a:tabLst>
            </a:pPr>
            <a:r>
              <a:rPr b="0" i="1" lang="en-US" sz="1800" spc="-1" strike="noStrike">
                <a:solidFill>
                  <a:srgbClr val="ff0000"/>
                </a:solidFill>
                <a:latin typeface="Calibri"/>
              </a:rPr>
              <a:t>Entrega  TP2:</a:t>
            </a:r>
            <a:endParaRPr b="0" lang="es-AR" sz="1800" spc="-1" strike="noStrike">
              <a:solidFill>
                <a:srgbClr val="000000"/>
              </a:solidFill>
              <a:latin typeface="Arial"/>
            </a:endParaRPr>
          </a:p>
          <a:p>
            <a:pPr>
              <a:lnSpc>
                <a:spcPct val="100000"/>
              </a:lnSpc>
              <a:tabLst>
                <a:tab algn="l" pos="1193760"/>
                <a:tab algn="l" pos="1866960"/>
                <a:tab algn="l" pos="2247840"/>
                <a:tab algn="l" pos="2298600"/>
              </a:tabLst>
            </a:pPr>
            <a:r>
              <a:rPr b="0" i="1" lang="en-US" sz="1800" spc="-1" strike="noStrike">
                <a:solidFill>
                  <a:srgbClr val="ff0000"/>
                </a:solidFill>
                <a:latin typeface="Calibri"/>
              </a:rPr>
              <a:t>Entrega  TP3:</a:t>
            </a:r>
            <a:endParaRPr b="0" lang="es-AR" sz="1800" spc="-1" strike="noStrike">
              <a:solidFill>
                <a:srgbClr val="000000"/>
              </a:solidFill>
              <a:latin typeface="Arial"/>
            </a:endParaRPr>
          </a:p>
          <a:p>
            <a:pPr>
              <a:lnSpc>
                <a:spcPct val="100000"/>
              </a:lnSpc>
              <a:tabLst>
                <a:tab algn="l" pos="1193760"/>
                <a:tab algn="l" pos="1866960"/>
                <a:tab algn="l" pos="2247840"/>
                <a:tab algn="l" pos="2298600"/>
              </a:tabLst>
            </a:pPr>
            <a:r>
              <a:rPr b="0" i="1" lang="en-US" sz="1800" spc="-1" strike="noStrike">
                <a:solidFill>
                  <a:srgbClr val="ff0000"/>
                </a:solidFill>
                <a:latin typeface="Calibri"/>
              </a:rPr>
              <a:t>Entrega  TP4:</a:t>
            </a:r>
            <a:endParaRPr b="0" lang="es-AR" sz="1800" spc="-1" strike="noStrike">
              <a:solidFill>
                <a:srgbClr val="000000"/>
              </a:solidFill>
              <a:latin typeface="Arial"/>
            </a:endParaRPr>
          </a:p>
          <a:p>
            <a:pPr>
              <a:lnSpc>
                <a:spcPct val="100000"/>
              </a:lnSpc>
              <a:tabLst>
                <a:tab algn="l" pos="1193760"/>
                <a:tab algn="l" pos="1866960"/>
                <a:tab algn="l" pos="2247840"/>
                <a:tab algn="l" pos="2298600"/>
              </a:tabLst>
            </a:pPr>
            <a:endParaRPr b="0" lang="es-AR" sz="1800" spc="-1" strike="noStrike">
              <a:solidFill>
                <a:srgbClr val="000000"/>
              </a:solidFill>
              <a:latin typeface="Arial"/>
            </a:endParaRPr>
          </a:p>
          <a:p>
            <a:pPr>
              <a:lnSpc>
                <a:spcPct val="100000"/>
              </a:lnSpc>
              <a:tabLst>
                <a:tab algn="l" pos="1193760"/>
                <a:tab algn="l" pos="1866960"/>
                <a:tab algn="l" pos="2247840"/>
                <a:tab algn="l" pos="2298600"/>
              </a:tabLst>
            </a:pPr>
            <a:endParaRPr b="0" lang="es-AR" sz="1800" spc="-1" strike="noStrike">
              <a:solidFill>
                <a:srgbClr val="000000"/>
              </a:solidFill>
              <a:latin typeface="Arial"/>
            </a:endParaRPr>
          </a:p>
          <a:p>
            <a:pPr>
              <a:lnSpc>
                <a:spcPct val="100000"/>
              </a:lnSpc>
              <a:tabLst>
                <a:tab algn="l" pos="1193760"/>
                <a:tab algn="l" pos="1866960"/>
                <a:tab algn="l" pos="2247840"/>
                <a:tab algn="l" pos="2298600"/>
              </a:tabLst>
            </a:pPr>
            <a:r>
              <a:rPr b="0" i="1" lang="en-US" sz="1800" spc="-1" strike="noStrike">
                <a:solidFill>
                  <a:srgbClr val="ff0000"/>
                </a:solidFill>
                <a:latin typeface="Calibri"/>
              </a:rPr>
              <a:t>	</a:t>
            </a:r>
            <a:r>
              <a:rPr b="0" i="1" lang="en-US" sz="1800" spc="-1" strike="noStrike">
                <a:solidFill>
                  <a:srgbClr val="ff0000"/>
                </a:solidFill>
                <a:latin typeface="Calibri"/>
              </a:rPr>
              <a:t>	</a:t>
            </a:r>
            <a:endParaRPr b="0" lang="es-AR" sz="1800" spc="-1" strike="noStrike">
              <a:solidFill>
                <a:srgbClr val="000000"/>
              </a:solidFill>
              <a:latin typeface="Arial"/>
            </a:endParaRPr>
          </a:p>
        </p:txBody>
      </p:sp>
      <p:sp>
        <p:nvSpPr>
          <p:cNvPr id="185" name="CuadroTexto 18"/>
          <p:cNvSpPr/>
          <p:nvPr/>
        </p:nvSpPr>
        <p:spPr>
          <a:xfrm>
            <a:off x="889920" y="9064800"/>
            <a:ext cx="134416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s-ES" sz="1800" spc="-1" strike="noStrike" u="sng">
                <a:solidFill>
                  <a:srgbClr val="ff0000"/>
                </a:solidFill>
                <a:uFillTx/>
                <a:latin typeface="Calibri"/>
              </a:rPr>
              <a:t>Material Disponible en Web personal y Campus UNLa</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595080" y="613440"/>
            <a:ext cx="14147280" cy="1725120"/>
          </a:xfrm>
          <a:prstGeom prst="rect">
            <a:avLst/>
          </a:prstGeom>
          <a:noFill/>
          <a:ln w="0">
            <a:noFill/>
          </a:ln>
        </p:spPr>
        <p:txBody>
          <a:bodyPr lIns="0" rIns="0" tIns="0" anchor="ctr">
            <a:noAutofit/>
          </a:bodyPr>
          <a:p>
            <a:pPr indent="0">
              <a:lnSpc>
                <a:spcPts val="6100"/>
              </a:lnSpc>
              <a:buNone/>
            </a:pPr>
            <a:r>
              <a:rPr b="1" i="1" lang="es-AR" sz="4390" spc="-1" strike="noStrike">
                <a:solidFill>
                  <a:srgbClr val="ff0000"/>
                </a:solidFill>
                <a:latin typeface="Arial"/>
              </a:rPr>
              <a:t>Componentes de un Microprogramable</a:t>
            </a:r>
            <a:endParaRPr b="0" lang="en-US" sz="4390" spc="-1" strike="noStrike">
              <a:solidFill>
                <a:srgbClr val="000000"/>
              </a:solidFill>
              <a:latin typeface="Calibri"/>
            </a:endParaRPr>
          </a:p>
        </p:txBody>
      </p:sp>
      <p:sp>
        <p:nvSpPr>
          <p:cNvPr id="222" name="Rectangle 3"/>
          <p:cNvSpPr/>
          <p:nvPr/>
        </p:nvSpPr>
        <p:spPr>
          <a:xfrm>
            <a:off x="975240" y="5236560"/>
            <a:ext cx="14399640" cy="602640"/>
          </a:xfrm>
          <a:prstGeom prst="rect">
            <a:avLst/>
          </a:prstGeom>
          <a:noFill/>
          <a:ln w="0">
            <a:noFill/>
          </a:ln>
        </p:spPr>
        <p:style>
          <a:lnRef idx="0"/>
          <a:fillRef idx="0"/>
          <a:effectRef idx="0"/>
          <a:fontRef idx="minor"/>
        </p:style>
        <p:txBody>
          <a:bodyPr numCol="1" spcCol="0" wrap="none" anchor="ctr">
            <a:spAutoFit/>
          </a:bodyPr>
          <a:p>
            <a:pPr>
              <a:lnSpc>
                <a:spcPct val="100000"/>
              </a:lnSpc>
            </a:pPr>
            <a:endParaRPr b="0" lang="es-ES" sz="1800" spc="-1" strike="noStrike">
              <a:solidFill>
                <a:srgbClr val="000000"/>
              </a:solidFill>
              <a:latin typeface="Calibri"/>
            </a:endParaRPr>
          </a:p>
        </p:txBody>
      </p:sp>
      <p:sp>
        <p:nvSpPr>
          <p:cNvPr id="223" name="PlaceHolder 2"/>
          <p:cNvSpPr>
            <a:spLocks noGrp="1"/>
          </p:cNvSpPr>
          <p:nvPr>
            <p:ph/>
          </p:nvPr>
        </p:nvSpPr>
        <p:spPr>
          <a:xfrm>
            <a:off x="1198080" y="2531520"/>
            <a:ext cx="13031280" cy="5969880"/>
          </a:xfrm>
          <a:prstGeom prst="rect">
            <a:avLst/>
          </a:prstGeom>
          <a:noFill/>
          <a:ln w="0">
            <a:noFill/>
          </a:ln>
        </p:spPr>
        <p:txBody>
          <a:bodyPr anchor="t">
            <a:noAutofit/>
          </a:bodyPr>
          <a:p>
            <a:pPr indent="0">
              <a:lnSpc>
                <a:spcPct val="100000"/>
              </a:lnSpc>
              <a:buNone/>
              <a:tabLst>
                <a:tab algn="l" pos="0"/>
              </a:tabLst>
            </a:pPr>
            <a:r>
              <a:rPr b="0" lang="es-AR" sz="3200" spc="-1" strike="noStrike">
                <a:solidFill>
                  <a:srgbClr val="000000"/>
                </a:solidFill>
                <a:latin typeface="Verdana"/>
                <a:ea typeface="Times New Roman"/>
              </a:rPr>
              <a:t>Un sistema microprogramable esta formado por los siguientes componentes:</a:t>
            </a:r>
            <a:endParaRPr b="0" lang="en-US" sz="3200" spc="-1" strike="noStrike">
              <a:solidFill>
                <a:srgbClr val="000000"/>
              </a:solidFill>
              <a:latin typeface="Calibri"/>
            </a:endParaRPr>
          </a:p>
          <a:p>
            <a:pPr indent="0">
              <a:lnSpc>
                <a:spcPct val="100000"/>
              </a:lnSpc>
              <a:buNone/>
              <a:tabLst>
                <a:tab algn="l" pos="0"/>
              </a:tabLst>
            </a:pPr>
            <a:endParaRPr b="0" lang="en-US" sz="3200" spc="-1" strike="noStrike">
              <a:solidFill>
                <a:srgbClr val="000000"/>
              </a:solidFill>
              <a:latin typeface="Calibri"/>
            </a:endParaRPr>
          </a:p>
          <a:p>
            <a:pPr lvl="3" marL="1257480">
              <a:lnSpc>
                <a:spcPct val="100000"/>
              </a:lnSpc>
              <a:buClr>
                <a:srgbClr val="ff0000"/>
              </a:buClr>
              <a:buFont typeface="Symbol" charset="2"/>
              <a:buChar char=""/>
              <a:tabLst>
                <a:tab algn="l" pos="0"/>
              </a:tabLst>
            </a:pPr>
            <a:r>
              <a:rPr b="0" i="1" lang="es-AR" sz="3200" spc="-1" strike="noStrike">
                <a:solidFill>
                  <a:srgbClr val="ff0000"/>
                </a:solidFill>
                <a:latin typeface="Verdana"/>
                <a:ea typeface="Calibri"/>
              </a:rPr>
              <a:t>Hardware</a:t>
            </a:r>
            <a:r>
              <a:rPr b="0" i="1" lang="es-AR" sz="3200" spc="-1" strike="noStrike">
                <a:solidFill>
                  <a:srgbClr val="ff0000"/>
                </a:solidFill>
                <a:latin typeface="Calibri"/>
                <a:ea typeface="Calibri"/>
              </a:rPr>
              <a:t> </a:t>
            </a:r>
            <a:endParaRPr b="0" lang="en-US" sz="3200" spc="-1" strike="noStrike">
              <a:solidFill>
                <a:srgbClr val="000000"/>
              </a:solidFill>
              <a:latin typeface="Calibri"/>
            </a:endParaRPr>
          </a:p>
          <a:p>
            <a:pPr indent="0">
              <a:spcBef>
                <a:spcPts val="1868"/>
              </a:spcBef>
              <a:buNone/>
              <a:tabLst>
                <a:tab algn="l" pos="0"/>
              </a:tabLst>
            </a:pPr>
            <a:endParaRPr b="0" lang="en-US" sz="3200" spc="-1" strike="noStrike">
              <a:solidFill>
                <a:srgbClr val="000000"/>
              </a:solidFill>
              <a:latin typeface="Calibri"/>
            </a:endParaRPr>
          </a:p>
          <a:p>
            <a:pPr lvl="3" marL="1257480">
              <a:lnSpc>
                <a:spcPct val="100000"/>
              </a:lnSpc>
              <a:buClr>
                <a:srgbClr val="ff0000"/>
              </a:buClr>
              <a:buFont typeface="Symbol" charset="2"/>
              <a:buChar char=""/>
              <a:tabLst>
                <a:tab algn="l" pos="0"/>
              </a:tabLst>
            </a:pPr>
            <a:r>
              <a:rPr b="0" i="1" lang="es-AR" sz="3200" spc="-1" strike="noStrike">
                <a:solidFill>
                  <a:srgbClr val="ff0000"/>
                </a:solidFill>
                <a:latin typeface="Verdana"/>
                <a:ea typeface="Calibri"/>
              </a:rPr>
              <a:t>Software</a:t>
            </a:r>
            <a:r>
              <a:rPr b="0" i="1" lang="es-AR" sz="3200" spc="-1" strike="noStrike">
                <a:solidFill>
                  <a:srgbClr val="ff0000"/>
                </a:solidFill>
                <a:latin typeface="Calibri"/>
                <a:ea typeface="Calibri"/>
              </a:rPr>
              <a:t> </a:t>
            </a:r>
            <a:endParaRPr b="0" lang="en-US" sz="3200" spc="-1" strike="noStrike">
              <a:solidFill>
                <a:srgbClr val="000000"/>
              </a:solidFill>
              <a:latin typeface="Calibri"/>
            </a:endParaRPr>
          </a:p>
          <a:p>
            <a:pPr indent="0">
              <a:spcBef>
                <a:spcPts val="1868"/>
              </a:spcBef>
              <a:buNone/>
              <a:tabLst>
                <a:tab algn="l" pos="0"/>
              </a:tabLst>
            </a:pPr>
            <a:endParaRPr b="0" lang="en-US" sz="3200" spc="-1" strike="noStrike">
              <a:solidFill>
                <a:srgbClr val="000000"/>
              </a:solidFill>
              <a:latin typeface="Calibri"/>
            </a:endParaRPr>
          </a:p>
          <a:p>
            <a:pPr lvl="3" marL="1257480">
              <a:lnSpc>
                <a:spcPct val="100000"/>
              </a:lnSpc>
              <a:buClr>
                <a:srgbClr val="ff0000"/>
              </a:buClr>
              <a:buFont typeface="Symbol" charset="2"/>
              <a:buChar char=""/>
              <a:tabLst>
                <a:tab algn="l" pos="0"/>
              </a:tabLst>
            </a:pPr>
            <a:r>
              <a:rPr b="0" i="1" lang="es-AR" sz="3200" spc="-1" strike="noStrike">
                <a:solidFill>
                  <a:srgbClr val="ff0000"/>
                </a:solidFill>
                <a:latin typeface="Verdana"/>
                <a:ea typeface="Calibri"/>
              </a:rPr>
              <a:t>Firmware</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70"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71"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72"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173"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74" name="Freeform 3"/>
          <p:cNvSpPr/>
          <p:nvPr/>
        </p:nvSpPr>
        <p:spPr>
          <a:xfrm>
            <a:off x="4446720" y="2691000"/>
            <a:ext cx="9628920" cy="988560"/>
          </a:xfrm>
          <a:custGeom>
            <a:avLst/>
            <a:gdLst>
              <a:gd name="textAreaLeft" fmla="*/ 0 w 9628920"/>
              <a:gd name="textAreaRight" fmla="*/ 9629280 w 9628920"/>
              <a:gd name="textAreaTop" fmla="*/ 0 h 988560"/>
              <a:gd name="textAreaBottom" fmla="*/ 988920 h 988560"/>
            </a:gdLst>
            <a:ahLst/>
            <a:rect l="textAreaLeft" t="textAreaTop" r="textAreaRight" b="textAreaBottom"/>
            <a:pathLst>
              <a:path w="7150607" h="749807">
                <a:moveTo>
                  <a:pt x="0" y="0"/>
                </a:moveTo>
                <a:lnTo>
                  <a:pt x="0" y="749807"/>
                </a:lnTo>
                <a:lnTo>
                  <a:pt x="7150607" y="749807"/>
                </a:lnTo>
                <a:lnTo>
                  <a:pt x="7150607" y="0"/>
                </a:lnTo>
                <a:lnTo>
                  <a:pt x="0" y="0"/>
                </a:lnTo>
              </a:path>
            </a:pathLst>
          </a:custGeom>
          <a:solidFill>
            <a:srgbClr val="c0c0c0"/>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75" name="Freeform 3"/>
          <p:cNvSpPr/>
          <p:nvPr/>
        </p:nvSpPr>
        <p:spPr>
          <a:xfrm>
            <a:off x="4691880" y="2886480"/>
            <a:ext cx="3645720" cy="792720"/>
          </a:xfrm>
          <a:custGeom>
            <a:avLst/>
            <a:gdLst>
              <a:gd name="textAreaLeft" fmla="*/ 0 w 3645720"/>
              <a:gd name="textAreaRight" fmla="*/ 3646080 w 3645720"/>
              <a:gd name="textAreaTop" fmla="*/ 0 h 792720"/>
              <a:gd name="textAreaBottom" fmla="*/ 793080 h 792720"/>
            </a:gdLst>
            <a:ahLst/>
            <a:rect l="textAreaLeft" t="textAreaTop" r="textAreaRight" b="textAreaBottom"/>
            <a:pathLst>
              <a:path w="2707385" h="601217">
                <a:moveTo>
                  <a:pt x="0" y="0"/>
                </a:moveTo>
                <a:lnTo>
                  <a:pt x="0" y="601217"/>
                </a:lnTo>
                <a:lnTo>
                  <a:pt x="2707385" y="601217"/>
                </a:lnTo>
                <a:lnTo>
                  <a:pt x="2707385"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76" name="Freeform 3"/>
          <p:cNvSpPr/>
          <p:nvPr/>
        </p:nvSpPr>
        <p:spPr>
          <a:xfrm>
            <a:off x="10055520" y="2886480"/>
            <a:ext cx="3645720" cy="792720"/>
          </a:xfrm>
          <a:custGeom>
            <a:avLst/>
            <a:gdLst>
              <a:gd name="textAreaLeft" fmla="*/ 0 w 3645720"/>
              <a:gd name="textAreaRight" fmla="*/ 3646080 w 3645720"/>
              <a:gd name="textAreaTop" fmla="*/ 0 h 792720"/>
              <a:gd name="textAreaBottom" fmla="*/ 793080 h 792720"/>
            </a:gdLst>
            <a:ahLst/>
            <a:rect l="textAreaLeft" t="textAreaTop" r="textAreaRight" b="textAreaBottom"/>
            <a:pathLst>
              <a:path w="2707385" h="601217">
                <a:moveTo>
                  <a:pt x="0" y="0"/>
                </a:moveTo>
                <a:lnTo>
                  <a:pt x="0" y="601217"/>
                </a:lnTo>
                <a:lnTo>
                  <a:pt x="2707385" y="601217"/>
                </a:lnTo>
                <a:lnTo>
                  <a:pt x="2707385"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77"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78" name="Freeform 3"/>
          <p:cNvSpPr/>
          <p:nvPr/>
        </p:nvSpPr>
        <p:spPr>
          <a:xfrm>
            <a:off x="4446720" y="3679560"/>
            <a:ext cx="9628920" cy="666720"/>
          </a:xfrm>
          <a:custGeom>
            <a:avLst/>
            <a:gdLst>
              <a:gd name="textAreaLeft" fmla="*/ 0 w 9628920"/>
              <a:gd name="textAreaRight" fmla="*/ 9629280 w 9628920"/>
              <a:gd name="textAreaTop" fmla="*/ 0 h 666720"/>
              <a:gd name="textAreaBottom" fmla="*/ 667080 h 666720"/>
            </a:gdLst>
            <a:ahLst/>
            <a:rect l="textAreaLeft" t="textAreaTop" r="textAreaRight" b="textAreaBottom"/>
            <a:pathLst>
              <a:path w="7150607" h="505968">
                <a:moveTo>
                  <a:pt x="0" y="0"/>
                </a:moveTo>
                <a:lnTo>
                  <a:pt x="0" y="505968"/>
                </a:lnTo>
                <a:lnTo>
                  <a:pt x="7150607" y="505968"/>
                </a:lnTo>
                <a:lnTo>
                  <a:pt x="7150607" y="0"/>
                </a:lnTo>
                <a:lnTo>
                  <a:pt x="0" y="0"/>
                </a:lnTo>
              </a:path>
            </a:pathLst>
          </a:custGeom>
          <a:solidFill>
            <a:srgbClr val="c0c0c0"/>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79" name="Freeform 3"/>
          <p:cNvSpPr/>
          <p:nvPr/>
        </p:nvSpPr>
        <p:spPr>
          <a:xfrm>
            <a:off x="4691880" y="3679560"/>
            <a:ext cx="3645720" cy="339120"/>
          </a:xfrm>
          <a:custGeom>
            <a:avLst/>
            <a:gdLst>
              <a:gd name="textAreaLeft" fmla="*/ 0 w 3645720"/>
              <a:gd name="textAreaRight" fmla="*/ 3646080 w 3645720"/>
              <a:gd name="textAreaTop" fmla="*/ 0 h 339120"/>
              <a:gd name="textAreaBottom" fmla="*/ 339480 h 339120"/>
            </a:gdLst>
            <a:ahLst/>
            <a:rect l="textAreaLeft" t="textAreaTop" r="textAreaRight" b="textAreaBottom"/>
            <a:pathLst>
              <a:path w="2707385" h="257556">
                <a:moveTo>
                  <a:pt x="0" y="0"/>
                </a:moveTo>
                <a:lnTo>
                  <a:pt x="0" y="257556"/>
                </a:lnTo>
                <a:lnTo>
                  <a:pt x="2707385" y="257556"/>
                </a:lnTo>
                <a:lnTo>
                  <a:pt x="2707385"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80" name="Freeform 3"/>
          <p:cNvSpPr/>
          <p:nvPr/>
        </p:nvSpPr>
        <p:spPr>
          <a:xfrm>
            <a:off x="10055520" y="3679560"/>
            <a:ext cx="3645720" cy="339120"/>
          </a:xfrm>
          <a:custGeom>
            <a:avLst/>
            <a:gdLst>
              <a:gd name="textAreaLeft" fmla="*/ 0 w 3645720"/>
              <a:gd name="textAreaRight" fmla="*/ 3646080 w 3645720"/>
              <a:gd name="textAreaTop" fmla="*/ 0 h 339120"/>
              <a:gd name="textAreaBottom" fmla="*/ 339480 h 339120"/>
            </a:gdLst>
            <a:ahLst/>
            <a:rect l="textAreaLeft" t="textAreaTop" r="textAreaRight" b="textAreaBottom"/>
            <a:pathLst>
              <a:path w="2707385" h="257556">
                <a:moveTo>
                  <a:pt x="0" y="0"/>
                </a:moveTo>
                <a:lnTo>
                  <a:pt x="0" y="257556"/>
                </a:lnTo>
                <a:lnTo>
                  <a:pt x="2707385" y="257556"/>
                </a:lnTo>
                <a:lnTo>
                  <a:pt x="2707385"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81"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82" name="Freeform 3"/>
          <p:cNvSpPr/>
          <p:nvPr/>
        </p:nvSpPr>
        <p:spPr>
          <a:xfrm>
            <a:off x="2892600" y="5866200"/>
            <a:ext cx="9741600" cy="17640"/>
          </a:xfrm>
          <a:custGeom>
            <a:avLst/>
            <a:gdLst>
              <a:gd name="textAreaLeft" fmla="*/ 0 w 9741600"/>
              <a:gd name="textAreaRight" fmla="*/ 9741960 w 9741600"/>
              <a:gd name="textAreaTop" fmla="*/ 0 h 17640"/>
              <a:gd name="textAreaBottom" fmla="*/ 18000 h 17640"/>
            </a:gdLst>
            <a:ahLst/>
            <a:rect l="textAreaLeft" t="textAreaTop" r="textAreaRight" b="textAreaBottom"/>
            <a:pathLst>
              <a:path w="7234428" h="13716">
                <a:moveTo>
                  <a:pt x="0" y="6858"/>
                </a:moveTo>
                <a:lnTo>
                  <a:pt x="7234427" y="6858"/>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rgbClr val="000000"/>
              </a:solidFill>
              <a:latin typeface="Calibri"/>
            </a:endParaRPr>
          </a:p>
        </p:txBody>
      </p:sp>
      <p:sp>
        <p:nvSpPr>
          <p:cNvPr id="1183"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84" name="Freeform 3"/>
          <p:cNvSpPr/>
          <p:nvPr/>
        </p:nvSpPr>
        <p:spPr>
          <a:xfrm>
            <a:off x="776160" y="6999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2">
                <a:moveTo>
                  <a:pt x="0" y="0"/>
                </a:moveTo>
                <a:lnTo>
                  <a:pt x="0" y="838962"/>
                </a:lnTo>
                <a:lnTo>
                  <a:pt x="10075164" y="838962"/>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85" name="Freeform 3"/>
          <p:cNvSpPr/>
          <p:nvPr/>
        </p:nvSpPr>
        <p:spPr>
          <a:xfrm>
            <a:off x="776160" y="8123040"/>
            <a:ext cx="13567320" cy="1088280"/>
          </a:xfrm>
          <a:custGeom>
            <a:avLst/>
            <a:gdLst>
              <a:gd name="textAreaLeft" fmla="*/ 0 w 13567320"/>
              <a:gd name="textAreaRight" fmla="*/ 13567680 w 13567320"/>
              <a:gd name="textAreaTop" fmla="*/ 0 h 1088280"/>
              <a:gd name="textAreaBottom" fmla="*/ 1088640 h 1088280"/>
            </a:gdLst>
            <a:ahLst/>
            <a:rect l="textAreaLeft" t="textAreaTop" r="textAreaRight" b="textAreaBottom"/>
            <a:pathLst>
              <a:path w="10075164" h="825500">
                <a:moveTo>
                  <a:pt x="0" y="0"/>
                </a:moveTo>
                <a:lnTo>
                  <a:pt x="10075164" y="0"/>
                </a:lnTo>
                <a:lnTo>
                  <a:pt x="10075164" y="825499"/>
                </a:lnTo>
                <a:lnTo>
                  <a:pt x="0" y="8254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86" name="Freeform 3"/>
          <p:cNvSpPr/>
          <p:nvPr/>
        </p:nvSpPr>
        <p:spPr>
          <a:xfrm>
            <a:off x="776160" y="9213480"/>
            <a:ext cx="13567320" cy="1114200"/>
          </a:xfrm>
          <a:custGeom>
            <a:avLst/>
            <a:gdLst>
              <a:gd name="textAreaLeft" fmla="*/ 0 w 13567320"/>
              <a:gd name="textAreaRight" fmla="*/ 13567680 w 13567320"/>
              <a:gd name="textAreaTop" fmla="*/ 0 h 1114200"/>
              <a:gd name="textAreaBottom" fmla="*/ 1114560 h 1114200"/>
            </a:gdLst>
            <a:ahLst/>
            <a:rect l="textAreaLeft" t="textAreaTop" r="textAreaRight" b="textAreaBottom"/>
            <a:pathLst>
              <a:path w="10075164" h="845058">
                <a:moveTo>
                  <a:pt x="0" y="0"/>
                </a:moveTo>
                <a:lnTo>
                  <a:pt x="0" y="845058"/>
                </a:lnTo>
                <a:lnTo>
                  <a:pt x="10075164" y="845058"/>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pic>
        <p:nvPicPr>
          <p:cNvPr id="1187" name="Picture 3" descr=""/>
          <p:cNvPicPr/>
          <p:nvPr/>
        </p:nvPicPr>
        <p:blipFill>
          <a:blip r:embed="rId1"/>
          <a:stretch/>
        </p:blipFill>
        <p:spPr>
          <a:xfrm>
            <a:off x="4413240" y="2671560"/>
            <a:ext cx="9696600" cy="3182760"/>
          </a:xfrm>
          <a:prstGeom prst="rect">
            <a:avLst/>
          </a:prstGeom>
          <a:ln w="0">
            <a:noFill/>
          </a:ln>
        </p:spPr>
      </p:pic>
      <p:pic>
        <p:nvPicPr>
          <p:cNvPr id="1188" name="Picture 3" descr=""/>
          <p:cNvPicPr/>
          <p:nvPr/>
        </p:nvPicPr>
        <p:blipFill>
          <a:blip r:embed="rId2"/>
          <a:stretch/>
        </p:blipFill>
        <p:spPr>
          <a:xfrm>
            <a:off x="1402920" y="5871240"/>
            <a:ext cx="3078000" cy="2646360"/>
          </a:xfrm>
          <a:prstGeom prst="rect">
            <a:avLst/>
          </a:prstGeom>
          <a:ln w="0">
            <a:noFill/>
          </a:ln>
        </p:spPr>
      </p:pic>
      <p:pic>
        <p:nvPicPr>
          <p:cNvPr id="1189" name="Picture 3" descr=""/>
          <p:cNvPicPr/>
          <p:nvPr/>
        </p:nvPicPr>
        <p:blipFill>
          <a:blip r:embed="rId3"/>
          <a:stretch/>
        </p:blipFill>
        <p:spPr>
          <a:xfrm>
            <a:off x="4618080" y="5921640"/>
            <a:ext cx="3078000" cy="2579400"/>
          </a:xfrm>
          <a:prstGeom prst="rect">
            <a:avLst/>
          </a:prstGeom>
          <a:ln w="0">
            <a:noFill/>
          </a:ln>
        </p:spPr>
      </p:pic>
      <p:pic>
        <p:nvPicPr>
          <p:cNvPr id="1190" name="Picture 3" descr=""/>
          <p:cNvPicPr/>
          <p:nvPr/>
        </p:nvPicPr>
        <p:blipFill>
          <a:blip r:embed="rId4"/>
          <a:stretch/>
        </p:blipFill>
        <p:spPr>
          <a:xfrm>
            <a:off x="7902000" y="5905080"/>
            <a:ext cx="3078000" cy="2579400"/>
          </a:xfrm>
          <a:prstGeom prst="rect">
            <a:avLst/>
          </a:prstGeom>
          <a:ln w="0">
            <a:noFill/>
          </a:ln>
        </p:spPr>
      </p:pic>
      <p:pic>
        <p:nvPicPr>
          <p:cNvPr id="1191" name="Picture 3" descr=""/>
          <p:cNvPicPr/>
          <p:nvPr/>
        </p:nvPicPr>
        <p:blipFill>
          <a:blip r:embed="rId5"/>
          <a:stretch/>
        </p:blipFill>
        <p:spPr>
          <a:xfrm>
            <a:off x="11099880" y="5854680"/>
            <a:ext cx="3078000" cy="2612880"/>
          </a:xfrm>
          <a:prstGeom prst="rect">
            <a:avLst/>
          </a:prstGeom>
          <a:ln w="0">
            <a:noFill/>
          </a:ln>
        </p:spPr>
      </p:pic>
      <p:sp>
        <p:nvSpPr>
          <p:cNvPr id="1192" name="TextBox 1"/>
          <p:cNvSpPr/>
          <p:nvPr/>
        </p:nvSpPr>
        <p:spPr>
          <a:xfrm>
            <a:off x="4625640" y="795240"/>
            <a:ext cx="7823880" cy="401040"/>
          </a:xfrm>
          <a:prstGeom prst="rect">
            <a:avLst/>
          </a:prstGeom>
          <a:noFill/>
          <a:ln w="0">
            <a:noFill/>
          </a:ln>
        </p:spPr>
        <p:style>
          <a:lnRef idx="0"/>
          <a:fillRef idx="0"/>
          <a:effectRef idx="0"/>
          <a:fontRef idx="minor"/>
        </p:style>
        <p:txBody>
          <a:bodyPr wrap="none" lIns="0" rIns="0" tIns="0" bIns="45000" anchor="t">
            <a:spAutoFit/>
          </a:bodyPr>
          <a:p>
            <a:pPr>
              <a:lnSpc>
                <a:spcPts val="2801"/>
              </a:lnSpc>
            </a:pPr>
            <a:r>
              <a:rPr b="1" i="1" lang="en-US" sz="3600" spc="-1" strike="noStrike">
                <a:solidFill>
                  <a:srgbClr val="ff0000"/>
                </a:solidFill>
                <a:latin typeface="Calibri"/>
              </a:rPr>
              <a:t>Archivos Resultante del Ensamblado</a:t>
            </a:r>
            <a:endParaRPr b="0" lang="es-AR" sz="3600" spc="-1" strike="noStrike">
              <a:solidFill>
                <a:srgbClr val="000000"/>
              </a:solidFill>
              <a:latin typeface="Arial"/>
            </a:endParaRPr>
          </a:p>
        </p:txBody>
      </p:sp>
      <p:sp>
        <p:nvSpPr>
          <p:cNvPr id="1193" name="TextBox 1"/>
          <p:cNvSpPr/>
          <p:nvPr/>
        </p:nvSpPr>
        <p:spPr>
          <a:xfrm>
            <a:off x="5584680" y="3191040"/>
            <a:ext cx="1828440" cy="439200"/>
          </a:xfrm>
          <a:prstGeom prst="rect">
            <a:avLst/>
          </a:prstGeom>
          <a:noFill/>
          <a:ln w="0">
            <a:noFill/>
          </a:ln>
        </p:spPr>
        <p:style>
          <a:lnRef idx="0"/>
          <a:fillRef idx="0"/>
          <a:effectRef idx="0"/>
          <a:fontRef idx="minor"/>
        </p:style>
        <p:txBody>
          <a:bodyPr wrap="none" lIns="0" rIns="0" tIns="0" bIns="45000" anchor="t">
            <a:spAutoFit/>
          </a:bodyPr>
          <a:p>
            <a:pPr>
              <a:lnSpc>
                <a:spcPts val="3101"/>
              </a:lnSpc>
            </a:pPr>
            <a:r>
              <a:rPr b="0" lang="en-US" sz="2640" spc="-1" strike="noStrike">
                <a:solidFill>
                  <a:srgbClr val="000000"/>
                </a:solidFill>
                <a:latin typeface="Tahoma"/>
              </a:rPr>
              <a:t>MPASM.exe</a:t>
            </a:r>
            <a:endParaRPr b="0" lang="es-AR" sz="2640" spc="-1" strike="noStrike">
              <a:solidFill>
                <a:srgbClr val="000000"/>
              </a:solidFill>
              <a:latin typeface="Arial"/>
            </a:endParaRPr>
          </a:p>
        </p:txBody>
      </p:sp>
      <p:sp>
        <p:nvSpPr>
          <p:cNvPr id="1194" name="TextBox 1"/>
          <p:cNvSpPr/>
          <p:nvPr/>
        </p:nvSpPr>
        <p:spPr>
          <a:xfrm>
            <a:off x="10978920" y="3191040"/>
            <a:ext cx="1781280" cy="439200"/>
          </a:xfrm>
          <a:prstGeom prst="rect">
            <a:avLst/>
          </a:prstGeom>
          <a:noFill/>
          <a:ln w="0">
            <a:noFill/>
          </a:ln>
        </p:spPr>
        <p:style>
          <a:lnRef idx="0"/>
          <a:fillRef idx="0"/>
          <a:effectRef idx="0"/>
          <a:fontRef idx="minor"/>
        </p:style>
        <p:txBody>
          <a:bodyPr wrap="none" lIns="0" rIns="0" tIns="0" bIns="45000" anchor="t">
            <a:spAutoFit/>
          </a:bodyPr>
          <a:p>
            <a:pPr>
              <a:lnSpc>
                <a:spcPts val="3101"/>
              </a:lnSpc>
            </a:pPr>
            <a:r>
              <a:rPr b="0" lang="en-US" sz="2640" spc="-1" strike="noStrike">
                <a:solidFill>
                  <a:srgbClr val="000000"/>
                </a:solidFill>
                <a:latin typeface="Tahoma"/>
              </a:rPr>
              <a:t>fuente.asm</a:t>
            </a:r>
            <a:endParaRPr b="0" lang="es-AR" sz="2640" spc="-1" strike="noStrike">
              <a:solidFill>
                <a:srgbClr val="000000"/>
              </a:solidFill>
              <a:latin typeface="Arial"/>
            </a:endParaRPr>
          </a:p>
        </p:txBody>
      </p:sp>
      <p:sp>
        <p:nvSpPr>
          <p:cNvPr id="1195" name="TextBox 1"/>
          <p:cNvSpPr/>
          <p:nvPr/>
        </p:nvSpPr>
        <p:spPr>
          <a:xfrm>
            <a:off x="2081160" y="7396200"/>
            <a:ext cx="1686600" cy="439200"/>
          </a:xfrm>
          <a:prstGeom prst="rect">
            <a:avLst/>
          </a:prstGeom>
          <a:noFill/>
          <a:ln w="0">
            <a:noFill/>
          </a:ln>
        </p:spPr>
        <p:style>
          <a:lnRef idx="0"/>
          <a:fillRef idx="0"/>
          <a:effectRef idx="0"/>
          <a:fontRef idx="minor"/>
        </p:style>
        <p:txBody>
          <a:bodyPr wrap="none" lIns="0" rIns="0" tIns="0" bIns="45000" anchor="t">
            <a:spAutoFit/>
          </a:bodyPr>
          <a:p>
            <a:pPr>
              <a:lnSpc>
                <a:spcPts val="3101"/>
              </a:lnSpc>
            </a:pPr>
            <a:r>
              <a:rPr b="0" lang="en-US" sz="2640" spc="-1" strike="noStrike">
                <a:solidFill>
                  <a:srgbClr val="000000"/>
                </a:solidFill>
                <a:latin typeface="Tahoma"/>
              </a:rPr>
              <a:t>fuente.hex</a:t>
            </a:r>
            <a:endParaRPr b="0" lang="es-AR" sz="2640" spc="-1" strike="noStrike">
              <a:solidFill>
                <a:srgbClr val="000000"/>
              </a:solidFill>
              <a:latin typeface="Arial"/>
            </a:endParaRPr>
          </a:p>
        </p:txBody>
      </p:sp>
      <p:sp>
        <p:nvSpPr>
          <p:cNvPr id="1196" name="TextBox 1"/>
          <p:cNvSpPr/>
          <p:nvPr/>
        </p:nvSpPr>
        <p:spPr>
          <a:xfrm>
            <a:off x="5338440" y="7378920"/>
            <a:ext cx="1586160" cy="439200"/>
          </a:xfrm>
          <a:prstGeom prst="rect">
            <a:avLst/>
          </a:prstGeom>
          <a:noFill/>
          <a:ln w="0">
            <a:noFill/>
          </a:ln>
        </p:spPr>
        <p:style>
          <a:lnRef idx="0"/>
          <a:fillRef idx="0"/>
          <a:effectRef idx="0"/>
          <a:fontRef idx="minor"/>
        </p:style>
        <p:txBody>
          <a:bodyPr wrap="none" lIns="0" rIns="0" tIns="0" bIns="45000" anchor="t">
            <a:spAutoFit/>
          </a:bodyPr>
          <a:p>
            <a:pPr>
              <a:lnSpc>
                <a:spcPts val="3101"/>
              </a:lnSpc>
            </a:pPr>
            <a:r>
              <a:rPr b="0" lang="en-US" sz="2640" spc="-1" strike="noStrike">
                <a:solidFill>
                  <a:srgbClr val="000000"/>
                </a:solidFill>
                <a:latin typeface="Tahoma"/>
              </a:rPr>
              <a:t>fuente.err</a:t>
            </a:r>
            <a:endParaRPr b="0" lang="es-AR" sz="2640" spc="-1" strike="noStrike">
              <a:solidFill>
                <a:srgbClr val="000000"/>
              </a:solidFill>
              <a:latin typeface="Arial"/>
            </a:endParaRPr>
          </a:p>
        </p:txBody>
      </p:sp>
      <p:sp>
        <p:nvSpPr>
          <p:cNvPr id="1197" name="TextBox 1"/>
          <p:cNvSpPr/>
          <p:nvPr/>
        </p:nvSpPr>
        <p:spPr>
          <a:xfrm>
            <a:off x="8688600" y="7362360"/>
            <a:ext cx="1487160" cy="439200"/>
          </a:xfrm>
          <a:prstGeom prst="rect">
            <a:avLst/>
          </a:prstGeom>
          <a:noFill/>
          <a:ln w="0">
            <a:noFill/>
          </a:ln>
        </p:spPr>
        <p:style>
          <a:lnRef idx="0"/>
          <a:fillRef idx="0"/>
          <a:effectRef idx="0"/>
          <a:fontRef idx="minor"/>
        </p:style>
        <p:txBody>
          <a:bodyPr wrap="none" lIns="0" rIns="0" tIns="0" bIns="45000" anchor="t">
            <a:spAutoFit/>
          </a:bodyPr>
          <a:p>
            <a:pPr>
              <a:lnSpc>
                <a:spcPts val="3101"/>
              </a:lnSpc>
            </a:pPr>
            <a:r>
              <a:rPr b="0" lang="en-US" sz="2640" spc="-1" strike="noStrike">
                <a:solidFill>
                  <a:srgbClr val="000000"/>
                </a:solidFill>
                <a:latin typeface="Tahoma"/>
              </a:rPr>
              <a:t>fuente.lst</a:t>
            </a:r>
            <a:endParaRPr b="0" lang="es-AR" sz="2640" spc="-1" strike="noStrike">
              <a:solidFill>
                <a:srgbClr val="000000"/>
              </a:solidFill>
              <a:latin typeface="Arial"/>
            </a:endParaRPr>
          </a:p>
        </p:txBody>
      </p:sp>
      <p:sp>
        <p:nvSpPr>
          <p:cNvPr id="1198" name="TextBox 1"/>
          <p:cNvSpPr/>
          <p:nvPr/>
        </p:nvSpPr>
        <p:spPr>
          <a:xfrm>
            <a:off x="12213000" y="7345800"/>
            <a:ext cx="817920" cy="439200"/>
          </a:xfrm>
          <a:prstGeom prst="rect">
            <a:avLst/>
          </a:prstGeom>
          <a:noFill/>
          <a:ln w="0">
            <a:noFill/>
          </a:ln>
        </p:spPr>
        <p:style>
          <a:lnRef idx="0"/>
          <a:fillRef idx="0"/>
          <a:effectRef idx="0"/>
          <a:fontRef idx="minor"/>
        </p:style>
        <p:txBody>
          <a:bodyPr wrap="none" lIns="0" rIns="0" tIns="0" bIns="45000" anchor="t">
            <a:spAutoFit/>
          </a:bodyPr>
          <a:p>
            <a:pPr>
              <a:lnSpc>
                <a:spcPts val="3101"/>
              </a:lnSpc>
            </a:pPr>
            <a:r>
              <a:rPr b="0" lang="en-US" sz="2640" spc="-1" strike="noStrike">
                <a:solidFill>
                  <a:srgbClr val="000000"/>
                </a:solidFill>
                <a:latin typeface="Tahoma"/>
              </a:rPr>
              <a:t>otros</a:t>
            </a:r>
            <a:endParaRPr b="0" lang="es-AR" sz="26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00"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01"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02"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203"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04"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05"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06"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07" name="Freeform 3"/>
          <p:cNvSpPr/>
          <p:nvPr/>
        </p:nvSpPr>
        <p:spPr>
          <a:xfrm>
            <a:off x="776160" y="6999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2">
                <a:moveTo>
                  <a:pt x="0" y="0"/>
                </a:moveTo>
                <a:lnTo>
                  <a:pt x="0" y="838962"/>
                </a:lnTo>
                <a:lnTo>
                  <a:pt x="10075164" y="838962"/>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08" name="Freeform 3"/>
          <p:cNvSpPr/>
          <p:nvPr/>
        </p:nvSpPr>
        <p:spPr>
          <a:xfrm>
            <a:off x="776160" y="8123040"/>
            <a:ext cx="13567320" cy="1088280"/>
          </a:xfrm>
          <a:custGeom>
            <a:avLst/>
            <a:gdLst>
              <a:gd name="textAreaLeft" fmla="*/ 0 w 13567320"/>
              <a:gd name="textAreaRight" fmla="*/ 13567680 w 13567320"/>
              <a:gd name="textAreaTop" fmla="*/ 0 h 1088280"/>
              <a:gd name="textAreaBottom" fmla="*/ 1088640 h 1088280"/>
            </a:gdLst>
            <a:ahLst/>
            <a:rect l="textAreaLeft" t="textAreaTop" r="textAreaRight" b="textAreaBottom"/>
            <a:pathLst>
              <a:path w="10075164" h="825500">
                <a:moveTo>
                  <a:pt x="0" y="0"/>
                </a:moveTo>
                <a:lnTo>
                  <a:pt x="10075164" y="0"/>
                </a:lnTo>
                <a:lnTo>
                  <a:pt x="10075164" y="825499"/>
                </a:lnTo>
                <a:lnTo>
                  <a:pt x="0" y="8254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09" name="TextBox 1"/>
          <p:cNvSpPr/>
          <p:nvPr/>
        </p:nvSpPr>
        <p:spPr>
          <a:xfrm>
            <a:off x="1642320" y="912600"/>
            <a:ext cx="12700800" cy="2686680"/>
          </a:xfrm>
          <a:prstGeom prst="rect">
            <a:avLst/>
          </a:prstGeom>
          <a:noFill/>
          <a:ln w="0">
            <a:noFill/>
          </a:ln>
        </p:spPr>
        <p:style>
          <a:lnRef idx="0"/>
          <a:fillRef idx="0"/>
          <a:effectRef idx="0"/>
          <a:fontRef idx="minor"/>
        </p:style>
        <p:txBody>
          <a:bodyPr lIns="0" rIns="0" tIns="0" bIns="45000" anchor="t">
            <a:spAutoFit/>
          </a:bodyPr>
          <a:p>
            <a:pPr>
              <a:lnSpc>
                <a:spcPts val="3200"/>
              </a:lnSpc>
              <a:tabLst>
                <a:tab algn="l" pos="3543480"/>
              </a:tabLst>
            </a:pPr>
            <a:r>
              <a:rPr b="0" lang="en-US" sz="3200" spc="-1" strike="noStrike">
                <a:solidFill>
                  <a:srgbClr val="000000"/>
                </a:solidFill>
                <a:latin typeface="Calibri"/>
              </a:rPr>
              <a:t>	</a:t>
            </a:r>
            <a:r>
              <a:rPr b="1" i="1" lang="en-US" sz="3600" spc="-1" strike="noStrike">
                <a:solidFill>
                  <a:srgbClr val="ff0000"/>
                </a:solidFill>
                <a:latin typeface="Calibri"/>
              </a:rPr>
              <a:t>Código Fuente</a:t>
            </a:r>
            <a:endParaRPr b="0" lang="es-AR" sz="3600" spc="-1" strike="noStrike">
              <a:solidFill>
                <a:srgbClr val="000000"/>
              </a:solidFill>
              <a:latin typeface="Arial"/>
            </a:endParaRPr>
          </a:p>
          <a:p>
            <a:pPr>
              <a:lnSpc>
                <a:spcPts val="1001"/>
              </a:lnSpc>
              <a:tabLst>
                <a:tab algn="l" pos="3543480"/>
              </a:tabLst>
            </a:pPr>
            <a:endParaRPr b="0" lang="es-AR" sz="3200" spc="-1" strike="noStrike">
              <a:solidFill>
                <a:srgbClr val="000000"/>
              </a:solidFill>
              <a:latin typeface="Arial"/>
            </a:endParaRPr>
          </a:p>
          <a:p>
            <a:pPr>
              <a:lnSpc>
                <a:spcPts val="1001"/>
              </a:lnSpc>
              <a:tabLst>
                <a:tab algn="l" pos="3543480"/>
              </a:tabLst>
            </a:pPr>
            <a:endParaRPr b="0" lang="es-AR" sz="3200" spc="-1" strike="noStrike">
              <a:solidFill>
                <a:srgbClr val="000000"/>
              </a:solidFill>
              <a:latin typeface="Arial"/>
            </a:endParaRPr>
          </a:p>
          <a:p>
            <a:pPr>
              <a:lnSpc>
                <a:spcPts val="1001"/>
              </a:lnSpc>
              <a:tabLst>
                <a:tab algn="l" pos="3543480"/>
              </a:tabLst>
            </a:pPr>
            <a:endParaRPr b="0" lang="es-AR" sz="3200" spc="-1" strike="noStrike">
              <a:solidFill>
                <a:srgbClr val="000000"/>
              </a:solidFill>
              <a:latin typeface="Arial"/>
            </a:endParaRPr>
          </a:p>
          <a:p>
            <a:pPr>
              <a:lnSpc>
                <a:spcPts val="1001"/>
              </a:lnSpc>
              <a:tabLst>
                <a:tab algn="l" pos="3543480"/>
              </a:tabLst>
            </a:pPr>
            <a:endParaRPr b="0" lang="es-AR" sz="3200" spc="-1" strike="noStrike">
              <a:solidFill>
                <a:srgbClr val="000000"/>
              </a:solidFill>
              <a:latin typeface="Arial"/>
            </a:endParaRPr>
          </a:p>
          <a:p>
            <a:pPr>
              <a:lnSpc>
                <a:spcPts val="3399"/>
              </a:lnSpc>
              <a:tabLst>
                <a:tab algn="l" pos="3543480"/>
              </a:tabLst>
            </a:pPr>
            <a:r>
              <a:rPr b="1" lang="en-US" sz="3200" spc="-1" strike="noStrike">
                <a:solidFill>
                  <a:srgbClr val="000000"/>
                </a:solidFill>
                <a:latin typeface="Times New Roman"/>
              </a:rPr>
              <a:t>El</a:t>
            </a:r>
            <a:r>
              <a:rPr b="0" lang="en-US" sz="3200" spc="-1" strike="noStrike">
                <a:solidFill>
                  <a:srgbClr val="000000"/>
                </a:solidFill>
                <a:latin typeface="Times New Roman"/>
              </a:rPr>
              <a:t> </a:t>
            </a:r>
            <a:r>
              <a:rPr b="1" lang="en-US" sz="3200" spc="-1" strike="noStrike">
                <a:solidFill>
                  <a:srgbClr val="000000"/>
                </a:solidFill>
                <a:latin typeface="Times New Roman"/>
              </a:rPr>
              <a:t>código</a:t>
            </a:r>
            <a:r>
              <a:rPr b="0" lang="en-US" sz="3200" spc="-1" strike="noStrike">
                <a:solidFill>
                  <a:srgbClr val="000000"/>
                </a:solidFill>
                <a:latin typeface="Times New Roman"/>
              </a:rPr>
              <a:t> </a:t>
            </a:r>
            <a:r>
              <a:rPr b="1" lang="en-US" sz="3200" spc="-1" strike="noStrike">
                <a:solidFill>
                  <a:srgbClr val="000000"/>
                </a:solidFill>
                <a:latin typeface="Times New Roman"/>
              </a:rPr>
              <a:t>fuente</a:t>
            </a:r>
            <a:r>
              <a:rPr b="0" lang="en-US" sz="3200" spc="-1" strike="noStrike">
                <a:solidFill>
                  <a:srgbClr val="000000"/>
                </a:solidFill>
                <a:latin typeface="Times New Roman"/>
              </a:rPr>
              <a:t> </a:t>
            </a:r>
            <a:r>
              <a:rPr b="1" lang="en-US" sz="3200" spc="-1" strike="noStrike">
                <a:solidFill>
                  <a:srgbClr val="000000"/>
                </a:solidFill>
                <a:latin typeface="Times New Roman"/>
              </a:rPr>
              <a:t>esta</a:t>
            </a:r>
            <a:r>
              <a:rPr b="0" lang="en-US" sz="3200" spc="-1" strike="noStrike">
                <a:solidFill>
                  <a:srgbClr val="000000"/>
                </a:solidFill>
                <a:latin typeface="Times New Roman"/>
              </a:rPr>
              <a:t> </a:t>
            </a:r>
            <a:r>
              <a:rPr b="1" lang="en-US" sz="3200" spc="-1" strike="noStrike">
                <a:solidFill>
                  <a:srgbClr val="000000"/>
                </a:solidFill>
                <a:latin typeface="Times New Roman"/>
              </a:rPr>
              <a:t>compuesto</a:t>
            </a:r>
            <a:r>
              <a:rPr b="0" lang="en-US" sz="3200" spc="-1" strike="noStrike">
                <a:solidFill>
                  <a:srgbClr val="000000"/>
                </a:solidFill>
                <a:latin typeface="Times New Roman"/>
              </a:rPr>
              <a:t> </a:t>
            </a:r>
            <a:r>
              <a:rPr b="1" lang="en-US" sz="3200" spc="-1" strike="noStrike">
                <a:solidFill>
                  <a:srgbClr val="000000"/>
                </a:solidFill>
                <a:latin typeface="Times New Roman"/>
              </a:rPr>
              <a:t>por</a:t>
            </a:r>
            <a:r>
              <a:rPr b="0" lang="en-US" sz="3200" spc="-1" strike="noStrike">
                <a:solidFill>
                  <a:srgbClr val="000000"/>
                </a:solidFill>
                <a:latin typeface="Times New Roman"/>
              </a:rPr>
              <a:t> </a:t>
            </a:r>
            <a:r>
              <a:rPr b="1" lang="en-US" sz="3200" spc="-1" strike="noStrike">
                <a:solidFill>
                  <a:srgbClr val="000000"/>
                </a:solidFill>
                <a:latin typeface="Times New Roman"/>
              </a:rPr>
              <a:t>una sucesión</a:t>
            </a:r>
            <a:r>
              <a:rPr b="0" lang="en-US" sz="3200" spc="-1" strike="noStrike">
                <a:solidFill>
                  <a:srgbClr val="000000"/>
                </a:solidFill>
                <a:latin typeface="Times New Roman"/>
              </a:rPr>
              <a:t> </a:t>
            </a:r>
            <a:r>
              <a:rPr b="1" lang="en-US" sz="3200" spc="-1" strike="noStrike">
                <a:solidFill>
                  <a:srgbClr val="000000"/>
                </a:solidFill>
                <a:latin typeface="Times New Roman"/>
              </a:rPr>
              <a:t>de</a:t>
            </a:r>
            <a:r>
              <a:rPr b="0" lang="en-US" sz="3200" spc="-1" strike="noStrike">
                <a:solidFill>
                  <a:srgbClr val="000000"/>
                </a:solidFill>
                <a:latin typeface="Times New Roman"/>
              </a:rPr>
              <a:t> </a:t>
            </a:r>
            <a:r>
              <a:rPr b="1" lang="en-US" sz="3200" spc="-1" strike="noStrike">
                <a:solidFill>
                  <a:srgbClr val="000000"/>
                </a:solidFill>
                <a:latin typeface="Times New Roman"/>
              </a:rPr>
              <a:t>líneas</a:t>
            </a:r>
            <a:r>
              <a:rPr b="0" lang="en-US" sz="3200" spc="-1" strike="noStrike">
                <a:solidFill>
                  <a:srgbClr val="000000"/>
                </a:solidFill>
                <a:latin typeface="Times New Roman"/>
              </a:rPr>
              <a:t> </a:t>
            </a:r>
            <a:r>
              <a:rPr b="1" lang="en-US" sz="3200" spc="-1" strike="noStrike">
                <a:solidFill>
                  <a:srgbClr val="000000"/>
                </a:solidFill>
                <a:latin typeface="Times New Roman"/>
              </a:rPr>
              <a:t>de</a:t>
            </a:r>
            <a:r>
              <a:rPr b="0" lang="en-US" sz="3200" spc="-1" strike="noStrike">
                <a:solidFill>
                  <a:srgbClr val="000000"/>
                </a:solidFill>
                <a:latin typeface="Times New Roman"/>
              </a:rPr>
              <a:t> </a:t>
            </a:r>
            <a:r>
              <a:rPr b="1" lang="en-US" sz="3200" spc="-1" strike="noStrike">
                <a:solidFill>
                  <a:srgbClr val="000000"/>
                </a:solidFill>
                <a:latin typeface="Times New Roman"/>
              </a:rPr>
              <a:t>programa.</a:t>
            </a:r>
            <a:r>
              <a:rPr b="0" lang="en-US" sz="3200" spc="-1" strike="noStrike">
                <a:solidFill>
                  <a:srgbClr val="000000"/>
                </a:solidFill>
                <a:latin typeface="Times New Roman"/>
              </a:rPr>
              <a:t> </a:t>
            </a:r>
            <a:endParaRPr b="0" lang="es-AR" sz="3200" spc="-1" strike="noStrike">
              <a:solidFill>
                <a:srgbClr val="000000"/>
              </a:solidFill>
              <a:latin typeface="Arial"/>
            </a:endParaRPr>
          </a:p>
          <a:p>
            <a:pPr>
              <a:lnSpc>
                <a:spcPts val="3399"/>
              </a:lnSpc>
              <a:tabLst>
                <a:tab algn="l" pos="3543480"/>
              </a:tabLst>
            </a:pPr>
            <a:endParaRPr b="0" lang="es-AR" sz="3200" spc="-1" strike="noStrike">
              <a:solidFill>
                <a:srgbClr val="000000"/>
              </a:solidFill>
              <a:latin typeface="Arial"/>
            </a:endParaRPr>
          </a:p>
          <a:p>
            <a:pPr>
              <a:lnSpc>
                <a:spcPts val="3399"/>
              </a:lnSpc>
              <a:tabLst>
                <a:tab algn="l" pos="3543480"/>
              </a:tabLst>
            </a:pPr>
            <a:r>
              <a:rPr b="1" lang="en-US" sz="3200" spc="-1" strike="noStrike">
                <a:solidFill>
                  <a:srgbClr val="000000"/>
                </a:solidFill>
                <a:latin typeface="Times New Roman"/>
              </a:rPr>
              <a:t>Todos los</a:t>
            </a:r>
            <a:r>
              <a:rPr b="0" lang="en-US" sz="3200" spc="-1" strike="noStrike">
                <a:solidFill>
                  <a:srgbClr val="000000"/>
                </a:solidFill>
                <a:latin typeface="Times New Roman"/>
              </a:rPr>
              <a:t> </a:t>
            </a:r>
            <a:r>
              <a:rPr b="1" lang="en-US" sz="3200" spc="-1" strike="noStrike">
                <a:solidFill>
                  <a:srgbClr val="000000"/>
                </a:solidFill>
                <a:latin typeface="Times New Roman"/>
              </a:rPr>
              <a:t>archivos</a:t>
            </a:r>
            <a:r>
              <a:rPr b="0" lang="en-US" sz="3200" spc="-1" strike="noStrike">
                <a:solidFill>
                  <a:srgbClr val="000000"/>
                </a:solidFill>
                <a:latin typeface="Times New Roman"/>
              </a:rPr>
              <a:t> </a:t>
            </a:r>
            <a:r>
              <a:rPr b="1" lang="en-US" sz="3200" spc="-1" strike="noStrike">
                <a:solidFill>
                  <a:srgbClr val="000000"/>
                </a:solidFill>
                <a:latin typeface="Times New Roman"/>
              </a:rPr>
              <a:t>fuentes</a:t>
            </a:r>
            <a:r>
              <a:rPr b="0" lang="en-US" sz="3200" spc="-1" strike="noStrike">
                <a:solidFill>
                  <a:srgbClr val="000000"/>
                </a:solidFill>
                <a:latin typeface="Times New Roman"/>
              </a:rPr>
              <a:t> </a:t>
            </a:r>
            <a:r>
              <a:rPr b="1" lang="en-US" sz="3200" spc="-1" strike="noStrike">
                <a:solidFill>
                  <a:srgbClr val="000000"/>
                </a:solidFill>
                <a:latin typeface="Times New Roman"/>
              </a:rPr>
              <a:t>poseen</a:t>
            </a:r>
            <a:r>
              <a:rPr b="0" lang="en-US" sz="3200" spc="-1" strike="noStrike">
                <a:solidFill>
                  <a:srgbClr val="000000"/>
                </a:solidFill>
                <a:latin typeface="Times New Roman"/>
              </a:rPr>
              <a:t> </a:t>
            </a:r>
            <a:r>
              <a:rPr b="1" lang="en-US" sz="3200" spc="-1" strike="noStrike">
                <a:solidFill>
                  <a:srgbClr val="000000"/>
                </a:solidFill>
                <a:latin typeface="Times New Roman"/>
              </a:rPr>
              <a:t>una estructura similar</a:t>
            </a:r>
            <a:r>
              <a:rPr b="0" lang="en-US" sz="3200" spc="-1" strike="noStrike">
                <a:solidFill>
                  <a:srgbClr val="000000"/>
                </a:solidFill>
                <a:latin typeface="Times New Roman"/>
              </a:rPr>
              <a:t> </a:t>
            </a:r>
            <a:r>
              <a:rPr b="1" lang="en-US" sz="3200" spc="-1" strike="noStrike">
                <a:solidFill>
                  <a:srgbClr val="000000"/>
                </a:solidFill>
                <a:latin typeface="Times New Roman"/>
              </a:rPr>
              <a:t>independientemente</a:t>
            </a:r>
            <a:r>
              <a:rPr b="0" lang="en-US" sz="3200" spc="-1" strike="noStrike">
                <a:solidFill>
                  <a:srgbClr val="000000"/>
                </a:solidFill>
                <a:latin typeface="Times New Roman"/>
              </a:rPr>
              <a:t> </a:t>
            </a:r>
            <a:r>
              <a:rPr b="1" lang="en-US" sz="3200" spc="-1" strike="noStrike">
                <a:solidFill>
                  <a:srgbClr val="000000"/>
                </a:solidFill>
                <a:latin typeface="Times New Roman"/>
              </a:rPr>
              <a:t>del procesador</a:t>
            </a:r>
            <a:r>
              <a:rPr b="0" lang="en-US" sz="3200" spc="-1" strike="noStrike">
                <a:solidFill>
                  <a:srgbClr val="000000"/>
                </a:solidFill>
                <a:latin typeface="Times New Roman"/>
              </a:rPr>
              <a:t> </a:t>
            </a:r>
            <a:r>
              <a:rPr b="1" lang="en-US" sz="3200" spc="-1" strike="noStrike">
                <a:solidFill>
                  <a:srgbClr val="000000"/>
                </a:solidFill>
                <a:latin typeface="Times New Roman"/>
              </a:rPr>
              <a:t>utilizado.</a:t>
            </a:r>
            <a:endParaRPr b="0" lang="es-AR" sz="3200" spc="-1" strike="noStrike">
              <a:solidFill>
                <a:srgbClr val="000000"/>
              </a:solidFill>
              <a:latin typeface="Arial"/>
            </a:endParaRPr>
          </a:p>
        </p:txBody>
      </p:sp>
      <p:sp>
        <p:nvSpPr>
          <p:cNvPr id="1210" name="TextBox 1"/>
          <p:cNvSpPr/>
          <p:nvPr/>
        </p:nvSpPr>
        <p:spPr>
          <a:xfrm>
            <a:off x="1833120" y="5703840"/>
            <a:ext cx="149040" cy="2127960"/>
          </a:xfrm>
          <a:prstGeom prst="rect">
            <a:avLst/>
          </a:prstGeom>
          <a:noFill/>
          <a:ln w="0">
            <a:noFill/>
          </a:ln>
        </p:spPr>
        <p:style>
          <a:lnRef idx="0"/>
          <a:fillRef idx="0"/>
          <a:effectRef idx="0"/>
          <a:fontRef idx="minor"/>
        </p:style>
        <p:txBody>
          <a:bodyPr wrap="none" lIns="0" rIns="0" tIns="0" bIns="45000" anchor="t">
            <a:spAutoFit/>
          </a:bodyPr>
          <a:p>
            <a:pPr>
              <a:lnSpc>
                <a:spcPts val="3200"/>
              </a:lnSpc>
            </a:pPr>
            <a:r>
              <a:rPr b="0" lang="en-US" sz="2320" spc="-1" strike="noStrike">
                <a:solidFill>
                  <a:srgbClr val="fc0128"/>
                </a:solidFill>
                <a:latin typeface="Arial Black"/>
              </a:rPr>
              <a:t>–</a:t>
            </a:r>
            <a:endParaRPr b="0" lang="es-AR" sz="232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399"/>
              </a:lnSpc>
            </a:pPr>
            <a:r>
              <a:rPr b="0" lang="en-US" sz="2320" spc="-1" strike="noStrike">
                <a:solidFill>
                  <a:srgbClr val="fc0128"/>
                </a:solidFill>
                <a:latin typeface="Arial Black"/>
              </a:rPr>
              <a:t>–</a:t>
            </a:r>
            <a:endParaRPr b="0" lang="es-AR" sz="232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399"/>
              </a:lnSpc>
            </a:pPr>
            <a:r>
              <a:rPr b="0" lang="en-US" sz="2320" spc="-1" strike="noStrike">
                <a:solidFill>
                  <a:srgbClr val="fc0128"/>
                </a:solidFill>
                <a:latin typeface="Arial Black"/>
              </a:rPr>
              <a:t>–</a:t>
            </a:r>
            <a:endParaRPr b="0" lang="es-AR" sz="232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399"/>
              </a:lnSpc>
            </a:pPr>
            <a:r>
              <a:rPr b="0" lang="en-US" sz="2320" spc="-1" strike="noStrike">
                <a:solidFill>
                  <a:srgbClr val="fc0128"/>
                </a:solidFill>
                <a:latin typeface="Arial Black"/>
              </a:rPr>
              <a:t>–</a:t>
            </a:r>
            <a:endParaRPr b="0" lang="es-AR" sz="2320" spc="-1" strike="noStrike">
              <a:solidFill>
                <a:srgbClr val="000000"/>
              </a:solidFill>
              <a:latin typeface="Arial"/>
            </a:endParaRPr>
          </a:p>
        </p:txBody>
      </p:sp>
      <p:sp>
        <p:nvSpPr>
          <p:cNvPr id="1211" name="TextBox 1"/>
          <p:cNvSpPr/>
          <p:nvPr/>
        </p:nvSpPr>
        <p:spPr>
          <a:xfrm>
            <a:off x="3173400" y="5753880"/>
            <a:ext cx="5292360" cy="2077200"/>
          </a:xfrm>
          <a:prstGeom prst="rect">
            <a:avLst/>
          </a:prstGeom>
          <a:noFill/>
          <a:ln w="0">
            <a:noFill/>
          </a:ln>
        </p:spPr>
        <p:style>
          <a:lnRef idx="0"/>
          <a:fillRef idx="0"/>
          <a:effectRef idx="0"/>
          <a:fontRef idx="minor"/>
        </p:style>
        <p:txBody>
          <a:bodyPr wrap="none" lIns="0" rIns="0" tIns="0" bIns="45000" anchor="t">
            <a:spAutoFit/>
          </a:bodyPr>
          <a:p>
            <a:pPr>
              <a:lnSpc>
                <a:spcPts val="2801"/>
              </a:lnSpc>
            </a:pPr>
            <a:r>
              <a:rPr b="1" lang="en-US" sz="3080" spc="-1" strike="noStrike">
                <a:solidFill>
                  <a:srgbClr val="000000"/>
                </a:solidFill>
                <a:latin typeface="Times New Roman"/>
              </a:rPr>
              <a:t>Campo</a:t>
            </a:r>
            <a:r>
              <a:rPr b="0" lang="en-US" sz="3080" spc="-1" strike="noStrike">
                <a:solidFill>
                  <a:srgbClr val="000000"/>
                </a:solidFill>
                <a:latin typeface="Times New Roman"/>
              </a:rPr>
              <a:t> </a:t>
            </a:r>
            <a:r>
              <a:rPr b="1" lang="en-US" sz="3080" spc="-1" strike="noStrike">
                <a:solidFill>
                  <a:srgbClr val="000000"/>
                </a:solidFill>
                <a:latin typeface="Times New Roman"/>
              </a:rPr>
              <a:t>de</a:t>
            </a:r>
            <a:r>
              <a:rPr b="0" lang="en-US" sz="3080" spc="-1" strike="noStrike">
                <a:solidFill>
                  <a:srgbClr val="000000"/>
                </a:solidFill>
                <a:latin typeface="Times New Roman"/>
              </a:rPr>
              <a:t> </a:t>
            </a:r>
            <a:r>
              <a:rPr b="1" lang="en-US" sz="3080" spc="-1" strike="noStrike">
                <a:solidFill>
                  <a:srgbClr val="000000"/>
                </a:solidFill>
                <a:latin typeface="Times New Roman"/>
              </a:rPr>
              <a:t>etiquetas</a:t>
            </a:r>
            <a:endParaRPr b="0" lang="es-AR" sz="308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399"/>
              </a:lnSpc>
            </a:pPr>
            <a:r>
              <a:rPr b="1" lang="en-US" sz="3080" spc="-1" strike="noStrike">
                <a:solidFill>
                  <a:srgbClr val="000000"/>
                </a:solidFill>
                <a:latin typeface="Times New Roman"/>
              </a:rPr>
              <a:t>Campo</a:t>
            </a:r>
            <a:r>
              <a:rPr b="0" lang="en-US" sz="3080" spc="-1" strike="noStrike">
                <a:solidFill>
                  <a:srgbClr val="000000"/>
                </a:solidFill>
                <a:latin typeface="Times New Roman"/>
              </a:rPr>
              <a:t> </a:t>
            </a:r>
            <a:r>
              <a:rPr b="1" lang="en-US" sz="3080" spc="-1" strike="noStrike">
                <a:solidFill>
                  <a:srgbClr val="000000"/>
                </a:solidFill>
                <a:latin typeface="Times New Roman"/>
              </a:rPr>
              <a:t>de</a:t>
            </a:r>
            <a:r>
              <a:rPr b="0" lang="en-US" sz="3080" spc="-1" strike="noStrike">
                <a:solidFill>
                  <a:srgbClr val="000000"/>
                </a:solidFill>
                <a:latin typeface="Times New Roman"/>
              </a:rPr>
              <a:t> </a:t>
            </a:r>
            <a:r>
              <a:rPr b="1" lang="en-US" sz="3080" spc="-1" strike="noStrike">
                <a:solidFill>
                  <a:srgbClr val="000000"/>
                </a:solidFill>
                <a:latin typeface="Times New Roman"/>
              </a:rPr>
              <a:t>códigos</a:t>
            </a:r>
            <a:r>
              <a:rPr b="0" lang="en-US" sz="3080" spc="-1" strike="noStrike">
                <a:solidFill>
                  <a:srgbClr val="000000"/>
                </a:solidFill>
                <a:latin typeface="Times New Roman"/>
              </a:rPr>
              <a:t> </a:t>
            </a:r>
            <a:r>
              <a:rPr b="1" lang="en-US" sz="3080" spc="-1" strike="noStrike">
                <a:solidFill>
                  <a:srgbClr val="000000"/>
                </a:solidFill>
                <a:latin typeface="Times New Roman"/>
              </a:rPr>
              <a:t>de</a:t>
            </a:r>
            <a:r>
              <a:rPr b="0" lang="en-US" sz="3080" spc="-1" strike="noStrike">
                <a:solidFill>
                  <a:srgbClr val="000000"/>
                </a:solidFill>
                <a:latin typeface="Times New Roman"/>
              </a:rPr>
              <a:t> </a:t>
            </a:r>
            <a:r>
              <a:rPr b="1" lang="en-US" sz="3080" spc="-1" strike="noStrike">
                <a:solidFill>
                  <a:srgbClr val="000000"/>
                </a:solidFill>
                <a:latin typeface="Times New Roman"/>
              </a:rPr>
              <a:t>operación</a:t>
            </a:r>
            <a:endParaRPr b="0" lang="es-AR" sz="308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399"/>
              </a:lnSpc>
            </a:pPr>
            <a:r>
              <a:rPr b="1" lang="en-US" sz="3080" spc="-1" strike="noStrike">
                <a:solidFill>
                  <a:srgbClr val="000000"/>
                </a:solidFill>
                <a:latin typeface="Times New Roman"/>
              </a:rPr>
              <a:t>Campo</a:t>
            </a:r>
            <a:r>
              <a:rPr b="0" lang="en-US" sz="3080" spc="-1" strike="noStrike">
                <a:solidFill>
                  <a:srgbClr val="000000"/>
                </a:solidFill>
                <a:latin typeface="Times New Roman"/>
              </a:rPr>
              <a:t> </a:t>
            </a:r>
            <a:r>
              <a:rPr b="1" lang="en-US" sz="3080" spc="-1" strike="noStrike">
                <a:solidFill>
                  <a:srgbClr val="000000"/>
                </a:solidFill>
                <a:latin typeface="Times New Roman"/>
              </a:rPr>
              <a:t>de</a:t>
            </a:r>
            <a:r>
              <a:rPr b="0" lang="en-US" sz="3080" spc="-1" strike="noStrike">
                <a:solidFill>
                  <a:srgbClr val="000000"/>
                </a:solidFill>
                <a:latin typeface="Times New Roman"/>
              </a:rPr>
              <a:t> </a:t>
            </a:r>
            <a:r>
              <a:rPr b="1" lang="en-US" sz="3080" spc="-1" strike="noStrike">
                <a:solidFill>
                  <a:srgbClr val="000000"/>
                </a:solidFill>
                <a:latin typeface="Times New Roman"/>
              </a:rPr>
              <a:t>operándos</a:t>
            </a:r>
            <a:r>
              <a:rPr b="0" lang="en-US" sz="3080" spc="-1" strike="noStrike">
                <a:solidFill>
                  <a:srgbClr val="000000"/>
                </a:solidFill>
                <a:latin typeface="Times New Roman"/>
              </a:rPr>
              <a:t> </a:t>
            </a:r>
            <a:r>
              <a:rPr b="1" lang="en-US" sz="3080" spc="-1" strike="noStrike">
                <a:solidFill>
                  <a:srgbClr val="000000"/>
                </a:solidFill>
                <a:latin typeface="Times New Roman"/>
              </a:rPr>
              <a:t>y</a:t>
            </a:r>
            <a:r>
              <a:rPr b="0" lang="en-US" sz="3080" spc="-1" strike="noStrike">
                <a:solidFill>
                  <a:srgbClr val="000000"/>
                </a:solidFill>
                <a:latin typeface="Times New Roman"/>
              </a:rPr>
              <a:t> </a:t>
            </a:r>
            <a:r>
              <a:rPr b="1" lang="en-US" sz="3080" spc="-1" strike="noStrike">
                <a:solidFill>
                  <a:srgbClr val="000000"/>
                </a:solidFill>
                <a:latin typeface="Times New Roman"/>
              </a:rPr>
              <a:t>datos</a:t>
            </a:r>
            <a:endParaRPr b="0" lang="es-AR" sz="308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399"/>
              </a:lnSpc>
            </a:pPr>
            <a:r>
              <a:rPr b="1" lang="en-US" sz="3080" spc="-1" strike="noStrike">
                <a:solidFill>
                  <a:srgbClr val="000000"/>
                </a:solidFill>
                <a:latin typeface="Times New Roman"/>
              </a:rPr>
              <a:t>Campo</a:t>
            </a:r>
            <a:r>
              <a:rPr b="0" lang="en-US" sz="3080" spc="-1" strike="noStrike">
                <a:solidFill>
                  <a:srgbClr val="000000"/>
                </a:solidFill>
                <a:latin typeface="Times New Roman"/>
              </a:rPr>
              <a:t> </a:t>
            </a:r>
            <a:r>
              <a:rPr b="1" lang="en-US" sz="3080" spc="-1" strike="noStrike">
                <a:solidFill>
                  <a:srgbClr val="000000"/>
                </a:solidFill>
                <a:latin typeface="Times New Roman"/>
              </a:rPr>
              <a:t>de</a:t>
            </a:r>
            <a:r>
              <a:rPr b="0" lang="en-US" sz="3080" spc="-1" strike="noStrike">
                <a:solidFill>
                  <a:srgbClr val="000000"/>
                </a:solidFill>
                <a:latin typeface="Times New Roman"/>
              </a:rPr>
              <a:t> </a:t>
            </a:r>
            <a:r>
              <a:rPr b="1" lang="en-US" sz="3080" spc="-1" strike="noStrike">
                <a:solidFill>
                  <a:srgbClr val="000000"/>
                </a:solidFill>
                <a:latin typeface="Times New Roman"/>
              </a:rPr>
              <a:t>comentarios</a:t>
            </a:r>
            <a:endParaRPr b="0" lang="es-AR" sz="308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13"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14"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15" name="Freeform 3"/>
          <p:cNvSpPr/>
          <p:nvPr/>
        </p:nvSpPr>
        <p:spPr>
          <a:xfrm>
            <a:off x="3511800" y="2287080"/>
            <a:ext cx="18000" cy="285840"/>
          </a:xfrm>
          <a:custGeom>
            <a:avLst/>
            <a:gdLst>
              <a:gd name="textAreaLeft" fmla="*/ 0 w 18000"/>
              <a:gd name="textAreaRight" fmla="*/ 18360 w 18000"/>
              <a:gd name="textAreaTop" fmla="*/ 0 h 285840"/>
              <a:gd name="textAreaBottom" fmla="*/ 286200 h 285840"/>
            </a:gdLst>
            <a:ahLst/>
            <a:rect l="textAreaLeft" t="textAreaTop" r="textAreaRight" b="textAreaBottom"/>
            <a:pathLst>
              <a:path w="13716" h="217169">
                <a:moveTo>
                  <a:pt x="6858" y="0"/>
                </a:moveTo>
                <a:lnTo>
                  <a:pt x="6858" y="217169"/>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16" name="Freeform 3"/>
          <p:cNvSpPr/>
          <p:nvPr/>
        </p:nvSpPr>
        <p:spPr>
          <a:xfrm>
            <a:off x="4295880" y="2287080"/>
            <a:ext cx="18000" cy="285840"/>
          </a:xfrm>
          <a:custGeom>
            <a:avLst/>
            <a:gdLst>
              <a:gd name="textAreaLeft" fmla="*/ 0 w 18000"/>
              <a:gd name="textAreaRight" fmla="*/ 18360 w 18000"/>
              <a:gd name="textAreaTop" fmla="*/ 0 h 285840"/>
              <a:gd name="textAreaBottom" fmla="*/ 286200 h 285840"/>
            </a:gdLst>
            <a:ahLst/>
            <a:rect l="textAreaLeft" t="textAreaTop" r="textAreaRight" b="textAreaBottom"/>
            <a:pathLst>
              <a:path w="13716" h="217169">
                <a:moveTo>
                  <a:pt x="6858" y="0"/>
                </a:moveTo>
                <a:lnTo>
                  <a:pt x="6858" y="217169"/>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17" name="Freeform 3"/>
          <p:cNvSpPr/>
          <p:nvPr/>
        </p:nvSpPr>
        <p:spPr>
          <a:xfrm>
            <a:off x="5879160" y="2287080"/>
            <a:ext cx="18000" cy="285840"/>
          </a:xfrm>
          <a:custGeom>
            <a:avLst/>
            <a:gdLst>
              <a:gd name="textAreaLeft" fmla="*/ 0 w 18000"/>
              <a:gd name="textAreaRight" fmla="*/ 18360 w 18000"/>
              <a:gd name="textAreaTop" fmla="*/ 0 h 285840"/>
              <a:gd name="textAreaBottom" fmla="*/ 286200 h 285840"/>
            </a:gdLst>
            <a:ahLst/>
            <a:rect l="textAreaLeft" t="textAreaTop" r="textAreaRight" b="textAreaBottom"/>
            <a:pathLst>
              <a:path w="13716" h="217169">
                <a:moveTo>
                  <a:pt x="6858" y="0"/>
                </a:moveTo>
                <a:lnTo>
                  <a:pt x="6858" y="217169"/>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18"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219"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20" name="Freeform 3"/>
          <p:cNvSpPr/>
          <p:nvPr/>
        </p:nvSpPr>
        <p:spPr>
          <a:xfrm>
            <a:off x="3511800" y="257328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21" name="Freeform 3"/>
          <p:cNvSpPr/>
          <p:nvPr/>
        </p:nvSpPr>
        <p:spPr>
          <a:xfrm>
            <a:off x="4295880" y="257328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22" name="Freeform 3"/>
          <p:cNvSpPr/>
          <p:nvPr/>
        </p:nvSpPr>
        <p:spPr>
          <a:xfrm>
            <a:off x="5879160" y="257328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23"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24" name="Freeform 3"/>
          <p:cNvSpPr/>
          <p:nvPr/>
        </p:nvSpPr>
        <p:spPr>
          <a:xfrm>
            <a:off x="3511800" y="367956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25" name="Freeform 3"/>
          <p:cNvSpPr/>
          <p:nvPr/>
        </p:nvSpPr>
        <p:spPr>
          <a:xfrm>
            <a:off x="4295880" y="367956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26" name="Freeform 3"/>
          <p:cNvSpPr/>
          <p:nvPr/>
        </p:nvSpPr>
        <p:spPr>
          <a:xfrm>
            <a:off x="5879160" y="367956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27"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28" name="Freeform 3"/>
          <p:cNvSpPr/>
          <p:nvPr/>
        </p:nvSpPr>
        <p:spPr>
          <a:xfrm>
            <a:off x="3511800" y="478656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29" name="Freeform 3"/>
          <p:cNvSpPr/>
          <p:nvPr/>
        </p:nvSpPr>
        <p:spPr>
          <a:xfrm>
            <a:off x="4295880" y="478656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30" name="Freeform 3"/>
          <p:cNvSpPr/>
          <p:nvPr/>
        </p:nvSpPr>
        <p:spPr>
          <a:xfrm>
            <a:off x="5879160" y="478656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31"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32" name="Freeform 3"/>
          <p:cNvSpPr/>
          <p:nvPr/>
        </p:nvSpPr>
        <p:spPr>
          <a:xfrm>
            <a:off x="3511800" y="589320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33" name="Freeform 3"/>
          <p:cNvSpPr/>
          <p:nvPr/>
        </p:nvSpPr>
        <p:spPr>
          <a:xfrm>
            <a:off x="4295880" y="589320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34" name="Freeform 3"/>
          <p:cNvSpPr/>
          <p:nvPr/>
        </p:nvSpPr>
        <p:spPr>
          <a:xfrm>
            <a:off x="5879160" y="589320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35" name="Freeform 3"/>
          <p:cNvSpPr/>
          <p:nvPr/>
        </p:nvSpPr>
        <p:spPr>
          <a:xfrm>
            <a:off x="776160" y="6999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2">
                <a:moveTo>
                  <a:pt x="0" y="0"/>
                </a:moveTo>
                <a:lnTo>
                  <a:pt x="0" y="838962"/>
                </a:lnTo>
                <a:lnTo>
                  <a:pt x="10075164" y="838962"/>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36" name="Freeform 3"/>
          <p:cNvSpPr/>
          <p:nvPr/>
        </p:nvSpPr>
        <p:spPr>
          <a:xfrm>
            <a:off x="3511800" y="700020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2">
                <a:moveTo>
                  <a:pt x="6858" y="0"/>
                </a:moveTo>
                <a:lnTo>
                  <a:pt x="6858" y="838962"/>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37" name="Freeform 3"/>
          <p:cNvSpPr/>
          <p:nvPr/>
        </p:nvSpPr>
        <p:spPr>
          <a:xfrm>
            <a:off x="4295880" y="700020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2">
                <a:moveTo>
                  <a:pt x="6858" y="0"/>
                </a:moveTo>
                <a:lnTo>
                  <a:pt x="6858" y="838962"/>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38" name="Freeform 3"/>
          <p:cNvSpPr/>
          <p:nvPr/>
        </p:nvSpPr>
        <p:spPr>
          <a:xfrm>
            <a:off x="5879160" y="700020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2">
                <a:moveTo>
                  <a:pt x="6858" y="0"/>
                </a:moveTo>
                <a:lnTo>
                  <a:pt x="6858" y="838962"/>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39" name="Freeform 3"/>
          <p:cNvSpPr/>
          <p:nvPr/>
        </p:nvSpPr>
        <p:spPr>
          <a:xfrm>
            <a:off x="776160" y="8123040"/>
            <a:ext cx="13567320" cy="1088280"/>
          </a:xfrm>
          <a:custGeom>
            <a:avLst/>
            <a:gdLst>
              <a:gd name="textAreaLeft" fmla="*/ 0 w 13567320"/>
              <a:gd name="textAreaRight" fmla="*/ 13567680 w 13567320"/>
              <a:gd name="textAreaTop" fmla="*/ 0 h 1088280"/>
              <a:gd name="textAreaBottom" fmla="*/ 1088640 h 1088280"/>
            </a:gdLst>
            <a:ahLst/>
            <a:rect l="textAreaLeft" t="textAreaTop" r="textAreaRight" b="textAreaBottom"/>
            <a:pathLst>
              <a:path w="10075164" h="825500">
                <a:moveTo>
                  <a:pt x="0" y="0"/>
                </a:moveTo>
                <a:lnTo>
                  <a:pt x="10075164" y="0"/>
                </a:lnTo>
                <a:lnTo>
                  <a:pt x="10075164" y="825499"/>
                </a:lnTo>
                <a:lnTo>
                  <a:pt x="0" y="8254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40" name="Freeform 3"/>
          <p:cNvSpPr/>
          <p:nvPr/>
        </p:nvSpPr>
        <p:spPr>
          <a:xfrm>
            <a:off x="3511800" y="8123400"/>
            <a:ext cx="18000" cy="1088280"/>
          </a:xfrm>
          <a:custGeom>
            <a:avLst/>
            <a:gdLst>
              <a:gd name="textAreaLeft" fmla="*/ 0 w 18000"/>
              <a:gd name="textAreaRight" fmla="*/ 18360 w 18000"/>
              <a:gd name="textAreaTop" fmla="*/ 0 h 1088280"/>
              <a:gd name="textAreaBottom" fmla="*/ 1088640 h 1088280"/>
            </a:gdLst>
            <a:ahLst/>
            <a:rect l="textAreaLeft" t="textAreaTop" r="textAreaRight" b="textAreaBottom"/>
            <a:pathLst>
              <a:path w="13716" h="825500">
                <a:moveTo>
                  <a:pt x="6857" y="0"/>
                </a:moveTo>
                <a:lnTo>
                  <a:pt x="6857" y="825500"/>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41" name="Freeform 3"/>
          <p:cNvSpPr/>
          <p:nvPr/>
        </p:nvSpPr>
        <p:spPr>
          <a:xfrm>
            <a:off x="4295520" y="8123400"/>
            <a:ext cx="18000" cy="1088280"/>
          </a:xfrm>
          <a:custGeom>
            <a:avLst/>
            <a:gdLst>
              <a:gd name="textAreaLeft" fmla="*/ 0 w 18000"/>
              <a:gd name="textAreaRight" fmla="*/ 18360 w 18000"/>
              <a:gd name="textAreaTop" fmla="*/ 0 h 1088280"/>
              <a:gd name="textAreaBottom" fmla="*/ 1088640 h 1088280"/>
            </a:gdLst>
            <a:ahLst/>
            <a:rect l="textAreaLeft" t="textAreaTop" r="textAreaRight" b="textAreaBottom"/>
            <a:pathLst>
              <a:path w="13716" h="825500">
                <a:moveTo>
                  <a:pt x="6857" y="0"/>
                </a:moveTo>
                <a:lnTo>
                  <a:pt x="6857" y="825500"/>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42" name="Freeform 3"/>
          <p:cNvSpPr/>
          <p:nvPr/>
        </p:nvSpPr>
        <p:spPr>
          <a:xfrm>
            <a:off x="5879160" y="8123400"/>
            <a:ext cx="18000" cy="1088280"/>
          </a:xfrm>
          <a:custGeom>
            <a:avLst/>
            <a:gdLst>
              <a:gd name="textAreaLeft" fmla="*/ 0 w 18000"/>
              <a:gd name="textAreaRight" fmla="*/ 18360 w 18000"/>
              <a:gd name="textAreaTop" fmla="*/ 0 h 1088280"/>
              <a:gd name="textAreaBottom" fmla="*/ 1088640 h 1088280"/>
            </a:gdLst>
            <a:ahLst/>
            <a:rect l="textAreaLeft" t="textAreaTop" r="textAreaRight" b="textAreaBottom"/>
            <a:pathLst>
              <a:path w="13716" h="825500">
                <a:moveTo>
                  <a:pt x="6858" y="0"/>
                </a:moveTo>
                <a:lnTo>
                  <a:pt x="6858" y="825500"/>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43" name="Freeform 3"/>
          <p:cNvSpPr/>
          <p:nvPr/>
        </p:nvSpPr>
        <p:spPr>
          <a:xfrm>
            <a:off x="776160" y="9213480"/>
            <a:ext cx="13567320" cy="1114200"/>
          </a:xfrm>
          <a:custGeom>
            <a:avLst/>
            <a:gdLst>
              <a:gd name="textAreaLeft" fmla="*/ 0 w 13567320"/>
              <a:gd name="textAreaRight" fmla="*/ 13567680 w 13567320"/>
              <a:gd name="textAreaTop" fmla="*/ 0 h 1114200"/>
              <a:gd name="textAreaBottom" fmla="*/ 1114560 h 1114200"/>
            </a:gdLst>
            <a:ahLst/>
            <a:rect l="textAreaLeft" t="textAreaTop" r="textAreaRight" b="textAreaBottom"/>
            <a:pathLst>
              <a:path w="10075164" h="845058">
                <a:moveTo>
                  <a:pt x="0" y="0"/>
                </a:moveTo>
                <a:lnTo>
                  <a:pt x="0" y="845058"/>
                </a:lnTo>
                <a:lnTo>
                  <a:pt x="10075164" y="845058"/>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44" name="Freeform 3"/>
          <p:cNvSpPr/>
          <p:nvPr/>
        </p:nvSpPr>
        <p:spPr>
          <a:xfrm>
            <a:off x="3511800" y="9213480"/>
            <a:ext cx="18000" cy="671040"/>
          </a:xfrm>
          <a:custGeom>
            <a:avLst/>
            <a:gdLst>
              <a:gd name="textAreaLeft" fmla="*/ 0 w 18000"/>
              <a:gd name="textAreaRight" fmla="*/ 18360 w 18000"/>
              <a:gd name="textAreaTop" fmla="*/ 0 h 671040"/>
              <a:gd name="textAreaBottom" fmla="*/ 671400 h 671040"/>
            </a:gdLst>
            <a:ahLst/>
            <a:rect l="textAreaLeft" t="textAreaTop" r="textAreaRight" b="textAreaBottom"/>
            <a:pathLst>
              <a:path w="13716" h="509016">
                <a:moveTo>
                  <a:pt x="6858" y="0"/>
                </a:moveTo>
                <a:lnTo>
                  <a:pt x="6858" y="509016"/>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45" name="Freeform 3"/>
          <p:cNvSpPr/>
          <p:nvPr/>
        </p:nvSpPr>
        <p:spPr>
          <a:xfrm>
            <a:off x="4295880" y="9213480"/>
            <a:ext cx="18000" cy="694080"/>
          </a:xfrm>
          <a:custGeom>
            <a:avLst/>
            <a:gdLst>
              <a:gd name="textAreaLeft" fmla="*/ 0 w 18000"/>
              <a:gd name="textAreaRight" fmla="*/ 18360 w 18000"/>
              <a:gd name="textAreaTop" fmla="*/ 0 h 694080"/>
              <a:gd name="textAreaBottom" fmla="*/ 694440 h 694080"/>
            </a:gdLst>
            <a:ahLst/>
            <a:rect l="textAreaLeft" t="textAreaTop" r="textAreaRight" b="textAreaBottom"/>
            <a:pathLst>
              <a:path w="13716" h="526542">
                <a:moveTo>
                  <a:pt x="6858" y="0"/>
                </a:moveTo>
                <a:lnTo>
                  <a:pt x="6858" y="526542"/>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46" name="Freeform 3"/>
          <p:cNvSpPr/>
          <p:nvPr/>
        </p:nvSpPr>
        <p:spPr>
          <a:xfrm>
            <a:off x="5879160" y="9213480"/>
            <a:ext cx="18000" cy="694080"/>
          </a:xfrm>
          <a:custGeom>
            <a:avLst/>
            <a:gdLst>
              <a:gd name="textAreaLeft" fmla="*/ 0 w 18000"/>
              <a:gd name="textAreaRight" fmla="*/ 18360 w 18000"/>
              <a:gd name="textAreaTop" fmla="*/ 0 h 694080"/>
              <a:gd name="textAreaBottom" fmla="*/ 694440 h 694080"/>
            </a:gdLst>
            <a:ahLst/>
            <a:rect l="textAreaLeft" t="textAreaTop" r="textAreaRight" b="textAreaBottom"/>
            <a:pathLst>
              <a:path w="13716" h="526542">
                <a:moveTo>
                  <a:pt x="6858" y="0"/>
                </a:moveTo>
                <a:lnTo>
                  <a:pt x="6858" y="526542"/>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pic>
        <p:nvPicPr>
          <p:cNvPr id="1247" name="Picture 3" descr=""/>
          <p:cNvPicPr/>
          <p:nvPr/>
        </p:nvPicPr>
        <p:blipFill>
          <a:blip r:embed="rId1"/>
          <a:stretch/>
        </p:blipFill>
        <p:spPr>
          <a:xfrm>
            <a:off x="1745280" y="2671560"/>
            <a:ext cx="12022200" cy="6918480"/>
          </a:xfrm>
          <a:prstGeom prst="rect">
            <a:avLst/>
          </a:prstGeom>
          <a:ln w="0">
            <a:noFill/>
          </a:ln>
        </p:spPr>
      </p:pic>
      <p:sp>
        <p:nvSpPr>
          <p:cNvPr id="1248" name="TextBox 1"/>
          <p:cNvSpPr/>
          <p:nvPr/>
        </p:nvSpPr>
        <p:spPr>
          <a:xfrm>
            <a:off x="6118200" y="778680"/>
            <a:ext cx="4797000" cy="451800"/>
          </a:xfrm>
          <a:prstGeom prst="rect">
            <a:avLst/>
          </a:prstGeom>
          <a:noFill/>
          <a:ln w="0">
            <a:noFill/>
          </a:ln>
        </p:spPr>
        <p:style>
          <a:lnRef idx="0"/>
          <a:fillRef idx="0"/>
          <a:effectRef idx="0"/>
          <a:fontRef idx="minor"/>
        </p:style>
        <p:txBody>
          <a:bodyPr wrap="none" lIns="0" rIns="0" tIns="0" bIns="45000" anchor="t">
            <a:spAutoFit/>
          </a:bodyPr>
          <a:p>
            <a:pPr>
              <a:lnSpc>
                <a:spcPts val="3200"/>
              </a:lnSpc>
            </a:pPr>
            <a:r>
              <a:rPr b="1" lang="en-US" sz="3530" spc="-1" strike="noStrike">
                <a:solidFill>
                  <a:srgbClr val="000000"/>
                </a:solidFill>
                <a:latin typeface="Times New Roman"/>
              </a:rPr>
              <a:t>Código</a:t>
            </a:r>
            <a:r>
              <a:rPr b="0" lang="en-US" sz="3530" spc="-1" strike="noStrike">
                <a:solidFill>
                  <a:srgbClr val="000000"/>
                </a:solidFill>
                <a:latin typeface="Times New Roman"/>
              </a:rPr>
              <a:t> </a:t>
            </a:r>
            <a:r>
              <a:rPr b="1" lang="en-US" sz="3530" spc="-1" strike="noStrike">
                <a:solidFill>
                  <a:srgbClr val="000000"/>
                </a:solidFill>
                <a:latin typeface="Times New Roman"/>
              </a:rPr>
              <a:t>Fuente</a:t>
            </a:r>
            <a:r>
              <a:rPr b="0" lang="en-US" sz="3530" spc="-1" strike="noStrike">
                <a:solidFill>
                  <a:srgbClr val="000000"/>
                </a:solidFill>
                <a:latin typeface="Times New Roman"/>
              </a:rPr>
              <a:t> </a:t>
            </a:r>
            <a:r>
              <a:rPr b="1" lang="en-US" sz="3530" spc="-1" strike="noStrike">
                <a:solidFill>
                  <a:srgbClr val="000000"/>
                </a:solidFill>
                <a:latin typeface="Times New Roman"/>
              </a:rPr>
              <a:t>-</a:t>
            </a:r>
            <a:r>
              <a:rPr b="0" lang="en-US" sz="3530" spc="-1" strike="noStrike">
                <a:solidFill>
                  <a:srgbClr val="000000"/>
                </a:solidFill>
                <a:latin typeface="Times New Roman"/>
              </a:rPr>
              <a:t> </a:t>
            </a:r>
            <a:r>
              <a:rPr b="1" lang="en-US" sz="3530" spc="-1" strike="noStrike">
                <a:solidFill>
                  <a:srgbClr val="000000"/>
                </a:solidFill>
                <a:latin typeface="Times New Roman"/>
              </a:rPr>
              <a:t>Ejemplo</a:t>
            </a:r>
            <a:endParaRPr b="0" lang="es-AR" sz="353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50"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51"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52"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253"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54" name="Freeform 3"/>
          <p:cNvSpPr/>
          <p:nvPr/>
        </p:nvSpPr>
        <p:spPr>
          <a:xfrm>
            <a:off x="5096160" y="2859840"/>
            <a:ext cx="18720" cy="819720"/>
          </a:xfrm>
          <a:custGeom>
            <a:avLst/>
            <a:gdLst>
              <a:gd name="textAreaLeft" fmla="*/ 0 w 18720"/>
              <a:gd name="textAreaRight" fmla="*/ 19080 w 18720"/>
              <a:gd name="textAreaTop" fmla="*/ 0 h 819720"/>
              <a:gd name="textAreaBottom" fmla="*/ 820080 h 819720"/>
            </a:gdLst>
            <a:ahLst/>
            <a:rect l="textAreaLeft" t="textAreaTop" r="textAreaRight" b="textAreaBottom"/>
            <a:pathLst>
              <a:path w="14478" h="621791">
                <a:moveTo>
                  <a:pt x="7239" y="0"/>
                </a:moveTo>
                <a:lnTo>
                  <a:pt x="7239" y="62179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55" name="Freeform 3"/>
          <p:cNvSpPr/>
          <p:nvPr/>
        </p:nvSpPr>
        <p:spPr>
          <a:xfrm>
            <a:off x="6742800" y="2859840"/>
            <a:ext cx="18000" cy="819720"/>
          </a:xfrm>
          <a:custGeom>
            <a:avLst/>
            <a:gdLst>
              <a:gd name="textAreaLeft" fmla="*/ 0 w 18000"/>
              <a:gd name="textAreaRight" fmla="*/ 18360 w 18000"/>
              <a:gd name="textAreaTop" fmla="*/ 0 h 819720"/>
              <a:gd name="textAreaBottom" fmla="*/ 820080 h 819720"/>
            </a:gdLst>
            <a:ahLst/>
            <a:rect l="textAreaLeft" t="textAreaTop" r="textAreaRight" b="textAreaBottom"/>
            <a:pathLst>
              <a:path w="13715" h="621791">
                <a:moveTo>
                  <a:pt x="6858" y="0"/>
                </a:moveTo>
                <a:lnTo>
                  <a:pt x="6858" y="62179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56" name="Freeform 3"/>
          <p:cNvSpPr/>
          <p:nvPr/>
        </p:nvSpPr>
        <p:spPr>
          <a:xfrm>
            <a:off x="9904680" y="2859840"/>
            <a:ext cx="18000" cy="819720"/>
          </a:xfrm>
          <a:custGeom>
            <a:avLst/>
            <a:gdLst>
              <a:gd name="textAreaLeft" fmla="*/ 0 w 18000"/>
              <a:gd name="textAreaRight" fmla="*/ 18360 w 18000"/>
              <a:gd name="textAreaTop" fmla="*/ 0 h 819720"/>
              <a:gd name="textAreaBottom" fmla="*/ 820080 h 819720"/>
            </a:gdLst>
            <a:ahLst/>
            <a:rect l="textAreaLeft" t="textAreaTop" r="textAreaRight" b="textAreaBottom"/>
            <a:pathLst>
              <a:path w="13716" h="621791">
                <a:moveTo>
                  <a:pt x="6858" y="0"/>
                </a:moveTo>
                <a:lnTo>
                  <a:pt x="6858" y="62179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57"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58" name="Freeform 3"/>
          <p:cNvSpPr/>
          <p:nvPr/>
        </p:nvSpPr>
        <p:spPr>
          <a:xfrm>
            <a:off x="5096160" y="3679560"/>
            <a:ext cx="18720" cy="1105920"/>
          </a:xfrm>
          <a:custGeom>
            <a:avLst/>
            <a:gdLst>
              <a:gd name="textAreaLeft" fmla="*/ 0 w 18720"/>
              <a:gd name="textAreaRight" fmla="*/ 19080 w 18720"/>
              <a:gd name="textAreaTop" fmla="*/ 0 h 1105920"/>
              <a:gd name="textAreaBottom" fmla="*/ 1106280 h 1105920"/>
            </a:gdLst>
            <a:ahLst/>
            <a:rect l="textAreaLeft" t="textAreaTop" r="textAreaRight" b="textAreaBottom"/>
            <a:pathLst>
              <a:path w="14478" h="838961">
                <a:moveTo>
                  <a:pt x="7239" y="0"/>
                </a:moveTo>
                <a:lnTo>
                  <a:pt x="7239"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59" name="Freeform 3"/>
          <p:cNvSpPr/>
          <p:nvPr/>
        </p:nvSpPr>
        <p:spPr>
          <a:xfrm>
            <a:off x="6742800" y="367956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5"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60" name="Freeform 3"/>
          <p:cNvSpPr/>
          <p:nvPr/>
        </p:nvSpPr>
        <p:spPr>
          <a:xfrm>
            <a:off x="9904680" y="367956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61"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62" name="Freeform 3"/>
          <p:cNvSpPr/>
          <p:nvPr/>
        </p:nvSpPr>
        <p:spPr>
          <a:xfrm>
            <a:off x="5096160" y="4786560"/>
            <a:ext cx="18720" cy="1105920"/>
          </a:xfrm>
          <a:custGeom>
            <a:avLst/>
            <a:gdLst>
              <a:gd name="textAreaLeft" fmla="*/ 0 w 18720"/>
              <a:gd name="textAreaRight" fmla="*/ 19080 w 18720"/>
              <a:gd name="textAreaTop" fmla="*/ 0 h 1105920"/>
              <a:gd name="textAreaBottom" fmla="*/ 1106280 h 1105920"/>
            </a:gdLst>
            <a:ahLst/>
            <a:rect l="textAreaLeft" t="textAreaTop" r="textAreaRight" b="textAreaBottom"/>
            <a:pathLst>
              <a:path w="14478" h="838961">
                <a:moveTo>
                  <a:pt x="7239" y="0"/>
                </a:moveTo>
                <a:lnTo>
                  <a:pt x="7239"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63" name="Freeform 3"/>
          <p:cNvSpPr/>
          <p:nvPr/>
        </p:nvSpPr>
        <p:spPr>
          <a:xfrm>
            <a:off x="6742800" y="478656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5"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64" name="Freeform 3"/>
          <p:cNvSpPr/>
          <p:nvPr/>
        </p:nvSpPr>
        <p:spPr>
          <a:xfrm>
            <a:off x="9904680" y="478656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65"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66" name="Freeform 3"/>
          <p:cNvSpPr/>
          <p:nvPr/>
        </p:nvSpPr>
        <p:spPr>
          <a:xfrm>
            <a:off x="5096160" y="5893200"/>
            <a:ext cx="18720" cy="1105920"/>
          </a:xfrm>
          <a:custGeom>
            <a:avLst/>
            <a:gdLst>
              <a:gd name="textAreaLeft" fmla="*/ 0 w 18720"/>
              <a:gd name="textAreaRight" fmla="*/ 19080 w 18720"/>
              <a:gd name="textAreaTop" fmla="*/ 0 h 1105920"/>
              <a:gd name="textAreaBottom" fmla="*/ 1106280 h 1105920"/>
            </a:gdLst>
            <a:ahLst/>
            <a:rect l="textAreaLeft" t="textAreaTop" r="textAreaRight" b="textAreaBottom"/>
            <a:pathLst>
              <a:path w="14478" h="838961">
                <a:moveTo>
                  <a:pt x="7239" y="0"/>
                </a:moveTo>
                <a:lnTo>
                  <a:pt x="7239"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67" name="Freeform 3"/>
          <p:cNvSpPr/>
          <p:nvPr/>
        </p:nvSpPr>
        <p:spPr>
          <a:xfrm>
            <a:off x="6742800" y="589320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5"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68" name="Freeform 3"/>
          <p:cNvSpPr/>
          <p:nvPr/>
        </p:nvSpPr>
        <p:spPr>
          <a:xfrm>
            <a:off x="9904680" y="5893200"/>
            <a:ext cx="18000" cy="1105920"/>
          </a:xfrm>
          <a:custGeom>
            <a:avLst/>
            <a:gdLst>
              <a:gd name="textAreaLeft" fmla="*/ 0 w 18000"/>
              <a:gd name="textAreaRight" fmla="*/ 18360 w 18000"/>
              <a:gd name="textAreaTop" fmla="*/ 0 h 1105920"/>
              <a:gd name="textAreaBottom" fmla="*/ 1106280 h 1105920"/>
            </a:gdLst>
            <a:ahLst/>
            <a:rect l="textAreaLeft" t="textAreaTop" r="textAreaRight" b="textAreaBottom"/>
            <a:pathLst>
              <a:path w="13716" h="838961">
                <a:moveTo>
                  <a:pt x="6858" y="0"/>
                </a:moveTo>
                <a:lnTo>
                  <a:pt x="6858" y="838961"/>
                </a:lnTo>
              </a:path>
            </a:pathLst>
          </a:custGeom>
          <a:noFill/>
          <a:ln w="12700">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269" name="Freeform 3"/>
          <p:cNvSpPr/>
          <p:nvPr/>
        </p:nvSpPr>
        <p:spPr>
          <a:xfrm>
            <a:off x="776160" y="9213480"/>
            <a:ext cx="13567320" cy="1114200"/>
          </a:xfrm>
          <a:custGeom>
            <a:avLst/>
            <a:gdLst>
              <a:gd name="textAreaLeft" fmla="*/ 0 w 13567320"/>
              <a:gd name="textAreaRight" fmla="*/ 13567680 w 13567320"/>
              <a:gd name="textAreaTop" fmla="*/ 0 h 1114200"/>
              <a:gd name="textAreaBottom" fmla="*/ 1114560 h 1114200"/>
            </a:gdLst>
            <a:ahLst/>
            <a:rect l="textAreaLeft" t="textAreaTop" r="textAreaRight" b="textAreaBottom"/>
            <a:pathLst>
              <a:path w="10075164" h="845058">
                <a:moveTo>
                  <a:pt x="0" y="0"/>
                </a:moveTo>
                <a:lnTo>
                  <a:pt x="0" y="845058"/>
                </a:lnTo>
                <a:lnTo>
                  <a:pt x="10075164" y="845058"/>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pic>
        <p:nvPicPr>
          <p:cNvPr id="1270" name="Picture 3" descr=""/>
          <p:cNvPicPr/>
          <p:nvPr/>
        </p:nvPicPr>
        <p:blipFill>
          <a:blip r:embed="rId1"/>
          <a:stretch/>
        </p:blipFill>
        <p:spPr>
          <a:xfrm>
            <a:off x="1620720" y="1615320"/>
            <a:ext cx="11765520" cy="5427360"/>
          </a:xfrm>
          <a:prstGeom prst="rect">
            <a:avLst/>
          </a:prstGeom>
          <a:ln w="0">
            <a:noFill/>
          </a:ln>
        </p:spPr>
      </p:pic>
      <p:sp>
        <p:nvSpPr>
          <p:cNvPr id="1271" name="TextBox 1"/>
          <p:cNvSpPr/>
          <p:nvPr/>
        </p:nvSpPr>
        <p:spPr>
          <a:xfrm>
            <a:off x="5477040" y="778680"/>
            <a:ext cx="5220720" cy="451800"/>
          </a:xfrm>
          <a:prstGeom prst="rect">
            <a:avLst/>
          </a:prstGeom>
          <a:noFill/>
          <a:ln w="0">
            <a:noFill/>
          </a:ln>
        </p:spPr>
        <p:style>
          <a:lnRef idx="0"/>
          <a:fillRef idx="0"/>
          <a:effectRef idx="0"/>
          <a:fontRef idx="minor"/>
        </p:style>
        <p:txBody>
          <a:bodyPr wrap="none" lIns="0" rIns="0" tIns="0" bIns="45000" anchor="t">
            <a:spAutoFit/>
          </a:bodyPr>
          <a:p>
            <a:pPr>
              <a:lnSpc>
                <a:spcPts val="3200"/>
              </a:lnSpc>
            </a:pPr>
            <a:r>
              <a:rPr b="1" i="1" lang="en-US" sz="3600" spc="-1" strike="noStrike">
                <a:solidFill>
                  <a:srgbClr val="ff0000"/>
                </a:solidFill>
                <a:latin typeface="Calibri"/>
              </a:rPr>
              <a:t>Código Fuente - Ejemplo</a:t>
            </a:r>
            <a:endParaRPr b="0" lang="es-AR" sz="3600" spc="-1" strike="noStrike">
              <a:solidFill>
                <a:srgbClr val="000000"/>
              </a:solidFill>
              <a:latin typeface="Arial"/>
            </a:endParaRPr>
          </a:p>
        </p:txBody>
      </p:sp>
      <p:sp>
        <p:nvSpPr>
          <p:cNvPr id="1272" name="1023 Rectángulo"/>
          <p:cNvSpPr/>
          <p:nvPr/>
        </p:nvSpPr>
        <p:spPr>
          <a:xfrm>
            <a:off x="3959640" y="7255440"/>
            <a:ext cx="7199640" cy="2122200"/>
          </a:xfrm>
          <a:prstGeom prst="rect">
            <a:avLst/>
          </a:prstGeom>
          <a:noFill/>
          <a:ln w="0">
            <a:noFill/>
          </a:ln>
        </p:spPr>
        <p:style>
          <a:lnRef idx="0"/>
          <a:fillRef idx="0"/>
          <a:effectRef idx="0"/>
          <a:fontRef idx="minor"/>
        </p:style>
        <p:txBody>
          <a:bodyPr lIns="90000" rIns="90000" tIns="45000" bIns="45000" anchor="t">
            <a:spAutoFit/>
          </a:bodyPr>
          <a:p>
            <a:pPr>
              <a:lnSpc>
                <a:spcPts val="2801"/>
              </a:lnSpc>
            </a:pPr>
            <a:r>
              <a:rPr b="1" lang="en-US" sz="1800" spc="-1" strike="noStrike">
                <a:solidFill>
                  <a:srgbClr val="000000"/>
                </a:solidFill>
                <a:latin typeface="Times New Roman"/>
              </a:rPr>
              <a:t>Campo</a:t>
            </a:r>
            <a:r>
              <a:rPr b="0" lang="en-US" sz="1800" spc="-1" strike="noStrike">
                <a:solidFill>
                  <a:srgbClr val="000000"/>
                </a:solidFill>
                <a:latin typeface="Times New Roman"/>
              </a:rPr>
              <a:t> </a:t>
            </a:r>
            <a:r>
              <a:rPr b="1" lang="en-US" sz="1800" spc="-1" strike="noStrike">
                <a:solidFill>
                  <a:srgbClr val="000000"/>
                </a:solidFill>
                <a:latin typeface="Times New Roman"/>
              </a:rPr>
              <a:t>de</a:t>
            </a:r>
            <a:r>
              <a:rPr b="0" lang="en-US" sz="1800" spc="-1" strike="noStrike">
                <a:solidFill>
                  <a:srgbClr val="000000"/>
                </a:solidFill>
                <a:latin typeface="Times New Roman"/>
              </a:rPr>
              <a:t> </a:t>
            </a:r>
            <a:r>
              <a:rPr b="1" lang="en-US" sz="1800" spc="-1" strike="noStrike">
                <a:solidFill>
                  <a:srgbClr val="000000"/>
                </a:solidFill>
                <a:latin typeface="Times New Roman"/>
              </a:rPr>
              <a:t>etiquetas</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399"/>
              </a:lnSpc>
            </a:pPr>
            <a:r>
              <a:rPr b="1" lang="en-US" sz="1800" spc="-1" strike="noStrike">
                <a:solidFill>
                  <a:srgbClr val="000000"/>
                </a:solidFill>
                <a:latin typeface="Times New Roman"/>
              </a:rPr>
              <a:t>Campo</a:t>
            </a:r>
            <a:r>
              <a:rPr b="0" lang="en-US" sz="1800" spc="-1" strike="noStrike">
                <a:solidFill>
                  <a:srgbClr val="000000"/>
                </a:solidFill>
                <a:latin typeface="Times New Roman"/>
              </a:rPr>
              <a:t> </a:t>
            </a:r>
            <a:r>
              <a:rPr b="1" lang="en-US" sz="1800" spc="-1" strike="noStrike">
                <a:solidFill>
                  <a:srgbClr val="000000"/>
                </a:solidFill>
                <a:latin typeface="Times New Roman"/>
              </a:rPr>
              <a:t>de</a:t>
            </a:r>
            <a:r>
              <a:rPr b="0" lang="en-US" sz="1800" spc="-1" strike="noStrike">
                <a:solidFill>
                  <a:srgbClr val="000000"/>
                </a:solidFill>
                <a:latin typeface="Times New Roman"/>
              </a:rPr>
              <a:t> </a:t>
            </a:r>
            <a:r>
              <a:rPr b="1" lang="en-US" sz="1800" spc="-1" strike="noStrike">
                <a:solidFill>
                  <a:srgbClr val="000000"/>
                </a:solidFill>
                <a:latin typeface="Times New Roman"/>
              </a:rPr>
              <a:t>códigos</a:t>
            </a:r>
            <a:r>
              <a:rPr b="0" lang="en-US" sz="1800" spc="-1" strike="noStrike">
                <a:solidFill>
                  <a:srgbClr val="000000"/>
                </a:solidFill>
                <a:latin typeface="Times New Roman"/>
              </a:rPr>
              <a:t> </a:t>
            </a:r>
            <a:r>
              <a:rPr b="1" lang="en-US" sz="1800" spc="-1" strike="noStrike">
                <a:solidFill>
                  <a:srgbClr val="000000"/>
                </a:solidFill>
                <a:latin typeface="Times New Roman"/>
              </a:rPr>
              <a:t>de</a:t>
            </a:r>
            <a:r>
              <a:rPr b="0" lang="en-US" sz="1800" spc="-1" strike="noStrike">
                <a:solidFill>
                  <a:srgbClr val="000000"/>
                </a:solidFill>
                <a:latin typeface="Times New Roman"/>
              </a:rPr>
              <a:t> </a:t>
            </a:r>
            <a:r>
              <a:rPr b="1" lang="en-US" sz="1800" spc="-1" strike="noStrike">
                <a:solidFill>
                  <a:srgbClr val="000000"/>
                </a:solidFill>
                <a:latin typeface="Times New Roman"/>
              </a:rPr>
              <a:t>operación</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399"/>
              </a:lnSpc>
            </a:pPr>
            <a:r>
              <a:rPr b="1" lang="en-US" sz="1800" spc="-1" strike="noStrike">
                <a:solidFill>
                  <a:srgbClr val="000000"/>
                </a:solidFill>
                <a:latin typeface="Times New Roman"/>
              </a:rPr>
              <a:t>Campo</a:t>
            </a:r>
            <a:r>
              <a:rPr b="0" lang="en-US" sz="1800" spc="-1" strike="noStrike">
                <a:solidFill>
                  <a:srgbClr val="000000"/>
                </a:solidFill>
                <a:latin typeface="Times New Roman"/>
              </a:rPr>
              <a:t> </a:t>
            </a:r>
            <a:r>
              <a:rPr b="1" lang="en-US" sz="1800" spc="-1" strike="noStrike">
                <a:solidFill>
                  <a:srgbClr val="000000"/>
                </a:solidFill>
                <a:latin typeface="Times New Roman"/>
              </a:rPr>
              <a:t>de</a:t>
            </a:r>
            <a:r>
              <a:rPr b="0" lang="en-US" sz="1800" spc="-1" strike="noStrike">
                <a:solidFill>
                  <a:srgbClr val="000000"/>
                </a:solidFill>
                <a:latin typeface="Times New Roman"/>
              </a:rPr>
              <a:t> </a:t>
            </a:r>
            <a:r>
              <a:rPr b="1" lang="en-US" sz="1800" spc="-1" strike="noStrike">
                <a:solidFill>
                  <a:srgbClr val="000000"/>
                </a:solidFill>
                <a:latin typeface="Times New Roman"/>
              </a:rPr>
              <a:t>operándos</a:t>
            </a:r>
            <a:r>
              <a:rPr b="0" lang="en-US" sz="1800" spc="-1" strike="noStrike">
                <a:solidFill>
                  <a:srgbClr val="000000"/>
                </a:solidFill>
                <a:latin typeface="Times New Roman"/>
              </a:rPr>
              <a:t> </a:t>
            </a:r>
            <a:r>
              <a:rPr b="1" lang="en-US" sz="1800" spc="-1" strike="noStrike">
                <a:solidFill>
                  <a:srgbClr val="000000"/>
                </a:solidFill>
                <a:latin typeface="Times New Roman"/>
              </a:rPr>
              <a:t>y</a:t>
            </a:r>
            <a:r>
              <a:rPr b="0" lang="en-US" sz="1800" spc="-1" strike="noStrike">
                <a:solidFill>
                  <a:srgbClr val="000000"/>
                </a:solidFill>
                <a:latin typeface="Times New Roman"/>
              </a:rPr>
              <a:t> </a:t>
            </a:r>
            <a:r>
              <a:rPr b="1" lang="en-US" sz="1800" spc="-1" strike="noStrike">
                <a:solidFill>
                  <a:srgbClr val="000000"/>
                </a:solidFill>
                <a:latin typeface="Times New Roman"/>
              </a:rPr>
              <a:t>datos</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399"/>
              </a:lnSpc>
            </a:pPr>
            <a:r>
              <a:rPr b="1" lang="en-US" sz="1800" spc="-1" strike="noStrike">
                <a:solidFill>
                  <a:srgbClr val="000000"/>
                </a:solidFill>
                <a:latin typeface="Times New Roman"/>
              </a:rPr>
              <a:t>Campo</a:t>
            </a:r>
            <a:r>
              <a:rPr b="0" lang="en-US" sz="1800" spc="-1" strike="noStrike">
                <a:solidFill>
                  <a:srgbClr val="000000"/>
                </a:solidFill>
                <a:latin typeface="Times New Roman"/>
              </a:rPr>
              <a:t> </a:t>
            </a:r>
            <a:r>
              <a:rPr b="1" lang="en-US" sz="1800" spc="-1" strike="noStrike">
                <a:solidFill>
                  <a:srgbClr val="000000"/>
                </a:solidFill>
                <a:latin typeface="Times New Roman"/>
              </a:rPr>
              <a:t>de</a:t>
            </a:r>
            <a:r>
              <a:rPr b="0" lang="en-US" sz="1800" spc="-1" strike="noStrike">
                <a:solidFill>
                  <a:srgbClr val="000000"/>
                </a:solidFill>
                <a:latin typeface="Times New Roman"/>
              </a:rPr>
              <a:t> </a:t>
            </a:r>
            <a:r>
              <a:rPr b="1" lang="en-US" sz="1800" spc="-1" strike="noStrike">
                <a:solidFill>
                  <a:srgbClr val="000000"/>
                </a:solidFill>
                <a:latin typeface="Times New Roman"/>
              </a:rPr>
              <a:t>comentarios</a:t>
            </a:r>
            <a:endParaRPr b="0" lang="es-AR" sz="1800" spc="-1" strike="noStrike">
              <a:solidFill>
                <a:srgbClr val="000000"/>
              </a:solidFill>
              <a:latin typeface="Arial"/>
            </a:endParaRPr>
          </a:p>
        </p:txBody>
      </p:sp>
      <p:cxnSp>
        <p:nvCxnSpPr>
          <p:cNvPr id="1273" name="1026 Conector angular"/>
          <p:cNvCxnSpPr/>
          <p:nvPr/>
        </p:nvCxnSpPr>
        <p:spPr>
          <a:xfrm flipV="1" rot="16200000">
            <a:off x="2179080" y="4961880"/>
            <a:ext cx="842400" cy="146160"/>
          </a:xfrm>
          <a:prstGeom prst="bentConnector3">
            <a:avLst>
              <a:gd name="adj1" fmla="val 49978"/>
            </a:avLst>
          </a:prstGeom>
          <a:ln>
            <a:solidFill>
              <a:srgbClr val="c00000"/>
            </a:solidFill>
            <a:round/>
            <a:tailEnd len="med" type="arrow" w="med"/>
          </a:ln>
        </p:spPr>
      </p:cxnSp>
      <p:cxnSp>
        <p:nvCxnSpPr>
          <p:cNvPr id="1274" name="1028 Conector angular"/>
          <p:cNvCxnSpPr/>
          <p:nvPr/>
        </p:nvCxnSpPr>
        <p:spPr>
          <a:xfrm rot="10800000">
            <a:off x="3974760" y="4845960"/>
            <a:ext cx="1981800" cy="1219680"/>
          </a:xfrm>
          <a:prstGeom prst="bentConnector3">
            <a:avLst>
              <a:gd name="adj1" fmla="val 50000"/>
            </a:avLst>
          </a:prstGeom>
          <a:ln>
            <a:solidFill>
              <a:srgbClr val="c00000"/>
            </a:solidFill>
            <a:round/>
            <a:tailEnd len="med" type="arrow" w="med"/>
          </a:ln>
        </p:spPr>
      </p:cxnSp>
      <p:cxnSp>
        <p:nvCxnSpPr>
          <p:cNvPr id="1275" name="1031 Conector angular"/>
          <p:cNvCxnSpPr/>
          <p:nvPr/>
        </p:nvCxnSpPr>
        <p:spPr>
          <a:xfrm flipH="1" flipV="1" rot="5400000">
            <a:off x="5213880" y="5207400"/>
            <a:ext cx="2246400" cy="762120"/>
          </a:xfrm>
          <a:prstGeom prst="bentConnector3">
            <a:avLst>
              <a:gd name="adj1" fmla="val 49991"/>
            </a:avLst>
          </a:prstGeom>
          <a:ln>
            <a:solidFill>
              <a:srgbClr val="c00000"/>
            </a:solidFill>
            <a:round/>
            <a:tailEnd len="med" type="arrow" w="med"/>
          </a:ln>
        </p:spPr>
      </p:cxnSp>
      <p:cxnSp>
        <p:nvCxnSpPr>
          <p:cNvPr id="1276" name="1040 Conector angular"/>
          <p:cNvCxnSpPr/>
          <p:nvPr/>
        </p:nvCxnSpPr>
        <p:spPr>
          <a:xfrm flipH="1" flipV="1" rot="5400000">
            <a:off x="5074560" y="3585960"/>
            <a:ext cx="3778920" cy="3318480"/>
          </a:xfrm>
          <a:prstGeom prst="bentConnector3">
            <a:avLst>
              <a:gd name="adj1" fmla="val 50000"/>
            </a:avLst>
          </a:prstGeom>
          <a:ln>
            <a:solidFill>
              <a:srgbClr val="c00000"/>
            </a:solidFill>
            <a:round/>
            <a:tailEnd len="med" type="arrow" w="med"/>
          </a:ln>
        </p:spPr>
      </p:cxn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TextBox 1"/>
          <p:cNvSpPr/>
          <p:nvPr/>
        </p:nvSpPr>
        <p:spPr>
          <a:xfrm>
            <a:off x="1807920" y="879120"/>
            <a:ext cx="2216520" cy="4518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0" lang="en-US" sz="1540" spc="-1" strike="noStrike">
                <a:solidFill>
                  <a:srgbClr val="ffffff"/>
                </a:solidFill>
                <a:latin typeface="Times New Roman"/>
              </a:rPr>
              <a:t>Programación</a:t>
            </a:r>
            <a:r>
              <a:rPr b="0" lang="en-US" sz="1540" spc="-1" strike="noStrike">
                <a:solidFill>
                  <a:srgbClr val="000000"/>
                </a:solidFill>
                <a:latin typeface="Times New Roman"/>
              </a:rPr>
              <a:t> </a:t>
            </a:r>
            <a:r>
              <a:rPr b="0" lang="en-US" sz="1540" spc="-1" strike="noStrike">
                <a:solidFill>
                  <a:srgbClr val="ffffff"/>
                </a:solidFill>
                <a:latin typeface="Times New Roman"/>
              </a:rPr>
              <a:t>Assembler</a:t>
            </a:r>
            <a:r>
              <a:rPr b="0" lang="en-US" sz="1540" spc="-1" strike="noStrike">
                <a:solidFill>
                  <a:srgbClr val="000000"/>
                </a:solidFill>
                <a:latin typeface="Times New Roman"/>
              </a:rPr>
              <a:t> </a:t>
            </a:r>
            <a:r>
              <a:rPr b="0" lang="en-US" sz="1540" spc="-1" strike="noStrike">
                <a:solidFill>
                  <a:srgbClr val="ffffff"/>
                </a:solidFill>
                <a:latin typeface="Times New Roman"/>
              </a:rPr>
              <a:t>de</a:t>
            </a:r>
            <a:endParaRPr b="0" lang="es-AR" sz="1540" spc="-1" strike="noStrike">
              <a:solidFill>
                <a:srgbClr val="000000"/>
              </a:solidFill>
              <a:latin typeface="Arial"/>
            </a:endParaRPr>
          </a:p>
          <a:p>
            <a:pPr>
              <a:lnSpc>
                <a:spcPts val="1800"/>
              </a:lnSpc>
            </a:pPr>
            <a:r>
              <a:rPr b="0" lang="en-US" sz="1540" spc="-1" strike="noStrike">
                <a:solidFill>
                  <a:srgbClr val="ffffff"/>
                </a:solidFill>
                <a:latin typeface="Times New Roman"/>
              </a:rPr>
              <a:t>PIC</a:t>
            </a:r>
            <a:r>
              <a:rPr b="0" lang="en-US" sz="1030" spc="-1" strike="noStrike">
                <a:solidFill>
                  <a:srgbClr val="ffffff"/>
                </a:solidFill>
                <a:latin typeface="Symbol"/>
              </a:rPr>
              <a:t>®</a:t>
            </a:r>
            <a:r>
              <a:rPr b="0" lang="en-US" sz="1540" spc="-1" strike="noStrike">
                <a:solidFill>
                  <a:srgbClr val="000000"/>
                </a:solidFill>
                <a:latin typeface="Times New Roman"/>
              </a:rPr>
              <a:t> </a:t>
            </a:r>
            <a:r>
              <a:rPr b="0" lang="en-US" sz="1540" spc="-1" strike="noStrike">
                <a:solidFill>
                  <a:srgbClr val="ffffff"/>
                </a:solidFill>
                <a:latin typeface="Times New Roman"/>
              </a:rPr>
              <a:t>Línea</a:t>
            </a:r>
            <a:r>
              <a:rPr b="0" lang="en-US" sz="1540" spc="-1" strike="noStrike">
                <a:solidFill>
                  <a:srgbClr val="000000"/>
                </a:solidFill>
                <a:latin typeface="Times New Roman"/>
              </a:rPr>
              <a:t> </a:t>
            </a:r>
            <a:r>
              <a:rPr b="0" lang="en-US" sz="1540" spc="-1" strike="noStrike">
                <a:solidFill>
                  <a:srgbClr val="ffffff"/>
                </a:solidFill>
                <a:latin typeface="Times New Roman"/>
              </a:rPr>
              <a:t>Base</a:t>
            </a:r>
            <a:endParaRPr b="0" lang="es-AR" sz="1540" spc="-1" strike="noStrike">
              <a:solidFill>
                <a:srgbClr val="000000"/>
              </a:solidFill>
              <a:latin typeface="Arial"/>
            </a:endParaRPr>
          </a:p>
        </p:txBody>
      </p:sp>
      <p:sp>
        <p:nvSpPr>
          <p:cNvPr id="1278" name="TextBox 1"/>
          <p:cNvSpPr/>
          <p:nvPr/>
        </p:nvSpPr>
        <p:spPr>
          <a:xfrm>
            <a:off x="1266480" y="4816080"/>
            <a:ext cx="12757680" cy="553320"/>
          </a:xfrm>
          <a:prstGeom prst="rect">
            <a:avLst/>
          </a:prstGeom>
          <a:noFill/>
          <a:ln w="0">
            <a:noFill/>
          </a:ln>
        </p:spPr>
        <p:style>
          <a:lnRef idx="0"/>
          <a:fillRef idx="0"/>
          <a:effectRef idx="0"/>
          <a:fontRef idx="minor"/>
        </p:style>
        <p:txBody>
          <a:bodyPr lIns="0" rIns="0" tIns="0" bIns="45000" anchor="t">
            <a:spAutoFit/>
          </a:bodyPr>
          <a:p>
            <a:pPr algn="ctr">
              <a:lnSpc>
                <a:spcPts val="4000"/>
              </a:lnSpc>
            </a:pPr>
            <a:r>
              <a:rPr b="1" i="1" lang="en-US" sz="4410" spc="-1" strike="noStrike" u="sng">
                <a:solidFill>
                  <a:srgbClr val="ff0000"/>
                </a:solidFill>
                <a:uFillTx/>
                <a:latin typeface="Arial"/>
              </a:rPr>
              <a:t>Directivas del Ensamblador</a:t>
            </a:r>
            <a:endParaRPr b="0" lang="es-AR" sz="441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80"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81"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82"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283"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84"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85"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86" name="TextBox 1"/>
          <p:cNvSpPr/>
          <p:nvPr/>
        </p:nvSpPr>
        <p:spPr>
          <a:xfrm>
            <a:off x="2823480" y="812520"/>
            <a:ext cx="6583680" cy="1391760"/>
          </a:xfrm>
          <a:prstGeom prst="rect">
            <a:avLst/>
          </a:prstGeom>
          <a:noFill/>
          <a:ln w="0">
            <a:noFill/>
          </a:ln>
        </p:spPr>
        <p:style>
          <a:lnRef idx="0"/>
          <a:fillRef idx="0"/>
          <a:effectRef idx="0"/>
          <a:fontRef idx="minor"/>
        </p:style>
        <p:txBody>
          <a:bodyPr wrap="none" lIns="0" rIns="0" tIns="0" bIns="45000" anchor="t">
            <a:spAutoFit/>
          </a:bodyPr>
          <a:p>
            <a:pPr>
              <a:lnSpc>
                <a:spcPts val="3200"/>
              </a:lnSpc>
              <a:tabLst>
                <a:tab algn="l" pos="3479760"/>
              </a:tabLst>
            </a:pPr>
            <a:r>
              <a:rPr b="0" lang="en-US" sz="1800" spc="-1" strike="noStrike">
                <a:solidFill>
                  <a:srgbClr val="000000"/>
                </a:solidFill>
                <a:latin typeface="Calibri"/>
              </a:rPr>
              <a:t>	</a:t>
            </a:r>
            <a:r>
              <a:rPr b="1" lang="en-US" sz="3530" spc="-1" strike="noStrike">
                <a:solidFill>
                  <a:srgbClr val="ff0000"/>
                </a:solidFill>
                <a:latin typeface="Times New Roman"/>
              </a:rPr>
              <a:t>Directiva</a:t>
            </a:r>
            <a:r>
              <a:rPr b="0" lang="en-US" sz="3530" spc="-1" strike="noStrike">
                <a:solidFill>
                  <a:srgbClr val="ff0000"/>
                </a:solidFill>
                <a:latin typeface="Times New Roman"/>
              </a:rPr>
              <a:t> </a:t>
            </a:r>
            <a:r>
              <a:rPr b="1" lang="en-US" sz="3530" spc="-1" strike="noStrike">
                <a:solidFill>
                  <a:srgbClr val="ff0000"/>
                </a:solidFill>
                <a:latin typeface="Times New Roman"/>
              </a:rPr>
              <a:t>:</a:t>
            </a:r>
            <a:r>
              <a:rPr b="0" lang="en-US" sz="3530" spc="-1" strike="noStrike">
                <a:solidFill>
                  <a:srgbClr val="ff0000"/>
                </a:solidFill>
                <a:latin typeface="Times New Roman"/>
              </a:rPr>
              <a:t> </a:t>
            </a:r>
            <a:r>
              <a:rPr b="1" lang="en-US" sz="3530" spc="-1" strike="noStrike">
                <a:solidFill>
                  <a:srgbClr val="ff0000"/>
                </a:solidFill>
                <a:latin typeface="Times New Roman"/>
              </a:rPr>
              <a:t>EQU</a:t>
            </a:r>
            <a:endParaRPr b="0" lang="es-AR" sz="3530" spc="-1" strike="noStrike">
              <a:solidFill>
                <a:srgbClr val="000000"/>
              </a:solidFill>
              <a:latin typeface="Arial"/>
            </a:endParaRPr>
          </a:p>
          <a:p>
            <a:pPr>
              <a:lnSpc>
                <a:spcPts val="1001"/>
              </a:lnSpc>
              <a:tabLst>
                <a:tab algn="l" pos="3479760"/>
              </a:tabLst>
            </a:pPr>
            <a:endParaRPr b="0" lang="es-AR" sz="1800" spc="-1" strike="noStrike">
              <a:solidFill>
                <a:srgbClr val="000000"/>
              </a:solidFill>
              <a:latin typeface="Arial"/>
            </a:endParaRPr>
          </a:p>
          <a:p>
            <a:pPr>
              <a:lnSpc>
                <a:spcPts val="1001"/>
              </a:lnSpc>
              <a:tabLst>
                <a:tab algn="l" pos="3479760"/>
              </a:tabLst>
            </a:pPr>
            <a:endParaRPr b="0" lang="es-AR" sz="1800" spc="-1" strike="noStrike">
              <a:solidFill>
                <a:srgbClr val="000000"/>
              </a:solidFill>
              <a:latin typeface="Arial"/>
            </a:endParaRPr>
          </a:p>
          <a:p>
            <a:pPr>
              <a:lnSpc>
                <a:spcPts val="1001"/>
              </a:lnSpc>
              <a:tabLst>
                <a:tab algn="l" pos="3479760"/>
              </a:tabLst>
            </a:pPr>
            <a:endParaRPr b="0" lang="es-AR" sz="1800" spc="-1" strike="noStrike">
              <a:solidFill>
                <a:srgbClr val="000000"/>
              </a:solidFill>
              <a:latin typeface="Arial"/>
            </a:endParaRPr>
          </a:p>
          <a:p>
            <a:pPr>
              <a:lnSpc>
                <a:spcPts val="1001"/>
              </a:lnSpc>
              <a:tabLst>
                <a:tab algn="l" pos="3479760"/>
              </a:tabLst>
            </a:pPr>
            <a:endParaRPr b="0" lang="es-AR" sz="1800" spc="-1" strike="noStrike">
              <a:solidFill>
                <a:srgbClr val="000000"/>
              </a:solidFill>
              <a:latin typeface="Arial"/>
            </a:endParaRPr>
          </a:p>
          <a:p>
            <a:pPr>
              <a:lnSpc>
                <a:spcPts val="3399"/>
              </a:lnSpc>
              <a:tabLst>
                <a:tab algn="l" pos="3479760"/>
              </a:tabLst>
            </a:pPr>
            <a:r>
              <a:rPr b="1" i="1" lang="en-US" sz="3530" spc="-1" strike="noStrike">
                <a:solidFill>
                  <a:srgbClr val="000000"/>
                </a:solidFill>
                <a:latin typeface="Times New Roman"/>
              </a:rPr>
              <a:t>Define constantes en assembler</a:t>
            </a:r>
            <a:endParaRPr b="0" lang="es-AR" sz="3530" spc="-1" strike="noStrike">
              <a:solidFill>
                <a:srgbClr val="000000"/>
              </a:solidFill>
              <a:latin typeface="Arial"/>
            </a:endParaRPr>
          </a:p>
        </p:txBody>
      </p:sp>
      <p:sp>
        <p:nvSpPr>
          <p:cNvPr id="1287" name="TextBox 1"/>
          <p:cNvSpPr/>
          <p:nvPr/>
        </p:nvSpPr>
        <p:spPr>
          <a:xfrm>
            <a:off x="2223720" y="2832840"/>
            <a:ext cx="11800080" cy="2789280"/>
          </a:xfrm>
          <a:prstGeom prst="rect">
            <a:avLst/>
          </a:prstGeom>
          <a:noFill/>
          <a:ln w="0">
            <a:noFill/>
          </a:ln>
        </p:spPr>
        <p:style>
          <a:lnRef idx="0"/>
          <a:fillRef idx="0"/>
          <a:effectRef idx="0"/>
          <a:fontRef idx="minor"/>
        </p:style>
        <p:txBody>
          <a:bodyPr lIns="0" rIns="0" tIns="0" bIns="45000" anchor="t">
            <a:spAutoFit/>
          </a:bodyPr>
          <a:p>
            <a:pPr>
              <a:lnSpc>
                <a:spcPts val="2801"/>
              </a:lnSpc>
            </a:pPr>
            <a:r>
              <a:rPr b="1" i="1" lang="en-US" sz="3080" spc="-1" strike="noStrike">
                <a:solidFill>
                  <a:srgbClr val="000000"/>
                </a:solidFill>
                <a:latin typeface="Times New Roman"/>
              </a:rPr>
              <a:t>Es</a:t>
            </a:r>
            <a:r>
              <a:rPr b="0" i="1" lang="en-US" sz="3080" spc="-1" strike="noStrike">
                <a:solidFill>
                  <a:srgbClr val="000000"/>
                </a:solidFill>
                <a:latin typeface="Times New Roman"/>
              </a:rPr>
              <a:t> </a:t>
            </a:r>
            <a:r>
              <a:rPr b="1" i="1" lang="en-US" sz="3080" spc="-1" strike="noStrike">
                <a:solidFill>
                  <a:srgbClr val="000000"/>
                </a:solidFill>
                <a:latin typeface="Times New Roman"/>
              </a:rPr>
              <a:t>una</a:t>
            </a:r>
            <a:r>
              <a:rPr b="0" i="1" lang="en-US" sz="3080" spc="-1" strike="noStrike">
                <a:solidFill>
                  <a:srgbClr val="000000"/>
                </a:solidFill>
                <a:latin typeface="Times New Roman"/>
              </a:rPr>
              <a:t> </a:t>
            </a:r>
            <a:r>
              <a:rPr b="1" i="1" lang="en-US" sz="3080" spc="-1" strike="noStrike">
                <a:solidFill>
                  <a:srgbClr val="000000"/>
                </a:solidFill>
                <a:latin typeface="Times New Roman"/>
              </a:rPr>
              <a:t>directiva</a:t>
            </a:r>
            <a:r>
              <a:rPr b="0" i="1" lang="en-US" sz="3080" spc="-1" strike="noStrike">
                <a:solidFill>
                  <a:srgbClr val="000000"/>
                </a:solidFill>
                <a:latin typeface="Times New Roman"/>
              </a:rPr>
              <a:t> </a:t>
            </a:r>
            <a:r>
              <a:rPr b="1" i="1" lang="en-US" sz="3080" spc="-1" strike="noStrike">
                <a:solidFill>
                  <a:srgbClr val="000000"/>
                </a:solidFill>
                <a:latin typeface="Times New Roman"/>
              </a:rPr>
              <a:t>de</a:t>
            </a:r>
            <a:r>
              <a:rPr b="0" i="1" lang="en-US" sz="3080" spc="-1" strike="noStrike">
                <a:solidFill>
                  <a:srgbClr val="000000"/>
                </a:solidFill>
                <a:latin typeface="Times New Roman"/>
              </a:rPr>
              <a:t> </a:t>
            </a:r>
            <a:r>
              <a:rPr b="1" i="1" lang="en-US" sz="3080" spc="-1" strike="noStrike">
                <a:solidFill>
                  <a:srgbClr val="000000"/>
                </a:solidFill>
                <a:latin typeface="Times New Roman"/>
              </a:rPr>
              <a:t>asignación</a:t>
            </a:r>
            <a:r>
              <a:rPr b="0" i="1" lang="en-US" sz="3080" spc="-1" strike="noStrike">
                <a:solidFill>
                  <a:srgbClr val="000000"/>
                </a:solidFill>
                <a:latin typeface="Times New Roman"/>
              </a:rPr>
              <a:t> </a:t>
            </a:r>
            <a:r>
              <a:rPr b="1" i="1" lang="en-US" sz="3080" spc="-1" strike="noStrike">
                <a:solidFill>
                  <a:srgbClr val="000000"/>
                </a:solidFill>
                <a:latin typeface="Times New Roman"/>
              </a:rPr>
              <a:t>.</a:t>
            </a:r>
            <a:r>
              <a:rPr b="0" i="1" lang="en-US" sz="3080" spc="-1" strike="noStrike">
                <a:solidFill>
                  <a:srgbClr val="000000"/>
                </a:solidFill>
                <a:latin typeface="Times New Roman"/>
              </a:rPr>
              <a:t> </a:t>
            </a:r>
            <a:endParaRPr b="0" lang="es-AR" sz="3080" spc="-1" strike="noStrike">
              <a:solidFill>
                <a:srgbClr val="000000"/>
              </a:solidFill>
              <a:latin typeface="Arial"/>
            </a:endParaRPr>
          </a:p>
          <a:p>
            <a:pPr>
              <a:lnSpc>
                <a:spcPts val="2801"/>
              </a:lnSpc>
            </a:pPr>
            <a:endParaRPr b="0" lang="es-AR" sz="3080" spc="-1" strike="noStrike">
              <a:solidFill>
                <a:srgbClr val="000000"/>
              </a:solidFill>
              <a:latin typeface="Arial"/>
            </a:endParaRPr>
          </a:p>
          <a:p>
            <a:pPr>
              <a:lnSpc>
                <a:spcPts val="2801"/>
              </a:lnSpc>
            </a:pPr>
            <a:r>
              <a:rPr b="1" i="1" lang="en-US" sz="3080" spc="-1" strike="noStrike">
                <a:solidFill>
                  <a:srgbClr val="000000"/>
                </a:solidFill>
                <a:latin typeface="Times New Roman"/>
              </a:rPr>
              <a:t>El</a:t>
            </a:r>
            <a:r>
              <a:rPr b="0" i="1" lang="en-US" sz="3080" spc="-1" strike="noStrike">
                <a:solidFill>
                  <a:srgbClr val="000000"/>
                </a:solidFill>
                <a:latin typeface="Times New Roman"/>
              </a:rPr>
              <a:t> </a:t>
            </a:r>
            <a:r>
              <a:rPr b="1" i="1" lang="en-US" sz="3080" spc="-1" strike="noStrike">
                <a:solidFill>
                  <a:srgbClr val="000000"/>
                </a:solidFill>
                <a:latin typeface="Times New Roman"/>
              </a:rPr>
              <a:t>valor &lt;expr&gt;</a:t>
            </a:r>
            <a:r>
              <a:rPr b="0" i="1" lang="en-US" sz="3080" spc="-1" strike="noStrike">
                <a:solidFill>
                  <a:srgbClr val="000000"/>
                </a:solidFill>
                <a:latin typeface="Times New Roman"/>
              </a:rPr>
              <a:t> </a:t>
            </a:r>
            <a:r>
              <a:rPr b="1" i="1" lang="en-US" sz="3080" spc="-1" strike="noStrike">
                <a:solidFill>
                  <a:srgbClr val="000000"/>
                </a:solidFill>
                <a:latin typeface="Times New Roman"/>
              </a:rPr>
              <a:t>es</a:t>
            </a:r>
            <a:r>
              <a:rPr b="0" i="1" lang="en-US" sz="3080" spc="-1" strike="noStrike">
                <a:solidFill>
                  <a:srgbClr val="000000"/>
                </a:solidFill>
                <a:latin typeface="Times New Roman"/>
              </a:rPr>
              <a:t> </a:t>
            </a:r>
            <a:r>
              <a:rPr b="1" i="1" lang="en-US" sz="3080" spc="-1" strike="noStrike">
                <a:solidFill>
                  <a:srgbClr val="000000"/>
                </a:solidFill>
                <a:latin typeface="Times New Roman"/>
              </a:rPr>
              <a:t>asignado</a:t>
            </a:r>
            <a:r>
              <a:rPr b="0" i="1" lang="en-US" sz="3080" spc="-1" strike="noStrike">
                <a:solidFill>
                  <a:srgbClr val="000000"/>
                </a:solidFill>
                <a:latin typeface="Times New Roman"/>
              </a:rPr>
              <a:t> </a:t>
            </a:r>
            <a:r>
              <a:rPr b="1" i="1" lang="en-US" sz="3080" spc="-1" strike="noStrike">
                <a:solidFill>
                  <a:srgbClr val="000000"/>
                </a:solidFill>
                <a:latin typeface="Times New Roman"/>
              </a:rPr>
              <a:t>a</a:t>
            </a:r>
            <a:r>
              <a:rPr b="0" i="1" lang="en-US" sz="3080" spc="-1" strike="noStrike">
                <a:solidFill>
                  <a:srgbClr val="000000"/>
                </a:solidFill>
                <a:latin typeface="Times New Roman"/>
              </a:rPr>
              <a:t> </a:t>
            </a:r>
            <a:r>
              <a:rPr b="1" i="1" lang="en-US" sz="3080" spc="-1" strike="noStrike">
                <a:solidFill>
                  <a:srgbClr val="000000"/>
                </a:solidFill>
                <a:latin typeface="Times New Roman"/>
              </a:rPr>
              <a:t>la</a:t>
            </a:r>
            <a:r>
              <a:rPr b="0" i="1" lang="en-US" sz="3080" spc="-1" strike="noStrike">
                <a:solidFill>
                  <a:srgbClr val="000000"/>
                </a:solidFill>
                <a:latin typeface="Times New Roman"/>
              </a:rPr>
              <a:t> </a:t>
            </a:r>
            <a:r>
              <a:rPr b="1" i="1" lang="en-US" sz="3080" spc="-1" strike="noStrike">
                <a:solidFill>
                  <a:srgbClr val="000000"/>
                </a:solidFill>
                <a:latin typeface="Times New Roman"/>
              </a:rPr>
              <a:t>etiqueta</a:t>
            </a:r>
            <a:r>
              <a:rPr b="0" i="1" lang="en-US" sz="3080" spc="-1" strike="noStrike">
                <a:solidFill>
                  <a:srgbClr val="000000"/>
                </a:solidFill>
                <a:latin typeface="Times New Roman"/>
              </a:rPr>
              <a:t> </a:t>
            </a:r>
            <a:r>
              <a:rPr b="1" i="1" lang="en-US" sz="3080" spc="-1" strike="noStrike">
                <a:solidFill>
                  <a:srgbClr val="000000"/>
                </a:solidFill>
                <a:latin typeface="Times New Roman"/>
              </a:rPr>
              <a:t>&lt;label&gt;</a:t>
            </a:r>
            <a:endParaRPr b="0" lang="es-AR" sz="3080" spc="-1" strike="noStrike">
              <a:solidFill>
                <a:srgbClr val="000000"/>
              </a:solidFill>
              <a:latin typeface="Arial"/>
            </a:endParaRPr>
          </a:p>
          <a:p>
            <a:pPr>
              <a:lnSpc>
                <a:spcPts val="2801"/>
              </a:lnSpc>
            </a:pPr>
            <a:endParaRPr b="0" lang="es-AR" sz="3200" spc="-1" strike="noStrike">
              <a:solidFill>
                <a:srgbClr val="000000"/>
              </a:solidFill>
              <a:latin typeface="Arial"/>
            </a:endParaRPr>
          </a:p>
          <a:p>
            <a:pPr>
              <a:lnSpc>
                <a:spcPts val="2801"/>
              </a:lnSpc>
            </a:pPr>
            <a:r>
              <a:rPr b="0" i="1" lang="es-AR" sz="3200" spc="-1" strike="noStrike">
                <a:solidFill>
                  <a:srgbClr val="002060"/>
                </a:solidFill>
                <a:latin typeface="Calibri"/>
              </a:rPr>
              <a:t>La directiva EQU permite al programador "igualar" nombres personalizados a datos o direcciones.</a:t>
            </a:r>
            <a:endParaRPr b="0" lang="es-AR" sz="32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801"/>
              </a:lnSpc>
            </a:pPr>
            <a:r>
              <a:rPr b="1" lang="en-US" sz="3080" spc="-1" strike="noStrike">
                <a:solidFill>
                  <a:srgbClr val="ff0000"/>
                </a:solidFill>
                <a:latin typeface="Times New Roman"/>
              </a:rPr>
              <a:t>&lt;label&gt;</a:t>
            </a:r>
            <a:r>
              <a:rPr b="0" lang="en-US" sz="3080" spc="-1" strike="noStrike">
                <a:solidFill>
                  <a:srgbClr val="ff0000"/>
                </a:solidFill>
                <a:latin typeface="Times New Roman"/>
              </a:rPr>
              <a:t> </a:t>
            </a:r>
            <a:r>
              <a:rPr b="1" lang="en-US" sz="3080" spc="-1" strike="noStrike">
                <a:solidFill>
                  <a:srgbClr val="ff0000"/>
                </a:solidFill>
                <a:latin typeface="Times New Roman"/>
              </a:rPr>
              <a:t>EQU</a:t>
            </a:r>
            <a:r>
              <a:rPr b="0" lang="en-US" sz="3080" spc="-1" strike="noStrike">
                <a:solidFill>
                  <a:srgbClr val="ff0000"/>
                </a:solidFill>
                <a:latin typeface="Times New Roman"/>
              </a:rPr>
              <a:t> </a:t>
            </a:r>
            <a:r>
              <a:rPr b="1" lang="en-US" sz="3080" spc="-1" strike="noStrike">
                <a:solidFill>
                  <a:srgbClr val="ff0000"/>
                </a:solidFill>
                <a:latin typeface="Times New Roman"/>
              </a:rPr>
              <a:t>&lt;expr&gt;</a:t>
            </a:r>
            <a:endParaRPr b="0" lang="es-AR" sz="3080" spc="-1" strike="noStrike">
              <a:solidFill>
                <a:srgbClr val="000000"/>
              </a:solidFill>
              <a:latin typeface="Arial"/>
            </a:endParaRPr>
          </a:p>
        </p:txBody>
      </p:sp>
      <p:cxnSp>
        <p:nvCxnSpPr>
          <p:cNvPr id="1288" name="16 Conector recto"/>
          <p:cNvCxnSpPr/>
          <p:nvPr/>
        </p:nvCxnSpPr>
        <p:spPr>
          <a:xfrm>
            <a:off x="309240" y="6903720"/>
            <a:ext cx="10075320" cy="360"/>
          </a:xfrm>
          <a:prstGeom prst="straightConnector1">
            <a:avLst/>
          </a:prstGeom>
          <a:ln w="34925">
            <a:solidFill>
              <a:srgbClr val="1f497d">
                <a:lumMod val="50000"/>
              </a:srgbClr>
            </a:solidFill>
            <a:round/>
          </a:ln>
        </p:spPr>
      </p:cxnSp>
      <p:cxnSp>
        <p:nvCxnSpPr>
          <p:cNvPr id="1289" name="17 Conector recto"/>
          <p:cNvCxnSpPr/>
          <p:nvPr/>
        </p:nvCxnSpPr>
        <p:spPr>
          <a:xfrm>
            <a:off x="317160" y="6980040"/>
            <a:ext cx="10075680" cy="360"/>
          </a:xfrm>
          <a:prstGeom prst="straightConnector1">
            <a:avLst/>
          </a:prstGeom>
          <a:ln w="34925">
            <a:solidFill>
              <a:srgbClr val="1f497d">
                <a:lumMod val="50000"/>
              </a:srgbClr>
            </a:solidFill>
            <a:round/>
          </a:ln>
        </p:spPr>
      </p:cxnSp>
      <p:sp>
        <p:nvSpPr>
          <p:cNvPr id="1290" name="12 Rectángulo"/>
          <p:cNvSpPr/>
          <p:nvPr/>
        </p:nvSpPr>
        <p:spPr>
          <a:xfrm>
            <a:off x="3959640" y="6350760"/>
            <a:ext cx="7199640" cy="2284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AR" sz="1800" spc="-1" strike="noStrike">
                <a:solidFill>
                  <a:srgbClr val="000000"/>
                </a:solidFill>
                <a:latin typeface="Calibri"/>
              </a:rPr>
              <a:t>    </a:t>
            </a:r>
            <a:r>
              <a:rPr b="1" lang="es-AR" sz="1800" spc="-1" strike="noStrike">
                <a:solidFill>
                  <a:srgbClr val="000000"/>
                </a:solidFill>
                <a:latin typeface="Calibri"/>
              </a:rPr>
              <a:t>Ejemplos:</a:t>
            </a:r>
            <a:endParaRPr b="0" lang="es-AR" sz="1800" spc="-1" strike="noStrike">
              <a:solidFill>
                <a:srgbClr val="000000"/>
              </a:solidFill>
              <a:latin typeface="Arial"/>
            </a:endParaRPr>
          </a:p>
          <a:p>
            <a:pPr>
              <a:lnSpc>
                <a:spcPct val="100000"/>
              </a:lnSpc>
            </a:pPr>
            <a:r>
              <a:rPr b="1" lang="es-AR" sz="1800" spc="-1" strike="noStrike">
                <a:solidFill>
                  <a:srgbClr val="000000"/>
                </a:solidFill>
                <a:latin typeface="Calibri"/>
              </a:rPr>
              <a:t>temp       EQU    12</a:t>
            </a:r>
            <a:endParaRPr b="0" lang="es-AR" sz="1800" spc="-1" strike="noStrike">
              <a:solidFill>
                <a:srgbClr val="000000"/>
              </a:solidFill>
              <a:latin typeface="Arial"/>
            </a:endParaRPr>
          </a:p>
          <a:p>
            <a:pPr>
              <a:lnSpc>
                <a:spcPct val="100000"/>
              </a:lnSpc>
            </a:pPr>
            <a:r>
              <a:rPr b="1" lang="es-AR" sz="1800" spc="-1" strike="noStrike">
                <a:solidFill>
                  <a:srgbClr val="000000"/>
                </a:solidFill>
                <a:latin typeface="Calibri"/>
              </a:rPr>
              <a:t>DATO      EQU    22</a:t>
            </a:r>
            <a:endParaRPr b="0" lang="es-AR" sz="1800" spc="-1" strike="noStrike">
              <a:solidFill>
                <a:srgbClr val="000000"/>
              </a:solidFill>
              <a:latin typeface="Arial"/>
            </a:endParaRPr>
          </a:p>
          <a:p>
            <a:pPr>
              <a:lnSpc>
                <a:spcPct val="100000"/>
              </a:lnSpc>
            </a:pPr>
            <a:r>
              <a:rPr b="1" lang="en-US" sz="1800" spc="-1" strike="noStrike">
                <a:solidFill>
                  <a:srgbClr val="000000"/>
                </a:solidFill>
                <a:latin typeface="Calibri"/>
              </a:rPr>
              <a:t>PORT_A  EQU    5</a:t>
            </a:r>
            <a:endParaRPr b="0" lang="es-AR" sz="1800" spc="-1" strike="noStrike">
              <a:solidFill>
                <a:srgbClr val="000000"/>
              </a:solidFill>
              <a:latin typeface="Arial"/>
            </a:endParaRPr>
          </a:p>
          <a:p>
            <a:pPr>
              <a:lnSpc>
                <a:spcPct val="100000"/>
              </a:lnSpc>
            </a:pPr>
            <a:r>
              <a:rPr b="1" lang="en-US" sz="1800" spc="-1" strike="noStrike">
                <a:solidFill>
                  <a:srgbClr val="000000"/>
                </a:solidFill>
                <a:latin typeface="Calibri"/>
              </a:rPr>
              <a:t>START      EQU    0</a:t>
            </a:r>
            <a:endParaRPr b="0" lang="es-AR" sz="1800" spc="-1" strike="noStrike">
              <a:solidFill>
                <a:srgbClr val="000000"/>
              </a:solidFill>
              <a:latin typeface="Arial"/>
            </a:endParaRPr>
          </a:p>
          <a:p>
            <a:pPr>
              <a:lnSpc>
                <a:spcPct val="100000"/>
              </a:lnSpc>
            </a:pPr>
            <a:r>
              <a:rPr b="1" lang="en-US" sz="1800" spc="-1" strike="noStrike">
                <a:solidFill>
                  <a:srgbClr val="000000"/>
                </a:solidFill>
                <a:latin typeface="Calibri"/>
              </a:rPr>
              <a:t>CARRY     EQU    3</a:t>
            </a:r>
            <a:endParaRPr b="0" lang="es-AR" sz="1800" spc="-1" strike="noStrike">
              <a:solidFill>
                <a:srgbClr val="000000"/>
              </a:solidFill>
              <a:latin typeface="Arial"/>
            </a:endParaRPr>
          </a:p>
          <a:p>
            <a:pPr>
              <a:lnSpc>
                <a:spcPct val="100000"/>
              </a:lnSpc>
            </a:pPr>
            <a:r>
              <a:rPr b="1" lang="en-US" sz="1800" spc="-1" strike="noStrike">
                <a:solidFill>
                  <a:srgbClr val="000000"/>
                </a:solidFill>
                <a:latin typeface="Calibri"/>
              </a:rPr>
              <a:t>TIEMPO  EQU    5</a:t>
            </a:r>
            <a:endParaRPr b="0" lang="es-AR" sz="1800" spc="-1" strike="noStrike">
              <a:solidFill>
                <a:srgbClr val="000000"/>
              </a:solidFill>
              <a:latin typeface="Arial"/>
            </a:endParaRPr>
          </a:p>
          <a:p>
            <a:pPr>
              <a:lnSpc>
                <a:spcPct val="100000"/>
              </a:lnSpc>
            </a:pPr>
            <a:r>
              <a:rPr b="1" lang="en-US" sz="1800" spc="-1" strike="noStrike">
                <a:solidFill>
                  <a:srgbClr val="000000"/>
                </a:solidFill>
                <a:latin typeface="Calibri"/>
              </a:rPr>
              <a:t>Bank_1  EQU    BSF STATUS,RP0</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TextBox 1"/>
          <p:cNvSpPr/>
          <p:nvPr/>
        </p:nvSpPr>
        <p:spPr>
          <a:xfrm>
            <a:off x="2827440" y="923040"/>
            <a:ext cx="6608520" cy="1391760"/>
          </a:xfrm>
          <a:prstGeom prst="rect">
            <a:avLst/>
          </a:prstGeom>
          <a:noFill/>
          <a:ln w="0">
            <a:noFill/>
          </a:ln>
        </p:spPr>
        <p:style>
          <a:lnRef idx="0"/>
          <a:fillRef idx="0"/>
          <a:effectRef idx="0"/>
          <a:fontRef idx="minor"/>
        </p:style>
        <p:txBody>
          <a:bodyPr wrap="none" lIns="0" rIns="0" tIns="0" bIns="45000" anchor="t">
            <a:spAutoFit/>
          </a:bodyPr>
          <a:p>
            <a:pPr>
              <a:lnSpc>
                <a:spcPts val="3200"/>
              </a:lnSpc>
              <a:tabLst>
                <a:tab algn="l" pos="3454560"/>
              </a:tabLst>
            </a:pPr>
            <a:r>
              <a:rPr b="0" lang="en-US" sz="1800" spc="-1" strike="noStrike">
                <a:solidFill>
                  <a:srgbClr val="000000"/>
                </a:solidFill>
                <a:latin typeface="Calibri"/>
              </a:rPr>
              <a:t>	</a:t>
            </a:r>
            <a:r>
              <a:rPr b="1" lang="en-US" sz="3530" spc="-1" strike="noStrike">
                <a:solidFill>
                  <a:srgbClr val="ff0000"/>
                </a:solidFill>
                <a:latin typeface="Times New Roman"/>
              </a:rPr>
              <a:t>Directiva</a:t>
            </a:r>
            <a:r>
              <a:rPr b="0" lang="en-US" sz="3530" spc="-1" strike="noStrike">
                <a:solidFill>
                  <a:srgbClr val="ff0000"/>
                </a:solidFill>
                <a:latin typeface="Times New Roman"/>
              </a:rPr>
              <a:t> </a:t>
            </a:r>
            <a:r>
              <a:rPr b="1" lang="en-US" sz="3530" spc="-1" strike="noStrike">
                <a:solidFill>
                  <a:srgbClr val="ff0000"/>
                </a:solidFill>
                <a:latin typeface="Times New Roman"/>
              </a:rPr>
              <a:t>:</a:t>
            </a:r>
            <a:r>
              <a:rPr b="0" lang="en-US" sz="3530" spc="-1" strike="noStrike">
                <a:solidFill>
                  <a:srgbClr val="ff0000"/>
                </a:solidFill>
                <a:latin typeface="Times New Roman"/>
              </a:rPr>
              <a:t> </a:t>
            </a:r>
            <a:r>
              <a:rPr b="1" lang="en-US" sz="3530" spc="-1" strike="noStrike">
                <a:solidFill>
                  <a:srgbClr val="ff0000"/>
                </a:solidFill>
                <a:latin typeface="Times New Roman"/>
              </a:rPr>
              <a:t>ORG</a:t>
            </a:r>
            <a:endParaRPr b="0" lang="es-AR" sz="3530" spc="-1" strike="noStrike">
              <a:solidFill>
                <a:srgbClr val="000000"/>
              </a:solidFill>
              <a:latin typeface="Arial"/>
            </a:endParaRPr>
          </a:p>
          <a:p>
            <a:pPr>
              <a:lnSpc>
                <a:spcPts val="1001"/>
              </a:lnSpc>
              <a:tabLst>
                <a:tab algn="l" pos="3454560"/>
              </a:tabLst>
            </a:pPr>
            <a:endParaRPr b="0" lang="es-AR" sz="1800" spc="-1" strike="noStrike">
              <a:solidFill>
                <a:srgbClr val="000000"/>
              </a:solidFill>
              <a:latin typeface="Arial"/>
            </a:endParaRPr>
          </a:p>
          <a:p>
            <a:pPr>
              <a:lnSpc>
                <a:spcPts val="1001"/>
              </a:lnSpc>
              <a:tabLst>
                <a:tab algn="l" pos="3454560"/>
              </a:tabLst>
            </a:pPr>
            <a:endParaRPr b="0" lang="es-AR" sz="1800" spc="-1" strike="noStrike">
              <a:solidFill>
                <a:srgbClr val="000000"/>
              </a:solidFill>
              <a:latin typeface="Arial"/>
            </a:endParaRPr>
          </a:p>
          <a:p>
            <a:pPr>
              <a:lnSpc>
                <a:spcPts val="1001"/>
              </a:lnSpc>
              <a:tabLst>
                <a:tab algn="l" pos="3454560"/>
              </a:tabLst>
            </a:pPr>
            <a:endParaRPr b="0" lang="es-AR" sz="1800" spc="-1" strike="noStrike">
              <a:solidFill>
                <a:srgbClr val="000000"/>
              </a:solidFill>
              <a:latin typeface="Arial"/>
            </a:endParaRPr>
          </a:p>
          <a:p>
            <a:pPr>
              <a:lnSpc>
                <a:spcPts val="1001"/>
              </a:lnSpc>
              <a:tabLst>
                <a:tab algn="l" pos="3454560"/>
              </a:tabLst>
            </a:pPr>
            <a:endParaRPr b="0" lang="es-AR" sz="1800" spc="-1" strike="noStrike">
              <a:solidFill>
                <a:srgbClr val="000000"/>
              </a:solidFill>
              <a:latin typeface="Arial"/>
            </a:endParaRPr>
          </a:p>
          <a:p>
            <a:pPr>
              <a:lnSpc>
                <a:spcPts val="3399"/>
              </a:lnSpc>
              <a:tabLst>
                <a:tab algn="l" pos="3454560"/>
              </a:tabLst>
            </a:pPr>
            <a:r>
              <a:rPr b="1" lang="en-US" sz="3530" spc="-1" strike="noStrike">
                <a:solidFill>
                  <a:srgbClr val="000000"/>
                </a:solidFill>
                <a:latin typeface="Times New Roman"/>
              </a:rPr>
              <a:t>Set</a:t>
            </a:r>
            <a:r>
              <a:rPr b="0" lang="en-US" sz="3530" spc="-1" strike="noStrike">
                <a:solidFill>
                  <a:srgbClr val="000000"/>
                </a:solidFill>
                <a:latin typeface="Times New Roman"/>
              </a:rPr>
              <a:t> </a:t>
            </a:r>
            <a:r>
              <a:rPr b="1" lang="en-US" sz="3530" spc="-1" strike="noStrike">
                <a:solidFill>
                  <a:srgbClr val="000000"/>
                </a:solidFill>
                <a:latin typeface="Times New Roman"/>
              </a:rPr>
              <a:t>program</a:t>
            </a:r>
            <a:r>
              <a:rPr b="0" lang="en-US" sz="3530" spc="-1" strike="noStrike">
                <a:solidFill>
                  <a:srgbClr val="000000"/>
                </a:solidFill>
                <a:latin typeface="Times New Roman"/>
              </a:rPr>
              <a:t> </a:t>
            </a:r>
            <a:r>
              <a:rPr b="1" lang="en-US" sz="3530" spc="-1" strike="noStrike">
                <a:solidFill>
                  <a:srgbClr val="000000"/>
                </a:solidFill>
                <a:latin typeface="Times New Roman"/>
              </a:rPr>
              <a:t>origin</a:t>
            </a:r>
            <a:endParaRPr b="0" lang="es-AR" sz="3530" spc="-1" strike="noStrike">
              <a:solidFill>
                <a:srgbClr val="000000"/>
              </a:solidFill>
              <a:latin typeface="Arial"/>
            </a:endParaRPr>
          </a:p>
        </p:txBody>
      </p:sp>
      <p:sp>
        <p:nvSpPr>
          <p:cNvPr id="1292" name="TextBox 1"/>
          <p:cNvSpPr/>
          <p:nvPr/>
        </p:nvSpPr>
        <p:spPr>
          <a:xfrm>
            <a:off x="3809520" y="3017160"/>
            <a:ext cx="8102880" cy="1366560"/>
          </a:xfrm>
          <a:prstGeom prst="rect">
            <a:avLst/>
          </a:prstGeom>
          <a:noFill/>
          <a:ln w="0">
            <a:noFill/>
          </a:ln>
        </p:spPr>
        <p:style>
          <a:lnRef idx="0"/>
          <a:fillRef idx="0"/>
          <a:effectRef idx="0"/>
          <a:fontRef idx="minor"/>
        </p:style>
        <p:txBody>
          <a:bodyPr wrap="none" lIns="0" rIns="0" tIns="0" bIns="45000" anchor="t">
            <a:spAutoFit/>
          </a:bodyPr>
          <a:p>
            <a:pPr>
              <a:lnSpc>
                <a:spcPts val="2801"/>
              </a:lnSpc>
            </a:pPr>
            <a:r>
              <a:rPr b="1" i="1" lang="en-US" sz="3080" spc="-1" strike="noStrike">
                <a:solidFill>
                  <a:srgbClr val="000000"/>
                </a:solidFill>
                <a:latin typeface="Times New Roman"/>
              </a:rPr>
              <a:t>Indica</a:t>
            </a:r>
            <a:r>
              <a:rPr b="0" i="1" lang="en-US" sz="3080" spc="-1" strike="noStrike">
                <a:solidFill>
                  <a:srgbClr val="000000"/>
                </a:solidFill>
                <a:latin typeface="Times New Roman"/>
              </a:rPr>
              <a:t> </a:t>
            </a:r>
            <a:r>
              <a:rPr b="1" i="1" lang="en-US" sz="3080" spc="-1" strike="noStrike">
                <a:solidFill>
                  <a:srgbClr val="000000"/>
                </a:solidFill>
                <a:latin typeface="Times New Roman"/>
              </a:rPr>
              <a:t>al</a:t>
            </a:r>
            <a:r>
              <a:rPr b="0" i="1" lang="en-US" sz="3080" spc="-1" strike="noStrike">
                <a:solidFill>
                  <a:srgbClr val="000000"/>
                </a:solidFill>
                <a:latin typeface="Times New Roman"/>
              </a:rPr>
              <a:t> </a:t>
            </a:r>
            <a:r>
              <a:rPr b="1" i="1" lang="en-US" sz="3080" spc="-1" strike="noStrike">
                <a:solidFill>
                  <a:srgbClr val="000000"/>
                </a:solidFill>
                <a:latin typeface="Times New Roman"/>
              </a:rPr>
              <a:t>programa</a:t>
            </a:r>
            <a:r>
              <a:rPr b="0" i="1" lang="en-US" sz="3080" spc="-1" strike="noStrike">
                <a:solidFill>
                  <a:srgbClr val="000000"/>
                </a:solidFill>
                <a:latin typeface="Times New Roman"/>
              </a:rPr>
              <a:t> </a:t>
            </a:r>
            <a:r>
              <a:rPr b="1" i="1" lang="en-US" sz="3080" spc="-1" strike="noStrike">
                <a:solidFill>
                  <a:srgbClr val="000000"/>
                </a:solidFill>
                <a:latin typeface="Times New Roman"/>
              </a:rPr>
              <a:t>ensamblador</a:t>
            </a:r>
            <a:r>
              <a:rPr b="0" i="1" lang="en-US" sz="3080" spc="-1" strike="noStrike">
                <a:solidFill>
                  <a:srgbClr val="000000"/>
                </a:solidFill>
                <a:latin typeface="Times New Roman"/>
              </a:rPr>
              <a:t> </a:t>
            </a:r>
            <a:r>
              <a:rPr b="1" i="1" lang="en-US" sz="3080" spc="-1" strike="noStrike">
                <a:solidFill>
                  <a:srgbClr val="000000"/>
                </a:solidFill>
                <a:latin typeface="Times New Roman"/>
              </a:rPr>
              <a:t>en</a:t>
            </a:r>
            <a:r>
              <a:rPr b="0" i="1" lang="en-US" sz="3080" spc="-1" strike="noStrike">
                <a:solidFill>
                  <a:srgbClr val="000000"/>
                </a:solidFill>
                <a:latin typeface="Times New Roman"/>
              </a:rPr>
              <a:t> </a:t>
            </a:r>
            <a:r>
              <a:rPr b="1" i="1" lang="en-US" sz="3080" spc="-1" strike="noStrike">
                <a:solidFill>
                  <a:srgbClr val="000000"/>
                </a:solidFill>
                <a:latin typeface="Times New Roman"/>
              </a:rPr>
              <a:t>que dirección</a:t>
            </a:r>
            <a:endParaRPr b="0" lang="es-AR" sz="3080" spc="-1" strike="noStrike">
              <a:solidFill>
                <a:srgbClr val="000000"/>
              </a:solidFill>
              <a:latin typeface="Arial"/>
            </a:endParaRPr>
          </a:p>
          <a:p>
            <a:pPr>
              <a:lnSpc>
                <a:spcPts val="2801"/>
              </a:lnSpc>
            </a:pPr>
            <a:r>
              <a:rPr b="1" i="1" lang="en-US" sz="3080" spc="-1" strike="noStrike">
                <a:solidFill>
                  <a:srgbClr val="000000"/>
                </a:solidFill>
                <a:latin typeface="Times New Roman"/>
              </a:rPr>
              <a:t>inicia</a:t>
            </a:r>
            <a:r>
              <a:rPr b="0" i="1" lang="en-US" sz="3080" spc="-1" strike="noStrike">
                <a:solidFill>
                  <a:srgbClr val="000000"/>
                </a:solidFill>
                <a:latin typeface="Times New Roman"/>
              </a:rPr>
              <a:t> </a:t>
            </a:r>
            <a:r>
              <a:rPr b="1" i="1" lang="en-US" sz="3080" spc="-1" strike="noStrike">
                <a:solidFill>
                  <a:srgbClr val="000000"/>
                </a:solidFill>
                <a:latin typeface="Times New Roman"/>
              </a:rPr>
              <a:t>el</a:t>
            </a:r>
            <a:r>
              <a:rPr b="0" i="1" lang="en-US" sz="3080" spc="-1" strike="noStrike">
                <a:solidFill>
                  <a:srgbClr val="000000"/>
                </a:solidFill>
                <a:latin typeface="Times New Roman"/>
              </a:rPr>
              <a:t> </a:t>
            </a:r>
            <a:r>
              <a:rPr b="1" i="1" lang="en-US" sz="3080" spc="-1" strike="noStrike">
                <a:solidFill>
                  <a:srgbClr val="000000"/>
                </a:solidFill>
                <a:latin typeface="Times New Roman"/>
              </a:rPr>
              <a:t>programa.</a:t>
            </a:r>
            <a:endParaRPr b="0" lang="es-AR" sz="308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801"/>
              </a:lnSpc>
            </a:pPr>
            <a:r>
              <a:rPr b="1" lang="en-US" sz="3080" spc="-1" strike="noStrike">
                <a:solidFill>
                  <a:srgbClr val="ff0000"/>
                </a:solidFill>
                <a:latin typeface="Times New Roman"/>
              </a:rPr>
              <a:t>ORG</a:t>
            </a:r>
            <a:r>
              <a:rPr b="0" lang="en-US" sz="3080" spc="-1" strike="noStrike">
                <a:solidFill>
                  <a:srgbClr val="ff0000"/>
                </a:solidFill>
                <a:latin typeface="Times New Roman"/>
              </a:rPr>
              <a:t> </a:t>
            </a:r>
            <a:r>
              <a:rPr b="1" lang="en-US" sz="3080" spc="-1" strike="noStrike">
                <a:solidFill>
                  <a:srgbClr val="ff0000"/>
                </a:solidFill>
                <a:latin typeface="Times New Roman"/>
              </a:rPr>
              <a:t>0</a:t>
            </a:r>
            <a:endParaRPr b="0" lang="es-AR" sz="3080" spc="-1" strike="noStrike">
              <a:solidFill>
                <a:srgbClr val="000000"/>
              </a:solidFill>
              <a:latin typeface="Arial"/>
            </a:endParaRPr>
          </a:p>
        </p:txBody>
      </p:sp>
      <p:sp>
        <p:nvSpPr>
          <p:cNvPr id="1293" name="5 Rectángulo"/>
          <p:cNvSpPr/>
          <p:nvPr/>
        </p:nvSpPr>
        <p:spPr>
          <a:xfrm>
            <a:off x="2121480" y="5044320"/>
            <a:ext cx="11081880" cy="1553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i="1" lang="es-AR" sz="2400" spc="-1" strike="noStrike">
                <a:solidFill>
                  <a:srgbClr val="000000"/>
                </a:solidFill>
                <a:latin typeface="Calibri"/>
              </a:rPr>
              <a:t>Esta directiva dice al ensamblador a partir de que posición de memoria de programa se situarán las siguientes instrucciones. Rutinas de comienzo, subrutinas de interrupción y otros programas deben comenzar en locaciones de memoria fijados por la estructura del microcontrolador.</a:t>
            </a:r>
            <a:endParaRPr b="0" lang="es-A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95"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96"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97"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298"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299"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00"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01"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02" name="Freeform 3"/>
          <p:cNvSpPr/>
          <p:nvPr/>
        </p:nvSpPr>
        <p:spPr>
          <a:xfrm>
            <a:off x="776160" y="6999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2">
                <a:moveTo>
                  <a:pt x="0" y="0"/>
                </a:moveTo>
                <a:lnTo>
                  <a:pt x="0" y="838962"/>
                </a:lnTo>
                <a:lnTo>
                  <a:pt x="10075164" y="838962"/>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03" name="Freeform 3"/>
          <p:cNvSpPr/>
          <p:nvPr/>
        </p:nvSpPr>
        <p:spPr>
          <a:xfrm>
            <a:off x="776160" y="8123040"/>
            <a:ext cx="13567320" cy="1088280"/>
          </a:xfrm>
          <a:custGeom>
            <a:avLst/>
            <a:gdLst>
              <a:gd name="textAreaLeft" fmla="*/ 0 w 13567320"/>
              <a:gd name="textAreaRight" fmla="*/ 13567680 w 13567320"/>
              <a:gd name="textAreaTop" fmla="*/ 0 h 1088280"/>
              <a:gd name="textAreaBottom" fmla="*/ 1088640 h 1088280"/>
            </a:gdLst>
            <a:ahLst/>
            <a:rect l="textAreaLeft" t="textAreaTop" r="textAreaRight" b="textAreaBottom"/>
            <a:pathLst>
              <a:path w="10075164" h="825500">
                <a:moveTo>
                  <a:pt x="0" y="0"/>
                </a:moveTo>
                <a:lnTo>
                  <a:pt x="10075164" y="0"/>
                </a:lnTo>
                <a:lnTo>
                  <a:pt x="10075164" y="825499"/>
                </a:lnTo>
                <a:lnTo>
                  <a:pt x="0" y="8254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04" name="Freeform 3"/>
          <p:cNvSpPr/>
          <p:nvPr/>
        </p:nvSpPr>
        <p:spPr>
          <a:xfrm>
            <a:off x="776160" y="9213480"/>
            <a:ext cx="13567320" cy="1114200"/>
          </a:xfrm>
          <a:custGeom>
            <a:avLst/>
            <a:gdLst>
              <a:gd name="textAreaLeft" fmla="*/ 0 w 13567320"/>
              <a:gd name="textAreaRight" fmla="*/ 13567680 w 13567320"/>
              <a:gd name="textAreaTop" fmla="*/ 0 h 1114200"/>
              <a:gd name="textAreaBottom" fmla="*/ 1114560 h 1114200"/>
            </a:gdLst>
            <a:ahLst/>
            <a:rect l="textAreaLeft" t="textAreaTop" r="textAreaRight" b="textAreaBottom"/>
            <a:pathLst>
              <a:path w="10075164" h="845058">
                <a:moveTo>
                  <a:pt x="0" y="0"/>
                </a:moveTo>
                <a:lnTo>
                  <a:pt x="0" y="845058"/>
                </a:lnTo>
                <a:lnTo>
                  <a:pt x="10075164" y="845058"/>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05" name="TextBox 1"/>
          <p:cNvSpPr/>
          <p:nvPr/>
        </p:nvSpPr>
        <p:spPr>
          <a:xfrm>
            <a:off x="1642320" y="845640"/>
            <a:ext cx="12484080" cy="2878200"/>
          </a:xfrm>
          <a:prstGeom prst="rect">
            <a:avLst/>
          </a:prstGeom>
          <a:noFill/>
          <a:ln w="0">
            <a:noFill/>
          </a:ln>
        </p:spPr>
        <p:style>
          <a:lnRef idx="0"/>
          <a:fillRef idx="0"/>
          <a:effectRef idx="0"/>
          <a:fontRef idx="minor"/>
        </p:style>
        <p:txBody>
          <a:bodyPr lIns="0" rIns="0" tIns="0" bIns="45000" anchor="t">
            <a:spAutoFit/>
          </a:bodyPr>
          <a:p>
            <a:pPr>
              <a:lnSpc>
                <a:spcPts val="3200"/>
              </a:lnSpc>
              <a:tabLst>
                <a:tab algn="l" pos="2844720"/>
              </a:tabLst>
            </a:pPr>
            <a:r>
              <a:rPr b="0" lang="en-US" sz="1800" spc="-1" strike="noStrike">
                <a:solidFill>
                  <a:srgbClr val="000000"/>
                </a:solidFill>
                <a:latin typeface="Calibri"/>
              </a:rPr>
              <a:t>	</a:t>
            </a:r>
            <a:r>
              <a:rPr b="1" lang="en-US" sz="3200" spc="-1" strike="noStrike">
                <a:solidFill>
                  <a:srgbClr val="ff0000"/>
                </a:solidFill>
                <a:latin typeface="Times New Roman"/>
              </a:rPr>
              <a:t>Directiva</a:t>
            </a:r>
            <a:r>
              <a:rPr b="0" lang="en-US" sz="3200" spc="-1" strike="noStrike">
                <a:solidFill>
                  <a:srgbClr val="ff0000"/>
                </a:solidFill>
                <a:latin typeface="Times New Roman"/>
              </a:rPr>
              <a:t> </a:t>
            </a:r>
            <a:r>
              <a:rPr b="1" lang="en-US" sz="3200" spc="-1" strike="noStrike">
                <a:solidFill>
                  <a:srgbClr val="ff0000"/>
                </a:solidFill>
                <a:latin typeface="Times New Roman"/>
              </a:rPr>
              <a:t>:</a:t>
            </a:r>
            <a:r>
              <a:rPr b="0" lang="en-US" sz="3200" spc="-1" strike="noStrike">
                <a:solidFill>
                  <a:srgbClr val="ff0000"/>
                </a:solidFill>
                <a:latin typeface="Times New Roman"/>
              </a:rPr>
              <a:t> </a:t>
            </a:r>
            <a:r>
              <a:rPr b="1" lang="en-US" sz="3200" spc="-1" strike="noStrike">
                <a:solidFill>
                  <a:srgbClr val="ff0000"/>
                </a:solidFill>
                <a:latin typeface="Times New Roman"/>
              </a:rPr>
              <a:t>__CONFIG</a:t>
            </a:r>
            <a:endParaRPr b="0" lang="es-AR" sz="3200" spc="-1" strike="noStrike">
              <a:solidFill>
                <a:srgbClr val="000000"/>
              </a:solidFill>
              <a:latin typeface="Arial"/>
            </a:endParaRPr>
          </a:p>
          <a:p>
            <a:pPr>
              <a:lnSpc>
                <a:spcPts val="1001"/>
              </a:lnSpc>
              <a:tabLst>
                <a:tab algn="l" pos="2844720"/>
              </a:tabLst>
            </a:pPr>
            <a:endParaRPr b="0" lang="es-AR" sz="1800" spc="-1" strike="noStrike">
              <a:solidFill>
                <a:srgbClr val="000000"/>
              </a:solidFill>
              <a:latin typeface="Arial"/>
            </a:endParaRPr>
          </a:p>
          <a:p>
            <a:pPr>
              <a:lnSpc>
                <a:spcPts val="1001"/>
              </a:lnSpc>
              <a:tabLst>
                <a:tab algn="l" pos="2844720"/>
              </a:tabLst>
            </a:pPr>
            <a:endParaRPr b="0" lang="es-AR" sz="1800" spc="-1" strike="noStrike">
              <a:solidFill>
                <a:srgbClr val="000000"/>
              </a:solidFill>
              <a:latin typeface="Arial"/>
            </a:endParaRPr>
          </a:p>
          <a:p>
            <a:pPr>
              <a:lnSpc>
                <a:spcPts val="1001"/>
              </a:lnSpc>
              <a:tabLst>
                <a:tab algn="l" pos="2844720"/>
              </a:tabLst>
            </a:pPr>
            <a:endParaRPr b="0" lang="es-AR" sz="1800" spc="-1" strike="noStrike">
              <a:solidFill>
                <a:srgbClr val="000000"/>
              </a:solidFill>
              <a:latin typeface="Arial"/>
            </a:endParaRPr>
          </a:p>
          <a:p>
            <a:pPr>
              <a:lnSpc>
                <a:spcPts val="3900"/>
              </a:lnSpc>
              <a:tabLst>
                <a:tab algn="l" pos="4419720"/>
              </a:tabLst>
            </a:pPr>
            <a:r>
              <a:rPr b="1" i="1" lang="en-US" sz="3530" spc="-1" strike="noStrike">
                <a:solidFill>
                  <a:srgbClr val="000000"/>
                </a:solidFill>
                <a:latin typeface="Times New Roman"/>
              </a:rPr>
              <a:t>Esta</a:t>
            </a:r>
            <a:r>
              <a:rPr b="0" i="1" lang="en-US" sz="3530" spc="-1" strike="noStrike">
                <a:solidFill>
                  <a:srgbClr val="000000"/>
                </a:solidFill>
                <a:latin typeface="Times New Roman"/>
              </a:rPr>
              <a:t> </a:t>
            </a:r>
            <a:r>
              <a:rPr b="1" i="1" lang="en-US" sz="3530" spc="-1" strike="noStrike">
                <a:solidFill>
                  <a:srgbClr val="000000"/>
                </a:solidFill>
                <a:latin typeface="Times New Roman"/>
              </a:rPr>
              <a:t>directiva</a:t>
            </a:r>
            <a:r>
              <a:rPr b="0" i="1" lang="en-US" sz="3530" spc="-1" strike="noStrike">
                <a:solidFill>
                  <a:srgbClr val="000000"/>
                </a:solidFill>
                <a:latin typeface="Times New Roman"/>
              </a:rPr>
              <a:t> </a:t>
            </a:r>
            <a:r>
              <a:rPr b="1" i="1" lang="en-US" sz="3530" spc="-1" strike="noStrike">
                <a:solidFill>
                  <a:srgbClr val="000000"/>
                </a:solidFill>
                <a:latin typeface="Times New Roman"/>
              </a:rPr>
              <a:t>le</a:t>
            </a:r>
            <a:r>
              <a:rPr b="0" i="1" lang="en-US" sz="3530" spc="-1" strike="noStrike">
                <a:solidFill>
                  <a:srgbClr val="000000"/>
                </a:solidFill>
                <a:latin typeface="Times New Roman"/>
              </a:rPr>
              <a:t> </a:t>
            </a:r>
            <a:r>
              <a:rPr b="1" i="1" lang="en-US" sz="3530" spc="-1" strike="noStrike">
                <a:solidFill>
                  <a:srgbClr val="000000"/>
                </a:solidFill>
                <a:latin typeface="Times New Roman"/>
              </a:rPr>
              <a:t>sirve</a:t>
            </a:r>
            <a:r>
              <a:rPr b="0" i="1" lang="en-US" sz="3530" spc="-1" strike="noStrike">
                <a:solidFill>
                  <a:srgbClr val="000000"/>
                </a:solidFill>
                <a:latin typeface="Times New Roman"/>
              </a:rPr>
              <a:t> </a:t>
            </a:r>
            <a:r>
              <a:rPr b="1" i="1" lang="en-US" sz="3530" spc="-1" strike="noStrike">
                <a:solidFill>
                  <a:srgbClr val="000000"/>
                </a:solidFill>
                <a:latin typeface="Times New Roman"/>
              </a:rPr>
              <a:t>a</a:t>
            </a:r>
            <a:r>
              <a:rPr b="0" i="1" lang="en-US" sz="3530" spc="-1" strike="noStrike">
                <a:solidFill>
                  <a:srgbClr val="000000"/>
                </a:solidFill>
                <a:latin typeface="Times New Roman"/>
              </a:rPr>
              <a:t> </a:t>
            </a:r>
            <a:r>
              <a:rPr b="1" i="1" lang="en-US" sz="3530" spc="-1" strike="noStrike">
                <a:solidFill>
                  <a:srgbClr val="000000"/>
                </a:solidFill>
                <a:latin typeface="Times New Roman"/>
              </a:rPr>
              <a:t>MPLAB</a:t>
            </a:r>
            <a:r>
              <a:rPr b="0" i="1" lang="en-US" sz="3530" spc="-1" strike="noStrike">
                <a:solidFill>
                  <a:srgbClr val="000000"/>
                </a:solidFill>
                <a:latin typeface="Times New Roman"/>
              </a:rPr>
              <a:t> </a:t>
            </a:r>
            <a:r>
              <a:rPr b="1" i="1" lang="en-US" sz="3530" spc="-1" strike="noStrike">
                <a:solidFill>
                  <a:srgbClr val="000000"/>
                </a:solidFill>
                <a:latin typeface="Times New Roman"/>
              </a:rPr>
              <a:t>durante</a:t>
            </a:r>
            <a:r>
              <a:rPr b="0" i="1" lang="en-US" sz="3530" spc="-1" strike="noStrike">
                <a:solidFill>
                  <a:srgbClr val="000000"/>
                </a:solidFill>
                <a:latin typeface="Times New Roman"/>
              </a:rPr>
              <a:t> </a:t>
            </a:r>
            <a:r>
              <a:rPr b="1" i="1" lang="en-US" sz="3530" spc="-1" strike="noStrike">
                <a:solidFill>
                  <a:srgbClr val="000000"/>
                </a:solidFill>
                <a:latin typeface="Times New Roman"/>
              </a:rPr>
              <a:t>la</a:t>
            </a:r>
            <a:endParaRPr b="0" lang="es-AR" sz="3530" spc="-1" strike="noStrike">
              <a:solidFill>
                <a:srgbClr val="000000"/>
              </a:solidFill>
              <a:latin typeface="Arial"/>
            </a:endParaRPr>
          </a:p>
          <a:p>
            <a:pPr>
              <a:lnSpc>
                <a:spcPts val="4201"/>
              </a:lnSpc>
              <a:tabLst>
                <a:tab algn="l" pos="380880"/>
                <a:tab algn="l" pos="4419720"/>
              </a:tabLst>
            </a:pPr>
            <a:r>
              <a:rPr b="1" i="1" lang="en-US" sz="3530" spc="-1" strike="noStrike">
                <a:solidFill>
                  <a:srgbClr val="000000"/>
                </a:solidFill>
                <a:latin typeface="Times New Roman"/>
              </a:rPr>
              <a:t>grabación</a:t>
            </a:r>
            <a:r>
              <a:rPr b="0" i="1" lang="en-US" sz="3530" spc="-1" strike="noStrike">
                <a:solidFill>
                  <a:srgbClr val="000000"/>
                </a:solidFill>
                <a:latin typeface="Times New Roman"/>
              </a:rPr>
              <a:t> </a:t>
            </a:r>
            <a:r>
              <a:rPr b="1" i="1" lang="en-US" sz="3530" spc="-1" strike="noStrike">
                <a:solidFill>
                  <a:srgbClr val="000000"/>
                </a:solidFill>
                <a:latin typeface="Times New Roman"/>
              </a:rPr>
              <a:t>del</a:t>
            </a:r>
            <a:r>
              <a:rPr b="0" i="1" lang="en-US" sz="3530" spc="-1" strike="noStrike">
                <a:solidFill>
                  <a:srgbClr val="000000"/>
                </a:solidFill>
                <a:latin typeface="Times New Roman"/>
              </a:rPr>
              <a:t> </a:t>
            </a:r>
            <a:r>
              <a:rPr b="1" i="1" lang="en-US" sz="3530" spc="-1" strike="noStrike">
                <a:solidFill>
                  <a:srgbClr val="000000"/>
                </a:solidFill>
                <a:latin typeface="Times New Roman"/>
              </a:rPr>
              <a:t>microcontrolador.</a:t>
            </a:r>
            <a:endParaRPr b="0" lang="es-AR" sz="3530" spc="-1" strike="noStrike">
              <a:solidFill>
                <a:srgbClr val="000000"/>
              </a:solidFill>
              <a:latin typeface="Arial"/>
            </a:endParaRPr>
          </a:p>
          <a:p>
            <a:pPr>
              <a:lnSpc>
                <a:spcPts val="4201"/>
              </a:lnSpc>
              <a:tabLst>
                <a:tab algn="l" pos="380880"/>
                <a:tab algn="l" pos="4419720"/>
              </a:tabLst>
            </a:pPr>
            <a:endParaRPr b="0" lang="es-AR" sz="3530" spc="-1" strike="noStrike">
              <a:solidFill>
                <a:srgbClr val="000000"/>
              </a:solidFill>
              <a:latin typeface="Arial"/>
            </a:endParaRPr>
          </a:p>
          <a:p>
            <a:pPr>
              <a:lnSpc>
                <a:spcPts val="3801"/>
              </a:lnSpc>
              <a:tabLst>
                <a:tab algn="l" pos="2844720"/>
              </a:tabLst>
            </a:pPr>
            <a:endParaRPr b="0" lang="es-AR" sz="3530" spc="-1" strike="noStrike">
              <a:solidFill>
                <a:srgbClr val="000000"/>
              </a:solidFill>
              <a:latin typeface="Arial"/>
            </a:endParaRPr>
          </a:p>
        </p:txBody>
      </p:sp>
      <p:sp>
        <p:nvSpPr>
          <p:cNvPr id="1306" name="TextBox 1"/>
          <p:cNvSpPr/>
          <p:nvPr/>
        </p:nvSpPr>
        <p:spPr>
          <a:xfrm>
            <a:off x="3865680" y="3620880"/>
            <a:ext cx="7681320" cy="413640"/>
          </a:xfrm>
          <a:prstGeom prst="rect">
            <a:avLst/>
          </a:prstGeom>
          <a:noFill/>
          <a:ln w="0">
            <a:noFill/>
          </a:ln>
        </p:spPr>
        <p:style>
          <a:lnRef idx="0"/>
          <a:fillRef idx="0"/>
          <a:effectRef idx="0"/>
          <a:fontRef idx="minor"/>
        </p:style>
        <p:txBody>
          <a:bodyPr wrap="none" lIns="0" rIns="0" tIns="0" bIns="45000" anchor="t">
            <a:spAutoFit/>
          </a:bodyPr>
          <a:p>
            <a:pPr>
              <a:lnSpc>
                <a:spcPts val="2900"/>
              </a:lnSpc>
            </a:pPr>
            <a:r>
              <a:rPr b="1" lang="en-US" sz="2200" spc="-1" strike="noStrike">
                <a:solidFill>
                  <a:srgbClr val="000000"/>
                </a:solidFill>
                <a:latin typeface="Arial Unicode MS"/>
              </a:rPr>
              <a:t>__CONFIG</a:t>
            </a:r>
            <a:r>
              <a:rPr b="1" lang="en-US" sz="2200" spc="-1" strike="noStrike">
                <a:solidFill>
                  <a:srgbClr val="000000"/>
                </a:solidFill>
                <a:latin typeface="Times New Roman"/>
              </a:rPr>
              <a:t> </a:t>
            </a:r>
            <a:r>
              <a:rPr b="1" lang="en-US" sz="2200" spc="-1" strike="noStrike">
                <a:solidFill>
                  <a:srgbClr val="ff0000"/>
                </a:solidFill>
                <a:latin typeface="Arial Unicode MS"/>
              </a:rPr>
              <a:t>_CP_OFF</a:t>
            </a:r>
            <a:r>
              <a:rPr b="1" lang="en-US" sz="2200" spc="-1" strike="noStrike">
                <a:solidFill>
                  <a:srgbClr val="000000"/>
                </a:solidFill>
                <a:latin typeface="Times New Roman"/>
              </a:rPr>
              <a:t> </a:t>
            </a:r>
            <a:r>
              <a:rPr b="1" lang="en-US" sz="2200" spc="-1" strike="noStrike">
                <a:solidFill>
                  <a:srgbClr val="000000"/>
                </a:solidFill>
                <a:latin typeface="Arial Unicode MS"/>
              </a:rPr>
              <a:t>&amp;</a:t>
            </a:r>
            <a:r>
              <a:rPr b="1" lang="en-US" sz="2200" spc="-1" strike="noStrike">
                <a:solidFill>
                  <a:srgbClr val="000000"/>
                </a:solidFill>
                <a:latin typeface="Times New Roman"/>
              </a:rPr>
              <a:t> </a:t>
            </a:r>
            <a:r>
              <a:rPr b="1" lang="en-US" sz="2200" spc="-1" strike="noStrike">
                <a:solidFill>
                  <a:srgbClr val="ff0000"/>
                </a:solidFill>
                <a:latin typeface="Arial Unicode MS"/>
              </a:rPr>
              <a:t>_WDT_OFF</a:t>
            </a:r>
            <a:r>
              <a:rPr b="1" lang="en-US" sz="2200" spc="-1" strike="noStrike">
                <a:solidFill>
                  <a:srgbClr val="000000"/>
                </a:solidFill>
                <a:latin typeface="Times New Roman"/>
              </a:rPr>
              <a:t> </a:t>
            </a:r>
            <a:r>
              <a:rPr b="1" lang="en-US" sz="2200" spc="-1" strike="noStrike">
                <a:solidFill>
                  <a:srgbClr val="000000"/>
                </a:solidFill>
                <a:latin typeface="Arial Unicode MS"/>
              </a:rPr>
              <a:t>&amp;</a:t>
            </a:r>
            <a:r>
              <a:rPr b="1" lang="en-US" sz="2200" spc="-1" strike="noStrike">
                <a:solidFill>
                  <a:srgbClr val="000000"/>
                </a:solidFill>
                <a:latin typeface="Times New Roman"/>
              </a:rPr>
              <a:t> </a:t>
            </a:r>
            <a:r>
              <a:rPr b="1" lang="en-US" sz="2200" spc="-1" strike="noStrike">
                <a:solidFill>
                  <a:srgbClr val="ff0000"/>
                </a:solidFill>
                <a:latin typeface="Arial Unicode MS"/>
              </a:rPr>
              <a:t>_PWRTE_ON</a:t>
            </a:r>
            <a:r>
              <a:rPr b="1" lang="en-US" sz="2200" spc="-1" strike="noStrike">
                <a:solidFill>
                  <a:srgbClr val="000000"/>
                </a:solidFill>
                <a:latin typeface="Times New Roman"/>
              </a:rPr>
              <a:t> </a:t>
            </a:r>
            <a:r>
              <a:rPr b="1" lang="en-US" sz="2200" spc="-1" strike="noStrike">
                <a:solidFill>
                  <a:srgbClr val="000000"/>
                </a:solidFill>
                <a:latin typeface="Arial Unicode MS"/>
              </a:rPr>
              <a:t>&amp;</a:t>
            </a:r>
            <a:r>
              <a:rPr b="1" lang="en-US" sz="2200" spc="-1" strike="noStrike">
                <a:solidFill>
                  <a:srgbClr val="000000"/>
                </a:solidFill>
                <a:latin typeface="Times New Roman"/>
              </a:rPr>
              <a:t> </a:t>
            </a:r>
            <a:r>
              <a:rPr b="1" lang="en-US" sz="2200" spc="-1" strike="noStrike">
                <a:solidFill>
                  <a:srgbClr val="ff0000"/>
                </a:solidFill>
                <a:latin typeface="Arial Unicode MS"/>
              </a:rPr>
              <a:t>_XT_OSC</a:t>
            </a:r>
            <a:endParaRPr b="0" lang="es-AR" sz="2200" spc="-1" strike="noStrike">
              <a:solidFill>
                <a:srgbClr val="000000"/>
              </a:solidFill>
              <a:latin typeface="Arial"/>
            </a:endParaRPr>
          </a:p>
        </p:txBody>
      </p:sp>
      <p:sp>
        <p:nvSpPr>
          <p:cNvPr id="1307" name="TextBox 1"/>
          <p:cNvSpPr/>
          <p:nvPr/>
        </p:nvSpPr>
        <p:spPr>
          <a:xfrm>
            <a:off x="2054880" y="4539600"/>
            <a:ext cx="1671480" cy="451800"/>
          </a:xfrm>
          <a:prstGeom prst="rect">
            <a:avLst/>
          </a:prstGeom>
          <a:noFill/>
          <a:ln w="0">
            <a:noFill/>
          </a:ln>
        </p:spPr>
        <p:style>
          <a:lnRef idx="0"/>
          <a:fillRef idx="0"/>
          <a:effectRef idx="0"/>
          <a:fontRef idx="minor"/>
        </p:style>
        <p:txBody>
          <a:bodyPr wrap="none" lIns="0" rIns="0" tIns="0" bIns="45000" anchor="t">
            <a:spAutoFit/>
          </a:bodyPr>
          <a:p>
            <a:pPr>
              <a:lnSpc>
                <a:spcPts val="3200"/>
              </a:lnSpc>
            </a:pPr>
            <a:r>
              <a:rPr b="1" lang="en-US" sz="3530" spc="-1" strike="noStrike">
                <a:solidFill>
                  <a:srgbClr val="000000"/>
                </a:solidFill>
                <a:latin typeface="Times New Roman"/>
              </a:rPr>
              <a:t>Significa</a:t>
            </a:r>
            <a:endParaRPr b="0" lang="es-AR" sz="3530" spc="-1" strike="noStrike">
              <a:solidFill>
                <a:srgbClr val="000000"/>
              </a:solidFill>
              <a:latin typeface="Arial"/>
            </a:endParaRPr>
          </a:p>
        </p:txBody>
      </p:sp>
      <p:sp>
        <p:nvSpPr>
          <p:cNvPr id="1308" name="TextBox 1"/>
          <p:cNvSpPr/>
          <p:nvPr/>
        </p:nvSpPr>
        <p:spPr>
          <a:xfrm>
            <a:off x="3564720" y="5195160"/>
            <a:ext cx="7589520" cy="3259440"/>
          </a:xfrm>
          <a:prstGeom prst="rect">
            <a:avLst/>
          </a:prstGeom>
          <a:noFill/>
          <a:ln w="0">
            <a:noFill/>
          </a:ln>
        </p:spPr>
        <p:style>
          <a:lnRef idx="0"/>
          <a:fillRef idx="0"/>
          <a:effectRef idx="0"/>
          <a:fontRef idx="minor"/>
        </p:style>
        <p:txBody>
          <a:bodyPr wrap="none" lIns="0" rIns="0" tIns="0" bIns="45000" anchor="t">
            <a:spAutoFit/>
          </a:bodyPr>
          <a:p>
            <a:pPr>
              <a:lnSpc>
                <a:spcPts val="2801"/>
              </a:lnSpc>
              <a:tabLst>
                <a:tab algn="l" pos="444600"/>
              </a:tabLst>
            </a:pPr>
            <a:r>
              <a:rPr b="1" lang="en-US" sz="3080" spc="-1" strike="noStrike">
                <a:solidFill>
                  <a:srgbClr val="000000"/>
                </a:solidFill>
                <a:latin typeface="Times New Roman"/>
              </a:rPr>
              <a:t>No</a:t>
            </a:r>
            <a:r>
              <a:rPr b="0" lang="en-US" sz="3080" spc="-1" strike="noStrike">
                <a:solidFill>
                  <a:srgbClr val="000000"/>
                </a:solidFill>
                <a:latin typeface="Times New Roman"/>
              </a:rPr>
              <a:t> </a:t>
            </a:r>
            <a:r>
              <a:rPr b="1" lang="en-US" sz="3080" spc="-1" strike="noStrike">
                <a:solidFill>
                  <a:srgbClr val="000000"/>
                </a:solidFill>
                <a:latin typeface="Times New Roman"/>
              </a:rPr>
              <a:t>hay</a:t>
            </a:r>
            <a:r>
              <a:rPr b="0" lang="en-US" sz="3080" spc="-1" strike="noStrike">
                <a:solidFill>
                  <a:srgbClr val="000000"/>
                </a:solidFill>
                <a:latin typeface="Times New Roman"/>
              </a:rPr>
              <a:t> </a:t>
            </a:r>
            <a:r>
              <a:rPr b="1" lang="en-US" sz="3080" spc="-1" strike="noStrike">
                <a:solidFill>
                  <a:srgbClr val="000000"/>
                </a:solidFill>
                <a:latin typeface="Times New Roman"/>
              </a:rPr>
              <a:t>protección</a:t>
            </a:r>
            <a:r>
              <a:rPr b="0" lang="en-US" sz="3080" spc="-1" strike="noStrike">
                <a:solidFill>
                  <a:srgbClr val="000000"/>
                </a:solidFill>
                <a:latin typeface="Times New Roman"/>
              </a:rPr>
              <a:t> </a:t>
            </a:r>
            <a:r>
              <a:rPr b="1" lang="en-US" sz="3080" spc="-1" strike="noStrike">
                <a:solidFill>
                  <a:srgbClr val="000000"/>
                </a:solidFill>
                <a:latin typeface="Times New Roman"/>
              </a:rPr>
              <a:t>de</a:t>
            </a:r>
            <a:r>
              <a:rPr b="0" lang="en-US" sz="3080" spc="-1" strike="noStrike">
                <a:solidFill>
                  <a:srgbClr val="000000"/>
                </a:solidFill>
                <a:latin typeface="Times New Roman"/>
              </a:rPr>
              <a:t> </a:t>
            </a:r>
            <a:r>
              <a:rPr b="1" lang="en-US" sz="3080" spc="-1" strike="noStrike">
                <a:solidFill>
                  <a:srgbClr val="000000"/>
                </a:solidFill>
                <a:latin typeface="Times New Roman"/>
              </a:rPr>
              <a:t>código</a:t>
            </a:r>
            <a:endParaRPr b="0" lang="es-AR" sz="3080" spc="-1" strike="noStrike">
              <a:solidFill>
                <a:srgbClr val="000000"/>
              </a:solidFill>
              <a:latin typeface="Arial"/>
            </a:endParaRPr>
          </a:p>
          <a:p>
            <a:pPr>
              <a:lnSpc>
                <a:spcPts val="2701"/>
              </a:lnSpc>
              <a:tabLst>
                <a:tab algn="l" pos="444600"/>
              </a:tabLst>
            </a:pPr>
            <a:r>
              <a:rPr b="1" lang="en-US" sz="2400" spc="-1" strike="noStrike">
                <a:solidFill>
                  <a:srgbClr val="000000"/>
                </a:solidFill>
                <a:latin typeface="Calibri"/>
              </a:rPr>
              <a:t>	</a:t>
            </a:r>
            <a:r>
              <a:rPr b="1" lang="en-US" sz="2400" spc="-1" strike="noStrike">
                <a:solidFill>
                  <a:srgbClr val="ff0000"/>
                </a:solidFill>
                <a:latin typeface="Calibri"/>
              </a:rPr>
              <a:t>_CP_OFF</a:t>
            </a:r>
            <a:endParaRPr b="0" lang="es-AR" sz="2400" spc="-1" strike="noStrike">
              <a:solidFill>
                <a:srgbClr val="000000"/>
              </a:solidFill>
              <a:latin typeface="Arial"/>
            </a:endParaRPr>
          </a:p>
          <a:p>
            <a:pPr>
              <a:lnSpc>
                <a:spcPts val="1001"/>
              </a:lnSpc>
              <a:tabLst>
                <a:tab algn="l" pos="444600"/>
              </a:tabLst>
            </a:pPr>
            <a:endParaRPr b="0" lang="es-AR" sz="1800" spc="-1" strike="noStrike">
              <a:solidFill>
                <a:srgbClr val="000000"/>
              </a:solidFill>
              <a:latin typeface="Arial"/>
            </a:endParaRPr>
          </a:p>
          <a:p>
            <a:pPr>
              <a:lnSpc>
                <a:spcPts val="2900"/>
              </a:lnSpc>
              <a:tabLst>
                <a:tab algn="l" pos="444600"/>
              </a:tabLst>
            </a:pPr>
            <a:r>
              <a:rPr b="1" lang="en-US" sz="3080" spc="-1" strike="noStrike">
                <a:solidFill>
                  <a:srgbClr val="000000"/>
                </a:solidFill>
                <a:latin typeface="Times New Roman"/>
              </a:rPr>
              <a:t>No</a:t>
            </a:r>
            <a:r>
              <a:rPr b="0" lang="en-US" sz="3080" spc="-1" strike="noStrike">
                <a:solidFill>
                  <a:srgbClr val="000000"/>
                </a:solidFill>
                <a:latin typeface="Times New Roman"/>
              </a:rPr>
              <a:t> </a:t>
            </a:r>
            <a:r>
              <a:rPr b="1" lang="en-US" sz="3080" spc="-1" strike="noStrike">
                <a:solidFill>
                  <a:srgbClr val="000000"/>
                </a:solidFill>
                <a:latin typeface="Times New Roman"/>
              </a:rPr>
              <a:t>se</a:t>
            </a:r>
            <a:r>
              <a:rPr b="0" lang="en-US" sz="3080" spc="-1" strike="noStrike">
                <a:solidFill>
                  <a:srgbClr val="000000"/>
                </a:solidFill>
                <a:latin typeface="Times New Roman"/>
              </a:rPr>
              <a:t> </a:t>
            </a:r>
            <a:r>
              <a:rPr b="1" lang="en-US" sz="3080" spc="-1" strike="noStrike">
                <a:solidFill>
                  <a:srgbClr val="000000"/>
                </a:solidFill>
                <a:latin typeface="Times New Roman"/>
              </a:rPr>
              <a:t>habilita</a:t>
            </a:r>
            <a:r>
              <a:rPr b="0" lang="en-US" sz="3080" spc="-1" strike="noStrike">
                <a:solidFill>
                  <a:srgbClr val="000000"/>
                </a:solidFill>
                <a:latin typeface="Times New Roman"/>
              </a:rPr>
              <a:t> </a:t>
            </a:r>
            <a:r>
              <a:rPr b="1" lang="en-US" sz="3080" spc="-1" strike="noStrike">
                <a:solidFill>
                  <a:srgbClr val="000000"/>
                </a:solidFill>
                <a:latin typeface="Times New Roman"/>
              </a:rPr>
              <a:t>el</a:t>
            </a:r>
            <a:r>
              <a:rPr b="0" lang="en-US" sz="3080" spc="-1" strike="noStrike">
                <a:solidFill>
                  <a:srgbClr val="000000"/>
                </a:solidFill>
                <a:latin typeface="Times New Roman"/>
              </a:rPr>
              <a:t> </a:t>
            </a:r>
            <a:r>
              <a:rPr b="1" lang="en-US" sz="3080" spc="-1" strike="noStrike">
                <a:solidFill>
                  <a:srgbClr val="000000"/>
                </a:solidFill>
                <a:latin typeface="Times New Roman"/>
              </a:rPr>
              <a:t>Watchdog</a:t>
            </a:r>
            <a:endParaRPr b="0" lang="es-AR" sz="3080" spc="-1" strike="noStrike">
              <a:solidFill>
                <a:srgbClr val="000000"/>
              </a:solidFill>
              <a:latin typeface="Arial"/>
            </a:endParaRPr>
          </a:p>
          <a:p>
            <a:pPr>
              <a:lnSpc>
                <a:spcPts val="2701"/>
              </a:lnSpc>
              <a:tabLst>
                <a:tab algn="l" pos="444600"/>
              </a:tabLst>
            </a:pPr>
            <a:r>
              <a:rPr b="1" lang="en-US" sz="2400" spc="-1" strike="noStrike">
                <a:solidFill>
                  <a:srgbClr val="ff0000"/>
                </a:solidFill>
                <a:latin typeface="Calibri"/>
              </a:rPr>
              <a:t>	</a:t>
            </a:r>
            <a:r>
              <a:rPr b="1" lang="en-US" sz="2400" spc="-1" strike="noStrike">
                <a:solidFill>
                  <a:srgbClr val="ff0000"/>
                </a:solidFill>
                <a:latin typeface="Calibri"/>
              </a:rPr>
              <a:t>_WDT_OFF</a:t>
            </a:r>
            <a:endParaRPr b="0" lang="es-AR" sz="2400" spc="-1" strike="noStrike">
              <a:solidFill>
                <a:srgbClr val="000000"/>
              </a:solidFill>
              <a:latin typeface="Arial"/>
            </a:endParaRPr>
          </a:p>
          <a:p>
            <a:pPr>
              <a:lnSpc>
                <a:spcPts val="1001"/>
              </a:lnSpc>
              <a:tabLst>
                <a:tab algn="l" pos="444600"/>
              </a:tabLst>
            </a:pPr>
            <a:endParaRPr b="0" lang="es-AR" sz="1800" spc="-1" strike="noStrike">
              <a:solidFill>
                <a:srgbClr val="000000"/>
              </a:solidFill>
              <a:latin typeface="Arial"/>
            </a:endParaRPr>
          </a:p>
          <a:p>
            <a:pPr>
              <a:lnSpc>
                <a:spcPts val="2900"/>
              </a:lnSpc>
              <a:tabLst>
                <a:tab algn="l" pos="444600"/>
              </a:tabLst>
            </a:pPr>
            <a:r>
              <a:rPr b="1" lang="en-US" sz="3080" spc="-1" strike="noStrike">
                <a:solidFill>
                  <a:srgbClr val="000000"/>
                </a:solidFill>
                <a:latin typeface="Times New Roman"/>
              </a:rPr>
              <a:t>Se</a:t>
            </a:r>
            <a:r>
              <a:rPr b="0" lang="en-US" sz="3080" spc="-1" strike="noStrike">
                <a:solidFill>
                  <a:srgbClr val="000000"/>
                </a:solidFill>
                <a:latin typeface="Times New Roman"/>
              </a:rPr>
              <a:t> </a:t>
            </a:r>
            <a:r>
              <a:rPr b="1" lang="en-US" sz="3080" spc="-1" strike="noStrike">
                <a:solidFill>
                  <a:srgbClr val="000000"/>
                </a:solidFill>
                <a:latin typeface="Times New Roman"/>
              </a:rPr>
              <a:t>habilita</a:t>
            </a:r>
            <a:r>
              <a:rPr b="0" lang="en-US" sz="3080" spc="-1" strike="noStrike">
                <a:solidFill>
                  <a:srgbClr val="000000"/>
                </a:solidFill>
                <a:latin typeface="Times New Roman"/>
              </a:rPr>
              <a:t> </a:t>
            </a:r>
            <a:r>
              <a:rPr b="1" lang="en-US" sz="3080" spc="-1" strike="noStrike">
                <a:solidFill>
                  <a:srgbClr val="000000"/>
                </a:solidFill>
                <a:latin typeface="Times New Roman"/>
              </a:rPr>
              <a:t>el</a:t>
            </a:r>
            <a:r>
              <a:rPr b="0" lang="en-US" sz="3080" spc="-1" strike="noStrike">
                <a:solidFill>
                  <a:srgbClr val="000000"/>
                </a:solidFill>
                <a:latin typeface="Times New Roman"/>
              </a:rPr>
              <a:t> </a:t>
            </a:r>
            <a:r>
              <a:rPr b="1" lang="en-US" sz="3080" spc="-1" strike="noStrike">
                <a:solidFill>
                  <a:srgbClr val="000000"/>
                </a:solidFill>
                <a:latin typeface="Times New Roman"/>
              </a:rPr>
              <a:t>reset</a:t>
            </a:r>
            <a:r>
              <a:rPr b="0" lang="en-US" sz="3080" spc="-1" strike="noStrike">
                <a:solidFill>
                  <a:srgbClr val="000000"/>
                </a:solidFill>
                <a:latin typeface="Times New Roman"/>
              </a:rPr>
              <a:t> </a:t>
            </a:r>
            <a:r>
              <a:rPr b="1" lang="en-US" sz="3080" spc="-1" strike="noStrike">
                <a:solidFill>
                  <a:srgbClr val="000000"/>
                </a:solidFill>
                <a:latin typeface="Times New Roman"/>
              </a:rPr>
              <a:t>mediante</a:t>
            </a:r>
            <a:r>
              <a:rPr b="0" lang="en-US" sz="3080" spc="-1" strike="noStrike">
                <a:solidFill>
                  <a:srgbClr val="000000"/>
                </a:solidFill>
                <a:latin typeface="Times New Roman"/>
              </a:rPr>
              <a:t> </a:t>
            </a:r>
            <a:r>
              <a:rPr b="1" lang="en-US" sz="3080" spc="-1" strike="noStrike">
                <a:solidFill>
                  <a:srgbClr val="000000"/>
                </a:solidFill>
                <a:latin typeface="Times New Roman"/>
              </a:rPr>
              <a:t>Power</a:t>
            </a:r>
            <a:r>
              <a:rPr b="0" lang="en-US" sz="3080" spc="-1" strike="noStrike">
                <a:solidFill>
                  <a:srgbClr val="000000"/>
                </a:solidFill>
                <a:latin typeface="Times New Roman"/>
              </a:rPr>
              <a:t> </a:t>
            </a:r>
            <a:r>
              <a:rPr b="1" lang="en-US" sz="3080" spc="-1" strike="noStrike">
                <a:solidFill>
                  <a:srgbClr val="000000"/>
                </a:solidFill>
                <a:latin typeface="Times New Roman"/>
              </a:rPr>
              <a:t>Up</a:t>
            </a:r>
            <a:r>
              <a:rPr b="0" lang="en-US" sz="3080" spc="-1" strike="noStrike">
                <a:solidFill>
                  <a:srgbClr val="000000"/>
                </a:solidFill>
                <a:latin typeface="Times New Roman"/>
              </a:rPr>
              <a:t> </a:t>
            </a:r>
            <a:r>
              <a:rPr b="1" lang="en-US" sz="3080" spc="-1" strike="noStrike">
                <a:solidFill>
                  <a:srgbClr val="000000"/>
                </a:solidFill>
                <a:latin typeface="Times New Roman"/>
              </a:rPr>
              <a:t>Timer</a:t>
            </a:r>
            <a:endParaRPr b="0" lang="es-AR" sz="3080" spc="-1" strike="noStrike">
              <a:solidFill>
                <a:srgbClr val="000000"/>
              </a:solidFill>
              <a:latin typeface="Arial"/>
            </a:endParaRPr>
          </a:p>
          <a:p>
            <a:pPr>
              <a:lnSpc>
                <a:spcPts val="2701"/>
              </a:lnSpc>
              <a:tabLst>
                <a:tab algn="l" pos="444600"/>
              </a:tabLst>
            </a:pPr>
            <a:r>
              <a:rPr b="1" lang="en-US" sz="2400" spc="-1" strike="noStrike">
                <a:solidFill>
                  <a:srgbClr val="ff0000"/>
                </a:solidFill>
                <a:latin typeface="Calibri"/>
              </a:rPr>
              <a:t>	</a:t>
            </a:r>
            <a:r>
              <a:rPr b="1" lang="en-US" sz="2400" spc="-1" strike="noStrike">
                <a:solidFill>
                  <a:srgbClr val="ff0000"/>
                </a:solidFill>
                <a:latin typeface="Calibri"/>
              </a:rPr>
              <a:t>_PWRTE_ON</a:t>
            </a:r>
            <a:endParaRPr b="0" lang="es-AR" sz="2400" spc="-1" strike="noStrike">
              <a:solidFill>
                <a:srgbClr val="000000"/>
              </a:solidFill>
              <a:latin typeface="Arial"/>
            </a:endParaRPr>
          </a:p>
          <a:p>
            <a:pPr>
              <a:lnSpc>
                <a:spcPts val="1001"/>
              </a:lnSpc>
              <a:tabLst>
                <a:tab algn="l" pos="444600"/>
              </a:tabLst>
            </a:pPr>
            <a:endParaRPr b="0" lang="es-AR" sz="1800" spc="-1" strike="noStrike">
              <a:solidFill>
                <a:srgbClr val="000000"/>
              </a:solidFill>
              <a:latin typeface="Arial"/>
            </a:endParaRPr>
          </a:p>
          <a:p>
            <a:pPr>
              <a:lnSpc>
                <a:spcPts val="2900"/>
              </a:lnSpc>
              <a:tabLst>
                <a:tab algn="l" pos="444600"/>
              </a:tabLst>
            </a:pPr>
            <a:r>
              <a:rPr b="1" lang="en-US" sz="3080" spc="-1" strike="noStrike">
                <a:solidFill>
                  <a:srgbClr val="000000"/>
                </a:solidFill>
                <a:latin typeface="Times New Roman"/>
              </a:rPr>
              <a:t>Se</a:t>
            </a:r>
            <a:r>
              <a:rPr b="0" lang="en-US" sz="3080" spc="-1" strike="noStrike">
                <a:solidFill>
                  <a:srgbClr val="000000"/>
                </a:solidFill>
                <a:latin typeface="Times New Roman"/>
              </a:rPr>
              <a:t> </a:t>
            </a:r>
            <a:r>
              <a:rPr b="1" lang="en-US" sz="3080" spc="-1" strike="noStrike">
                <a:solidFill>
                  <a:srgbClr val="000000"/>
                </a:solidFill>
                <a:latin typeface="Times New Roman"/>
              </a:rPr>
              <a:t>utiliza</a:t>
            </a:r>
            <a:r>
              <a:rPr b="0" lang="en-US" sz="3080" spc="-1" strike="noStrike">
                <a:solidFill>
                  <a:srgbClr val="000000"/>
                </a:solidFill>
                <a:latin typeface="Times New Roman"/>
              </a:rPr>
              <a:t> </a:t>
            </a:r>
            <a:r>
              <a:rPr b="1" lang="en-US" sz="3080" spc="-1" strike="noStrike">
                <a:solidFill>
                  <a:srgbClr val="000000"/>
                </a:solidFill>
                <a:latin typeface="Times New Roman"/>
              </a:rPr>
              <a:t>el</a:t>
            </a:r>
            <a:r>
              <a:rPr b="0" lang="en-US" sz="3080" spc="-1" strike="noStrike">
                <a:solidFill>
                  <a:srgbClr val="000000"/>
                </a:solidFill>
                <a:latin typeface="Times New Roman"/>
              </a:rPr>
              <a:t> </a:t>
            </a:r>
            <a:r>
              <a:rPr b="1" lang="en-US" sz="3080" spc="-1" strike="noStrike">
                <a:solidFill>
                  <a:srgbClr val="000000"/>
                </a:solidFill>
                <a:latin typeface="Times New Roman"/>
              </a:rPr>
              <a:t>oscilador</a:t>
            </a:r>
            <a:r>
              <a:rPr b="0" lang="en-US" sz="3080" spc="-1" strike="noStrike">
                <a:solidFill>
                  <a:srgbClr val="000000"/>
                </a:solidFill>
                <a:latin typeface="Times New Roman"/>
              </a:rPr>
              <a:t> </a:t>
            </a:r>
            <a:r>
              <a:rPr b="1" lang="en-US" sz="3080" spc="-1" strike="noStrike">
                <a:solidFill>
                  <a:srgbClr val="000000"/>
                </a:solidFill>
                <a:latin typeface="Times New Roman"/>
              </a:rPr>
              <a:t>de</a:t>
            </a:r>
            <a:r>
              <a:rPr b="0" lang="en-US" sz="3080" spc="-1" strike="noStrike">
                <a:solidFill>
                  <a:srgbClr val="000000"/>
                </a:solidFill>
                <a:latin typeface="Times New Roman"/>
              </a:rPr>
              <a:t> </a:t>
            </a:r>
            <a:r>
              <a:rPr b="1" lang="en-US" sz="3080" spc="-1" strike="noStrike">
                <a:solidFill>
                  <a:srgbClr val="000000"/>
                </a:solidFill>
                <a:latin typeface="Times New Roman"/>
              </a:rPr>
              <a:t>cristal</a:t>
            </a:r>
            <a:r>
              <a:rPr b="0" lang="en-US" sz="3080" spc="-1" strike="noStrike">
                <a:solidFill>
                  <a:srgbClr val="000000"/>
                </a:solidFill>
                <a:latin typeface="Times New Roman"/>
              </a:rPr>
              <a:t> </a:t>
            </a:r>
            <a:r>
              <a:rPr b="1" lang="en-US" sz="3080" spc="-1" strike="noStrike">
                <a:solidFill>
                  <a:srgbClr val="000000"/>
                </a:solidFill>
                <a:latin typeface="Times New Roman"/>
              </a:rPr>
              <a:t>de</a:t>
            </a:r>
            <a:r>
              <a:rPr b="0" lang="en-US" sz="3080" spc="-1" strike="noStrike">
                <a:solidFill>
                  <a:srgbClr val="000000"/>
                </a:solidFill>
                <a:latin typeface="Times New Roman"/>
              </a:rPr>
              <a:t> </a:t>
            </a:r>
            <a:r>
              <a:rPr b="1" lang="en-US" sz="3080" spc="-1" strike="noStrike">
                <a:solidFill>
                  <a:srgbClr val="000000"/>
                </a:solidFill>
                <a:latin typeface="Times New Roman"/>
              </a:rPr>
              <a:t>cuarzo</a:t>
            </a:r>
            <a:endParaRPr b="0" lang="es-AR" sz="3080" spc="-1" strike="noStrike">
              <a:solidFill>
                <a:srgbClr val="000000"/>
              </a:solidFill>
              <a:latin typeface="Arial"/>
            </a:endParaRPr>
          </a:p>
          <a:p>
            <a:pPr>
              <a:lnSpc>
                <a:spcPts val="2701"/>
              </a:lnSpc>
              <a:tabLst>
                <a:tab algn="l" pos="444600"/>
              </a:tabLst>
            </a:pPr>
            <a:r>
              <a:rPr b="1" lang="en-US" sz="2400" spc="-1" strike="noStrike">
                <a:solidFill>
                  <a:srgbClr val="000000"/>
                </a:solidFill>
                <a:latin typeface="Calibri"/>
              </a:rPr>
              <a:t>	</a:t>
            </a:r>
            <a:r>
              <a:rPr b="1" lang="en-US" sz="2400" spc="-1" strike="noStrike">
                <a:solidFill>
                  <a:srgbClr val="ff0000"/>
                </a:solidFill>
                <a:latin typeface="Calibri"/>
              </a:rPr>
              <a:t>_XT_OSC</a:t>
            </a:r>
            <a:endParaRPr b="0" lang="es-AR" sz="2400" spc="-1" strike="noStrike">
              <a:solidFill>
                <a:srgbClr val="000000"/>
              </a:solidFill>
              <a:latin typeface="Arial"/>
            </a:endParaRPr>
          </a:p>
        </p:txBody>
      </p:sp>
      <p:sp>
        <p:nvSpPr>
          <p:cNvPr id="1309" name="TextBox 1"/>
          <p:cNvSpPr/>
          <p:nvPr/>
        </p:nvSpPr>
        <p:spPr>
          <a:xfrm>
            <a:off x="6277680" y="9672840"/>
            <a:ext cx="2162160" cy="413640"/>
          </a:xfrm>
          <a:custGeom>
            <a:avLst/>
            <a:gdLst>
              <a:gd name="textAreaLeft" fmla="*/ 0 w 2162160"/>
              <a:gd name="textAreaRight" fmla="*/ 2162520 w 2162160"/>
              <a:gd name="textAreaTop" fmla="*/ 0 h 413640"/>
              <a:gd name="textAreaBottom" fmla="*/ 414000 h 413640"/>
            </a:gdLst>
            <a:ahLst/>
            <a:rect l="textAreaLeft" t="textAreaTop" r="textAreaRight" b="textAreaBottom"/>
            <a:pathLst>
              <a:path w="2252220" h="393185">
                <a:moveTo>
                  <a:pt x="0" y="0"/>
                </a:moveTo>
                <a:cubicBezTo>
                  <a:pt x="244697" y="-9143"/>
                  <a:pt x="378682" y="48321"/>
                  <a:pt x="608099" y="0"/>
                </a:cubicBezTo>
                <a:cubicBezTo>
                  <a:pt x="837516" y="-48321"/>
                  <a:pt x="1036459" y="39665"/>
                  <a:pt x="1171154" y="0"/>
                </a:cubicBezTo>
                <a:cubicBezTo>
                  <a:pt x="1305850" y="-39665"/>
                  <a:pt x="1536096" y="17386"/>
                  <a:pt x="1756732" y="0"/>
                </a:cubicBezTo>
                <a:cubicBezTo>
                  <a:pt x="1977368" y="-17386"/>
                  <a:pt x="2112414" y="23098"/>
                  <a:pt x="2252220" y="0"/>
                </a:cubicBezTo>
                <a:cubicBezTo>
                  <a:pt x="2266203" y="127196"/>
                  <a:pt x="2230098" y="231799"/>
                  <a:pt x="2252220" y="393185"/>
                </a:cubicBezTo>
                <a:cubicBezTo>
                  <a:pt x="1994674" y="405499"/>
                  <a:pt x="1795510" y="324445"/>
                  <a:pt x="1666643" y="393185"/>
                </a:cubicBezTo>
                <a:cubicBezTo>
                  <a:pt x="1537776" y="461925"/>
                  <a:pt x="1304188" y="325959"/>
                  <a:pt x="1058543" y="393185"/>
                </a:cubicBezTo>
                <a:cubicBezTo>
                  <a:pt x="812898" y="460411"/>
                  <a:pt x="662012" y="329044"/>
                  <a:pt x="518011" y="393185"/>
                </a:cubicBezTo>
                <a:cubicBezTo>
                  <a:pt x="374010" y="457326"/>
                  <a:pt x="140192" y="373615"/>
                  <a:pt x="0" y="393185"/>
                </a:cubicBezTo>
                <a:cubicBezTo>
                  <a:pt x="-3015" y="285071"/>
                  <a:pt x="45836" y="144212"/>
                  <a:pt x="0" y="0"/>
                </a:cubicBezTo>
                <a:close/>
              </a:path>
            </a:pathLst>
          </a:custGeom>
          <a:noFill/>
          <a:ln w="0">
            <a:solidFill>
              <a:srgbClr val="000000"/>
            </a:solidFill>
          </a:ln>
        </p:spPr>
        <p:style>
          <a:lnRef idx="0"/>
          <a:fillRef idx="0"/>
          <a:effectRef idx="0"/>
          <a:fontRef idx="minor"/>
        </p:style>
        <p:txBody>
          <a:bodyPr wrap="none" lIns="0" rIns="0" tIns="0" bIns="45000" anchor="t">
            <a:spAutoFit/>
          </a:bodyPr>
          <a:p>
            <a:pPr>
              <a:lnSpc>
                <a:spcPts val="2900"/>
              </a:lnSpc>
            </a:pPr>
            <a:r>
              <a:rPr b="1" lang="en-US" sz="2200" spc="-1" strike="noStrike">
                <a:solidFill>
                  <a:srgbClr val="00b050"/>
                </a:solidFill>
                <a:latin typeface="Arial Unicode MS"/>
              </a:rPr>
              <a:t>__CONFIG</a:t>
            </a:r>
            <a:r>
              <a:rPr b="1" lang="en-US" sz="2200" spc="-1" strike="noStrike">
                <a:solidFill>
                  <a:srgbClr val="00b050"/>
                </a:solidFill>
                <a:latin typeface="Times New Roman"/>
              </a:rPr>
              <a:t> </a:t>
            </a:r>
            <a:r>
              <a:rPr b="1" lang="en-US" sz="2200" spc="-1" strike="noStrike">
                <a:solidFill>
                  <a:srgbClr val="00b050"/>
                </a:solidFill>
                <a:latin typeface="Arial Unicode MS"/>
              </a:rPr>
              <a:t>  3F10</a:t>
            </a:r>
            <a:endParaRPr b="0" lang="es-AR"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11"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12"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13"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314"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15"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16"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17" name="Freeform 3"/>
          <p:cNvSpPr/>
          <p:nvPr/>
        </p:nvSpPr>
        <p:spPr>
          <a:xfrm>
            <a:off x="826200" y="6854040"/>
            <a:ext cx="13567320" cy="1105920"/>
          </a:xfrm>
          <a:custGeom>
            <a:avLst/>
            <a:gdLst>
              <a:gd name="textAreaLeft" fmla="*/ 0 w 13567320"/>
              <a:gd name="textAreaRight" fmla="*/ 13567680 w 13567320"/>
              <a:gd name="textAreaTop" fmla="*/ 0 h 1105920"/>
              <a:gd name="textAreaBottom" fmla="*/ 1106280 h 1105920"/>
            </a:gdLst>
            <a:ahLst/>
            <a:rect l="textAreaLeft" t="textAreaTop" r="textAreaRight" b="textAreaBottom"/>
            <a:pathLst>
              <a:path w="10075164" h="838962">
                <a:moveTo>
                  <a:pt x="0" y="0"/>
                </a:moveTo>
                <a:lnTo>
                  <a:pt x="0" y="838962"/>
                </a:lnTo>
                <a:lnTo>
                  <a:pt x="10075164" y="838962"/>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18" name="Freeform 3"/>
          <p:cNvSpPr/>
          <p:nvPr/>
        </p:nvSpPr>
        <p:spPr>
          <a:xfrm>
            <a:off x="776160" y="8123040"/>
            <a:ext cx="13567320" cy="1088280"/>
          </a:xfrm>
          <a:custGeom>
            <a:avLst/>
            <a:gdLst>
              <a:gd name="textAreaLeft" fmla="*/ 0 w 13567320"/>
              <a:gd name="textAreaRight" fmla="*/ 13567680 w 13567320"/>
              <a:gd name="textAreaTop" fmla="*/ 0 h 1088280"/>
              <a:gd name="textAreaBottom" fmla="*/ 1088640 h 1088280"/>
            </a:gdLst>
            <a:ahLst/>
            <a:rect l="textAreaLeft" t="textAreaTop" r="textAreaRight" b="textAreaBottom"/>
            <a:pathLst>
              <a:path w="10075164" h="825500">
                <a:moveTo>
                  <a:pt x="0" y="0"/>
                </a:moveTo>
                <a:lnTo>
                  <a:pt x="10075164" y="0"/>
                </a:lnTo>
                <a:lnTo>
                  <a:pt x="10075164" y="825499"/>
                </a:lnTo>
                <a:lnTo>
                  <a:pt x="0" y="8254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19" name="Freeform 3"/>
          <p:cNvSpPr/>
          <p:nvPr/>
        </p:nvSpPr>
        <p:spPr>
          <a:xfrm>
            <a:off x="776160" y="9213480"/>
            <a:ext cx="13567320" cy="1114200"/>
          </a:xfrm>
          <a:custGeom>
            <a:avLst/>
            <a:gdLst>
              <a:gd name="textAreaLeft" fmla="*/ 0 w 13567320"/>
              <a:gd name="textAreaRight" fmla="*/ 13567680 w 13567320"/>
              <a:gd name="textAreaTop" fmla="*/ 0 h 1114200"/>
              <a:gd name="textAreaBottom" fmla="*/ 1114560 h 1114200"/>
            </a:gdLst>
            <a:ahLst/>
            <a:rect l="textAreaLeft" t="textAreaTop" r="textAreaRight" b="textAreaBottom"/>
            <a:pathLst>
              <a:path w="10075164" h="845058">
                <a:moveTo>
                  <a:pt x="0" y="0"/>
                </a:moveTo>
                <a:lnTo>
                  <a:pt x="0" y="845058"/>
                </a:lnTo>
                <a:lnTo>
                  <a:pt x="10075164" y="845058"/>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20" name="TextBox 1"/>
          <p:cNvSpPr/>
          <p:nvPr/>
        </p:nvSpPr>
        <p:spPr>
          <a:xfrm>
            <a:off x="1642680" y="912600"/>
            <a:ext cx="12700800" cy="1899720"/>
          </a:xfrm>
          <a:prstGeom prst="rect">
            <a:avLst/>
          </a:prstGeom>
          <a:noFill/>
          <a:ln w="0">
            <a:noFill/>
          </a:ln>
        </p:spPr>
        <p:style>
          <a:lnRef idx="0"/>
          <a:fillRef idx="0"/>
          <a:effectRef idx="0"/>
          <a:fontRef idx="minor"/>
        </p:style>
        <p:txBody>
          <a:bodyPr lIns="0" rIns="0" tIns="0" bIns="45000" anchor="t">
            <a:spAutoFit/>
          </a:bodyPr>
          <a:p>
            <a:pPr>
              <a:lnSpc>
                <a:spcPts val="3200"/>
              </a:lnSpc>
              <a:tabLst>
                <a:tab algn="l" pos="2844720"/>
              </a:tabLst>
            </a:pPr>
            <a:r>
              <a:rPr b="0" lang="en-US" sz="3200" spc="-1" strike="noStrike">
                <a:solidFill>
                  <a:srgbClr val="000000"/>
                </a:solidFill>
                <a:latin typeface="Calibri"/>
              </a:rPr>
              <a:t>	</a:t>
            </a:r>
            <a:r>
              <a:rPr b="1" lang="en-US" sz="3200" spc="-1" strike="noStrike">
                <a:solidFill>
                  <a:srgbClr val="ff0000"/>
                </a:solidFill>
                <a:latin typeface="Times New Roman"/>
              </a:rPr>
              <a:t>Directiva : Include &lt;P16F684A.INC&gt;</a:t>
            </a:r>
            <a:endParaRPr b="0" lang="es-AR" sz="3200" spc="-1" strike="noStrike">
              <a:solidFill>
                <a:srgbClr val="000000"/>
              </a:solidFill>
              <a:latin typeface="Arial"/>
            </a:endParaRPr>
          </a:p>
          <a:p>
            <a:pPr>
              <a:lnSpc>
                <a:spcPts val="1001"/>
              </a:lnSpc>
              <a:tabLst>
                <a:tab algn="l" pos="2844720"/>
              </a:tabLst>
            </a:pPr>
            <a:endParaRPr b="0" lang="es-AR" sz="3200" spc="-1" strike="noStrike">
              <a:solidFill>
                <a:srgbClr val="000000"/>
              </a:solidFill>
              <a:latin typeface="Arial"/>
            </a:endParaRPr>
          </a:p>
          <a:p>
            <a:pPr>
              <a:lnSpc>
                <a:spcPts val="1001"/>
              </a:lnSpc>
              <a:tabLst>
                <a:tab algn="l" pos="2844720"/>
              </a:tabLst>
            </a:pPr>
            <a:endParaRPr b="0" lang="es-AR" sz="3200" spc="-1" strike="noStrike">
              <a:solidFill>
                <a:srgbClr val="000000"/>
              </a:solidFill>
              <a:latin typeface="Arial"/>
            </a:endParaRPr>
          </a:p>
          <a:p>
            <a:pPr>
              <a:lnSpc>
                <a:spcPts val="1001"/>
              </a:lnSpc>
              <a:tabLst>
                <a:tab algn="l" pos="2844720"/>
              </a:tabLst>
            </a:pPr>
            <a:endParaRPr b="0" lang="es-AR" sz="3200" spc="-1" strike="noStrike">
              <a:solidFill>
                <a:srgbClr val="000000"/>
              </a:solidFill>
              <a:latin typeface="Arial"/>
            </a:endParaRPr>
          </a:p>
          <a:p>
            <a:pPr>
              <a:lnSpc>
                <a:spcPts val="1001"/>
              </a:lnSpc>
              <a:tabLst>
                <a:tab algn="l" pos="2844720"/>
              </a:tabLst>
            </a:pPr>
            <a:endParaRPr b="0" lang="es-AR" sz="3200" spc="-1" strike="noStrike">
              <a:solidFill>
                <a:srgbClr val="000000"/>
              </a:solidFill>
              <a:latin typeface="Arial"/>
            </a:endParaRPr>
          </a:p>
          <a:p>
            <a:pPr>
              <a:lnSpc>
                <a:spcPts val="3699"/>
              </a:lnSpc>
              <a:tabLst>
                <a:tab algn="l" pos="1917720"/>
              </a:tabLst>
            </a:pPr>
            <a:r>
              <a:rPr b="1" i="1" lang="en-US" sz="3200" spc="-1" strike="noStrike">
                <a:solidFill>
                  <a:srgbClr val="000000"/>
                </a:solidFill>
                <a:latin typeface="Times New Roman"/>
              </a:rPr>
              <a:t>Indica</a:t>
            </a:r>
            <a:r>
              <a:rPr b="0" i="1" lang="en-US" sz="3200" spc="-1" strike="noStrike">
                <a:solidFill>
                  <a:srgbClr val="000000"/>
                </a:solidFill>
                <a:latin typeface="Times New Roman"/>
              </a:rPr>
              <a:t> </a:t>
            </a:r>
            <a:r>
              <a:rPr b="1" i="1" lang="en-US" sz="3200" spc="-1" strike="noStrike">
                <a:solidFill>
                  <a:srgbClr val="000000"/>
                </a:solidFill>
                <a:latin typeface="Times New Roman"/>
              </a:rPr>
              <a:t>el</a:t>
            </a:r>
            <a:r>
              <a:rPr b="0" i="1" lang="en-US" sz="3200" spc="-1" strike="noStrike">
                <a:solidFill>
                  <a:srgbClr val="000000"/>
                </a:solidFill>
                <a:latin typeface="Times New Roman"/>
              </a:rPr>
              <a:t> </a:t>
            </a:r>
            <a:r>
              <a:rPr b="1" i="1" lang="en-US" sz="3200" spc="-1" strike="noStrike">
                <a:solidFill>
                  <a:srgbClr val="000000"/>
                </a:solidFill>
                <a:latin typeface="Times New Roman"/>
              </a:rPr>
              <a:t>archivo</a:t>
            </a:r>
            <a:r>
              <a:rPr b="0" i="1" lang="en-US" sz="3200" spc="-1" strike="noStrike">
                <a:solidFill>
                  <a:srgbClr val="000000"/>
                </a:solidFill>
                <a:latin typeface="Times New Roman"/>
              </a:rPr>
              <a:t> </a:t>
            </a:r>
            <a:r>
              <a:rPr b="1" i="1" lang="en-US" sz="3200" spc="-1" strike="noStrike">
                <a:solidFill>
                  <a:srgbClr val="000000"/>
                </a:solidFill>
                <a:latin typeface="Times New Roman"/>
              </a:rPr>
              <a:t>en</a:t>
            </a:r>
            <a:r>
              <a:rPr b="0" i="1" lang="en-US" sz="3200" spc="-1" strike="noStrike">
                <a:solidFill>
                  <a:srgbClr val="000000"/>
                </a:solidFill>
                <a:latin typeface="Times New Roman"/>
              </a:rPr>
              <a:t> </a:t>
            </a:r>
            <a:r>
              <a:rPr b="1" i="1" lang="en-US" sz="3200" spc="-1" strike="noStrike">
                <a:solidFill>
                  <a:srgbClr val="000000"/>
                </a:solidFill>
                <a:latin typeface="Times New Roman"/>
              </a:rPr>
              <a:t>donde</a:t>
            </a:r>
            <a:r>
              <a:rPr b="0" i="1" lang="en-US" sz="3200" spc="-1" strike="noStrike">
                <a:solidFill>
                  <a:srgbClr val="000000"/>
                </a:solidFill>
                <a:latin typeface="Times New Roman"/>
              </a:rPr>
              <a:t> </a:t>
            </a:r>
            <a:r>
              <a:rPr b="1" i="1" lang="en-US" sz="3200" spc="-1" strike="noStrike">
                <a:solidFill>
                  <a:srgbClr val="000000"/>
                </a:solidFill>
                <a:latin typeface="Times New Roman"/>
              </a:rPr>
              <a:t>se</a:t>
            </a:r>
            <a:r>
              <a:rPr b="0" i="1" lang="en-US" sz="3200" spc="-1" strike="noStrike">
                <a:solidFill>
                  <a:srgbClr val="000000"/>
                </a:solidFill>
                <a:latin typeface="Times New Roman"/>
              </a:rPr>
              <a:t> </a:t>
            </a:r>
            <a:r>
              <a:rPr b="1" i="1" lang="en-US" sz="3200" spc="-1" strike="noStrike">
                <a:solidFill>
                  <a:srgbClr val="000000"/>
                </a:solidFill>
                <a:latin typeface="Times New Roman"/>
              </a:rPr>
              <a:t>localizan</a:t>
            </a:r>
            <a:r>
              <a:rPr b="0" i="1" lang="en-US" sz="3200" spc="-1" strike="noStrike">
                <a:solidFill>
                  <a:srgbClr val="000000"/>
                </a:solidFill>
                <a:latin typeface="Times New Roman"/>
              </a:rPr>
              <a:t> </a:t>
            </a:r>
            <a:r>
              <a:rPr b="1" i="1" lang="en-US" sz="3200" spc="-1" strike="noStrike">
                <a:solidFill>
                  <a:srgbClr val="000000"/>
                </a:solidFill>
                <a:latin typeface="Times New Roman"/>
              </a:rPr>
              <a:t>las etiquetas</a:t>
            </a:r>
            <a:r>
              <a:rPr b="0" i="1" lang="en-US" sz="3200" spc="-1" strike="noStrike">
                <a:solidFill>
                  <a:srgbClr val="000000"/>
                </a:solidFill>
                <a:latin typeface="Times New Roman"/>
              </a:rPr>
              <a:t> </a:t>
            </a:r>
            <a:r>
              <a:rPr b="1" i="1" lang="en-US" sz="3200" spc="-1" strike="noStrike">
                <a:solidFill>
                  <a:srgbClr val="000000"/>
                </a:solidFill>
                <a:latin typeface="Times New Roman"/>
              </a:rPr>
              <a:t>que</a:t>
            </a:r>
            <a:r>
              <a:rPr b="0" i="1" lang="en-US" sz="3200" spc="-1" strike="noStrike">
                <a:solidFill>
                  <a:srgbClr val="000000"/>
                </a:solidFill>
                <a:latin typeface="Times New Roman"/>
              </a:rPr>
              <a:t> </a:t>
            </a:r>
            <a:r>
              <a:rPr b="1" i="1" lang="en-US" sz="3200" spc="-1" strike="noStrike">
                <a:solidFill>
                  <a:srgbClr val="000000"/>
                </a:solidFill>
                <a:latin typeface="Times New Roman"/>
              </a:rPr>
              <a:t>nombran</a:t>
            </a:r>
            <a:r>
              <a:rPr b="0" i="1" lang="en-US" sz="3200" spc="-1" strike="noStrike">
                <a:solidFill>
                  <a:srgbClr val="000000"/>
                </a:solidFill>
                <a:latin typeface="Times New Roman"/>
              </a:rPr>
              <a:t> </a:t>
            </a:r>
            <a:r>
              <a:rPr b="1" i="1" lang="en-US" sz="3200" spc="-1" strike="noStrike">
                <a:solidFill>
                  <a:srgbClr val="000000"/>
                </a:solidFill>
                <a:latin typeface="Times New Roman"/>
              </a:rPr>
              <a:t>a</a:t>
            </a:r>
            <a:r>
              <a:rPr b="0" i="1" lang="en-US" sz="3200" spc="-1" strike="noStrike">
                <a:solidFill>
                  <a:srgbClr val="000000"/>
                </a:solidFill>
                <a:latin typeface="Times New Roman"/>
              </a:rPr>
              <a:t> </a:t>
            </a:r>
            <a:r>
              <a:rPr b="1" i="1" lang="en-US" sz="3200" spc="-1" strike="noStrike">
                <a:solidFill>
                  <a:srgbClr val="000000"/>
                </a:solidFill>
                <a:latin typeface="Times New Roman"/>
              </a:rPr>
              <a:t>los</a:t>
            </a:r>
            <a:r>
              <a:rPr b="0" i="1" lang="en-US" sz="3200" spc="-1" strike="noStrike">
                <a:solidFill>
                  <a:srgbClr val="000000"/>
                </a:solidFill>
                <a:latin typeface="Times New Roman"/>
              </a:rPr>
              <a:t> </a:t>
            </a:r>
            <a:r>
              <a:rPr b="1" i="1" lang="en-US" sz="3200" spc="-1" strike="noStrike">
                <a:solidFill>
                  <a:srgbClr val="000000"/>
                </a:solidFill>
                <a:latin typeface="Times New Roman"/>
              </a:rPr>
              <a:t>diferentes registros</a:t>
            </a:r>
            <a:r>
              <a:rPr b="0" i="1" lang="en-US" sz="3200" spc="-1" strike="noStrike">
                <a:solidFill>
                  <a:srgbClr val="000000"/>
                </a:solidFill>
                <a:latin typeface="Times New Roman"/>
              </a:rPr>
              <a:t> </a:t>
            </a:r>
            <a:r>
              <a:rPr b="1" i="1" lang="en-US" sz="3200" spc="-1" strike="noStrike">
                <a:solidFill>
                  <a:srgbClr val="000000"/>
                </a:solidFill>
                <a:latin typeface="Times New Roman"/>
              </a:rPr>
              <a:t>y</a:t>
            </a:r>
            <a:r>
              <a:rPr b="0" i="1" lang="en-US" sz="3200" spc="-1" strike="noStrike">
                <a:solidFill>
                  <a:srgbClr val="000000"/>
                </a:solidFill>
                <a:latin typeface="Times New Roman"/>
              </a:rPr>
              <a:t> </a:t>
            </a:r>
            <a:r>
              <a:rPr b="1" i="1" lang="en-US" sz="3200" spc="-1" strike="noStrike">
                <a:solidFill>
                  <a:srgbClr val="000000"/>
                </a:solidFill>
                <a:latin typeface="Times New Roman"/>
              </a:rPr>
              <a:t>el</a:t>
            </a:r>
            <a:r>
              <a:rPr b="0" i="1" lang="en-US" sz="3200" spc="-1" strike="noStrike">
                <a:solidFill>
                  <a:srgbClr val="000000"/>
                </a:solidFill>
                <a:latin typeface="Times New Roman"/>
              </a:rPr>
              <a:t> </a:t>
            </a:r>
            <a:r>
              <a:rPr b="1" i="1" lang="en-US" sz="3200" spc="-1" strike="noStrike">
                <a:solidFill>
                  <a:srgbClr val="000000"/>
                </a:solidFill>
                <a:latin typeface="Times New Roman"/>
              </a:rPr>
              <a:t>valor</a:t>
            </a:r>
            <a:r>
              <a:rPr b="0" i="1" lang="en-US" sz="3200" spc="-1" strike="noStrike">
                <a:solidFill>
                  <a:srgbClr val="000000"/>
                </a:solidFill>
                <a:latin typeface="Times New Roman"/>
              </a:rPr>
              <a:t> </a:t>
            </a:r>
            <a:r>
              <a:rPr b="1" i="1" lang="en-US" sz="3200" spc="-1" strike="noStrike">
                <a:solidFill>
                  <a:srgbClr val="000000"/>
                </a:solidFill>
                <a:latin typeface="Times New Roman"/>
              </a:rPr>
              <a:t>que</a:t>
            </a:r>
            <a:r>
              <a:rPr b="0" i="1" lang="en-US" sz="3200" spc="-1" strike="noStrike">
                <a:solidFill>
                  <a:srgbClr val="000000"/>
                </a:solidFill>
                <a:latin typeface="Times New Roman"/>
              </a:rPr>
              <a:t> </a:t>
            </a:r>
            <a:r>
              <a:rPr b="1" i="1" lang="en-US" sz="3200" spc="-1" strike="noStrike">
                <a:solidFill>
                  <a:srgbClr val="000000"/>
                </a:solidFill>
                <a:latin typeface="Times New Roman"/>
              </a:rPr>
              <a:t>le</a:t>
            </a:r>
            <a:r>
              <a:rPr b="0" i="1" lang="en-US" sz="3200" spc="-1" strike="noStrike">
                <a:solidFill>
                  <a:srgbClr val="000000"/>
                </a:solidFill>
                <a:latin typeface="Times New Roman"/>
              </a:rPr>
              <a:t> </a:t>
            </a:r>
            <a:r>
              <a:rPr b="1" i="1" lang="en-US" sz="3200" spc="-1" strike="noStrike">
                <a:solidFill>
                  <a:srgbClr val="000000"/>
                </a:solidFill>
                <a:latin typeface="Times New Roman"/>
              </a:rPr>
              <a:t>corresponde</a:t>
            </a:r>
            <a:r>
              <a:rPr b="0" i="1" lang="en-US" sz="3200" spc="-1" strike="noStrike">
                <a:solidFill>
                  <a:srgbClr val="000000"/>
                </a:solidFill>
                <a:latin typeface="Times New Roman"/>
              </a:rPr>
              <a:t> </a:t>
            </a:r>
            <a:r>
              <a:rPr b="1" i="1" lang="en-US" sz="3200" spc="-1" strike="noStrike">
                <a:solidFill>
                  <a:srgbClr val="000000"/>
                </a:solidFill>
                <a:latin typeface="Times New Roman"/>
              </a:rPr>
              <a:t>a cada</a:t>
            </a:r>
            <a:r>
              <a:rPr b="0" i="1" lang="en-US" sz="3200" spc="-1" strike="noStrike">
                <a:solidFill>
                  <a:srgbClr val="000000"/>
                </a:solidFill>
                <a:latin typeface="Times New Roman"/>
              </a:rPr>
              <a:t> </a:t>
            </a:r>
            <a:r>
              <a:rPr b="1" i="1" lang="en-US" sz="3200" spc="-1" strike="noStrike">
                <a:solidFill>
                  <a:srgbClr val="000000"/>
                </a:solidFill>
                <a:latin typeface="Times New Roman"/>
              </a:rPr>
              <a:t>uno</a:t>
            </a:r>
            <a:r>
              <a:rPr b="0" i="1" lang="en-US" sz="3200" spc="-1" strike="noStrike">
                <a:solidFill>
                  <a:srgbClr val="000000"/>
                </a:solidFill>
                <a:latin typeface="Times New Roman"/>
              </a:rPr>
              <a:t> </a:t>
            </a:r>
            <a:r>
              <a:rPr b="1" i="1" lang="en-US" sz="3200" spc="-1" strike="noStrike">
                <a:solidFill>
                  <a:srgbClr val="000000"/>
                </a:solidFill>
                <a:latin typeface="Times New Roman"/>
              </a:rPr>
              <a:t>de</a:t>
            </a:r>
            <a:r>
              <a:rPr b="0" i="1" lang="en-US" sz="3200" spc="-1" strike="noStrike">
                <a:solidFill>
                  <a:srgbClr val="000000"/>
                </a:solidFill>
                <a:latin typeface="Times New Roman"/>
              </a:rPr>
              <a:t> </a:t>
            </a:r>
            <a:r>
              <a:rPr b="1" i="1" lang="en-US" sz="3200" spc="-1" strike="noStrike">
                <a:solidFill>
                  <a:srgbClr val="000000"/>
                </a:solidFill>
                <a:latin typeface="Times New Roman"/>
              </a:rPr>
              <a:t>ellos.</a:t>
            </a:r>
            <a:endParaRPr b="0" lang="es-AR" sz="3200" spc="-1" strike="noStrike">
              <a:solidFill>
                <a:srgbClr val="000000"/>
              </a:solidFill>
              <a:latin typeface="Arial"/>
            </a:endParaRPr>
          </a:p>
        </p:txBody>
      </p:sp>
      <p:sp>
        <p:nvSpPr>
          <p:cNvPr id="1321" name="TextBox 1"/>
          <p:cNvSpPr/>
          <p:nvPr/>
        </p:nvSpPr>
        <p:spPr>
          <a:xfrm>
            <a:off x="3060360" y="4743000"/>
            <a:ext cx="7905600" cy="1391760"/>
          </a:xfrm>
          <a:prstGeom prst="rect">
            <a:avLst/>
          </a:prstGeom>
          <a:noFill/>
          <a:ln w="0">
            <a:noFill/>
          </a:ln>
        </p:spPr>
        <p:style>
          <a:lnRef idx="0"/>
          <a:fillRef idx="0"/>
          <a:effectRef idx="0"/>
          <a:fontRef idx="minor"/>
        </p:style>
        <p:txBody>
          <a:bodyPr wrap="none" lIns="0" rIns="0" tIns="0" bIns="45000" anchor="t">
            <a:spAutoFit/>
          </a:bodyPr>
          <a:p>
            <a:pPr>
              <a:lnSpc>
                <a:spcPts val="3200"/>
              </a:lnSpc>
              <a:tabLst>
                <a:tab algn="l" pos="2844720"/>
              </a:tabLst>
            </a:pPr>
            <a:r>
              <a:rPr b="0" lang="en-US" sz="1800" spc="-1" strike="noStrike">
                <a:solidFill>
                  <a:srgbClr val="000000"/>
                </a:solidFill>
                <a:latin typeface="Calibri"/>
              </a:rPr>
              <a:t>	</a:t>
            </a:r>
            <a:r>
              <a:rPr b="1" lang="en-US" sz="3200" spc="-1" strike="noStrike">
                <a:solidFill>
                  <a:srgbClr val="ff0000"/>
                </a:solidFill>
                <a:latin typeface="Times New Roman"/>
              </a:rPr>
              <a:t>Directiva : LIST P=16F628A</a:t>
            </a:r>
            <a:endParaRPr b="0" lang="es-AR" sz="3200" spc="-1" strike="noStrike">
              <a:solidFill>
                <a:srgbClr val="000000"/>
              </a:solidFill>
              <a:latin typeface="Arial"/>
            </a:endParaRPr>
          </a:p>
          <a:p>
            <a:pPr>
              <a:lnSpc>
                <a:spcPts val="1001"/>
              </a:lnSpc>
              <a:tabLst>
                <a:tab algn="l" pos="2844720"/>
              </a:tabLst>
            </a:pPr>
            <a:endParaRPr b="0" lang="es-AR" sz="1800" spc="-1" strike="noStrike">
              <a:solidFill>
                <a:srgbClr val="000000"/>
              </a:solidFill>
              <a:latin typeface="Arial"/>
            </a:endParaRPr>
          </a:p>
          <a:p>
            <a:pPr>
              <a:lnSpc>
                <a:spcPts val="1001"/>
              </a:lnSpc>
              <a:tabLst>
                <a:tab algn="l" pos="2844720"/>
              </a:tabLst>
            </a:pPr>
            <a:endParaRPr b="0" lang="es-AR" sz="1800" spc="-1" strike="noStrike">
              <a:solidFill>
                <a:srgbClr val="000000"/>
              </a:solidFill>
              <a:latin typeface="Arial"/>
            </a:endParaRPr>
          </a:p>
          <a:p>
            <a:pPr>
              <a:lnSpc>
                <a:spcPts val="1001"/>
              </a:lnSpc>
              <a:tabLst>
                <a:tab algn="l" pos="2844720"/>
              </a:tabLst>
            </a:pPr>
            <a:endParaRPr b="0" lang="es-AR" sz="1800" spc="-1" strike="noStrike">
              <a:solidFill>
                <a:srgbClr val="000000"/>
              </a:solidFill>
              <a:latin typeface="Arial"/>
            </a:endParaRPr>
          </a:p>
          <a:p>
            <a:pPr>
              <a:lnSpc>
                <a:spcPts val="1001"/>
              </a:lnSpc>
              <a:tabLst>
                <a:tab algn="l" pos="2844720"/>
              </a:tabLst>
            </a:pPr>
            <a:endParaRPr b="0" lang="es-AR" sz="1800" spc="-1" strike="noStrike">
              <a:solidFill>
                <a:srgbClr val="000000"/>
              </a:solidFill>
              <a:latin typeface="Arial"/>
            </a:endParaRPr>
          </a:p>
          <a:p>
            <a:pPr>
              <a:lnSpc>
                <a:spcPts val="3399"/>
              </a:lnSpc>
              <a:tabLst>
                <a:tab algn="l" pos="2349360"/>
              </a:tabLst>
            </a:pPr>
            <a:r>
              <a:rPr b="1" i="1" lang="en-US" sz="3530" spc="-1" strike="noStrike">
                <a:solidFill>
                  <a:srgbClr val="000000"/>
                </a:solidFill>
                <a:latin typeface="Times New Roman"/>
              </a:rPr>
              <a:t>Indica</a:t>
            </a:r>
            <a:r>
              <a:rPr b="0" i="1" lang="en-US" sz="3530" spc="-1" strike="noStrike">
                <a:solidFill>
                  <a:srgbClr val="000000"/>
                </a:solidFill>
                <a:latin typeface="Times New Roman"/>
              </a:rPr>
              <a:t> </a:t>
            </a:r>
            <a:r>
              <a:rPr b="1" i="1" lang="en-US" sz="3530" spc="-1" strike="noStrike">
                <a:solidFill>
                  <a:srgbClr val="000000"/>
                </a:solidFill>
                <a:latin typeface="Times New Roman"/>
              </a:rPr>
              <a:t>el</a:t>
            </a:r>
            <a:r>
              <a:rPr b="0" i="1" lang="en-US" sz="3530" spc="-1" strike="noStrike">
                <a:solidFill>
                  <a:srgbClr val="000000"/>
                </a:solidFill>
                <a:latin typeface="Times New Roman"/>
              </a:rPr>
              <a:t> </a:t>
            </a:r>
            <a:r>
              <a:rPr b="1" i="1" lang="en-US" sz="3530" spc="-1" strike="noStrike">
                <a:solidFill>
                  <a:srgbClr val="000000"/>
                </a:solidFill>
                <a:latin typeface="Times New Roman"/>
              </a:rPr>
              <a:t>tipo</a:t>
            </a:r>
            <a:r>
              <a:rPr b="0" i="1" lang="en-US" sz="3530" spc="-1" strike="noStrike">
                <a:solidFill>
                  <a:srgbClr val="000000"/>
                </a:solidFill>
                <a:latin typeface="Times New Roman"/>
              </a:rPr>
              <a:t> </a:t>
            </a:r>
            <a:r>
              <a:rPr b="1" i="1" lang="en-US" sz="3530" spc="-1" strike="noStrike">
                <a:solidFill>
                  <a:srgbClr val="000000"/>
                </a:solidFill>
                <a:latin typeface="Times New Roman"/>
              </a:rPr>
              <a:t>de</a:t>
            </a:r>
            <a:r>
              <a:rPr b="0" i="1" lang="en-US" sz="3530" spc="-1" strike="noStrike">
                <a:solidFill>
                  <a:srgbClr val="000000"/>
                </a:solidFill>
                <a:latin typeface="Times New Roman"/>
              </a:rPr>
              <a:t> </a:t>
            </a:r>
            <a:r>
              <a:rPr b="1" i="1" lang="en-US" sz="3530" spc="-1" strike="noStrike">
                <a:solidFill>
                  <a:srgbClr val="000000"/>
                </a:solidFill>
                <a:latin typeface="Times New Roman"/>
              </a:rPr>
              <a:t>microprocesador</a:t>
            </a:r>
            <a:r>
              <a:rPr b="0" i="1" lang="en-US" sz="3530" spc="-1" strike="noStrike">
                <a:solidFill>
                  <a:srgbClr val="000000"/>
                </a:solidFill>
                <a:latin typeface="Times New Roman"/>
              </a:rPr>
              <a:t> </a:t>
            </a:r>
            <a:r>
              <a:rPr b="1" i="1" lang="en-US" sz="3530" spc="-1" strike="noStrike">
                <a:solidFill>
                  <a:srgbClr val="000000"/>
                </a:solidFill>
                <a:latin typeface="Times New Roman"/>
              </a:rPr>
              <a:t>utilizado</a:t>
            </a:r>
            <a:endParaRPr b="0" lang="es-AR" sz="3530" spc="-1" strike="noStrike">
              <a:solidFill>
                <a:srgbClr val="000000"/>
              </a:solidFill>
              <a:latin typeface="Arial"/>
            </a:endParaRPr>
          </a:p>
        </p:txBody>
      </p:sp>
      <p:cxnSp>
        <p:nvCxnSpPr>
          <p:cNvPr id="1322" name="14 Conector recto"/>
          <p:cNvCxnSpPr/>
          <p:nvPr/>
        </p:nvCxnSpPr>
        <p:spPr>
          <a:xfrm>
            <a:off x="309240" y="2941560"/>
            <a:ext cx="10075320" cy="360"/>
          </a:xfrm>
          <a:prstGeom prst="straightConnector1">
            <a:avLst/>
          </a:prstGeom>
          <a:ln w="34925">
            <a:solidFill>
              <a:srgbClr val="1f497d">
                <a:lumMod val="50000"/>
              </a:srgbClr>
            </a:solidFill>
            <a:round/>
          </a:ln>
        </p:spPr>
      </p:cxnSp>
      <p:cxnSp>
        <p:nvCxnSpPr>
          <p:cNvPr id="1323" name="15 Conector recto"/>
          <p:cNvCxnSpPr/>
          <p:nvPr/>
        </p:nvCxnSpPr>
        <p:spPr>
          <a:xfrm>
            <a:off x="317160" y="3031200"/>
            <a:ext cx="10075680" cy="360"/>
          </a:xfrm>
          <a:prstGeom prst="straightConnector1">
            <a:avLst/>
          </a:prstGeom>
          <a:ln w="34925">
            <a:solidFill>
              <a:srgbClr val="1f497d">
                <a:lumMod val="50000"/>
              </a:srgbClr>
            </a:solidFill>
            <a:round/>
          </a:ln>
        </p:spPr>
      </p:cxnSp>
      <p:cxnSp>
        <p:nvCxnSpPr>
          <p:cNvPr id="1324" name="16 Conector recto"/>
          <p:cNvCxnSpPr/>
          <p:nvPr/>
        </p:nvCxnSpPr>
        <p:spPr>
          <a:xfrm>
            <a:off x="317160" y="4694040"/>
            <a:ext cx="10075680" cy="360"/>
          </a:xfrm>
          <a:prstGeom prst="straightConnector1">
            <a:avLst/>
          </a:prstGeom>
          <a:ln w="34925">
            <a:solidFill>
              <a:srgbClr val="1f497d">
                <a:lumMod val="50000"/>
              </a:srgbClr>
            </a:solidFill>
            <a:round/>
          </a:ln>
        </p:spPr>
      </p:cxnSp>
      <p:cxnSp>
        <p:nvCxnSpPr>
          <p:cNvPr id="1325" name="17 Conector recto"/>
          <p:cNvCxnSpPr/>
          <p:nvPr/>
        </p:nvCxnSpPr>
        <p:spPr>
          <a:xfrm>
            <a:off x="325440" y="4784040"/>
            <a:ext cx="10075680" cy="360"/>
          </a:xfrm>
          <a:prstGeom prst="straightConnector1">
            <a:avLst/>
          </a:prstGeom>
          <a:ln w="34925">
            <a:solidFill>
              <a:srgbClr val="1f497d">
                <a:lumMod val="50000"/>
              </a:srgbClr>
            </a:solidFill>
            <a:round/>
          </a:ln>
        </p:spPr>
      </p:cxnSp>
      <p:sp>
        <p:nvSpPr>
          <p:cNvPr id="1326" name="TextBox 1"/>
          <p:cNvSpPr/>
          <p:nvPr/>
        </p:nvSpPr>
        <p:spPr>
          <a:xfrm>
            <a:off x="2599560" y="6954120"/>
            <a:ext cx="5543280" cy="1391760"/>
          </a:xfrm>
          <a:prstGeom prst="rect">
            <a:avLst/>
          </a:prstGeom>
          <a:noFill/>
          <a:ln w="0">
            <a:noFill/>
          </a:ln>
        </p:spPr>
        <p:style>
          <a:lnRef idx="0"/>
          <a:fillRef idx="0"/>
          <a:effectRef idx="0"/>
          <a:fontRef idx="minor"/>
        </p:style>
        <p:txBody>
          <a:bodyPr wrap="none" lIns="0" rIns="0" tIns="0" bIns="45000" anchor="t">
            <a:spAutoFit/>
          </a:bodyPr>
          <a:p>
            <a:pPr>
              <a:lnSpc>
                <a:spcPts val="3200"/>
              </a:lnSpc>
              <a:tabLst>
                <a:tab algn="l" pos="2844720"/>
              </a:tabLst>
            </a:pPr>
            <a:r>
              <a:rPr b="0" lang="en-US" sz="1800" spc="-1" strike="noStrike">
                <a:solidFill>
                  <a:srgbClr val="000000"/>
                </a:solidFill>
                <a:latin typeface="Calibri"/>
              </a:rPr>
              <a:t>	</a:t>
            </a:r>
            <a:r>
              <a:rPr b="1" lang="en-US" sz="3200" spc="-1" strike="noStrike">
                <a:solidFill>
                  <a:srgbClr val="ff0000"/>
                </a:solidFill>
                <a:latin typeface="Times New Roman"/>
              </a:rPr>
              <a:t>Directiva: END</a:t>
            </a:r>
            <a:endParaRPr b="0" lang="es-AR" sz="3200" spc="-1" strike="noStrike">
              <a:solidFill>
                <a:srgbClr val="000000"/>
              </a:solidFill>
              <a:latin typeface="Arial"/>
            </a:endParaRPr>
          </a:p>
          <a:p>
            <a:pPr>
              <a:lnSpc>
                <a:spcPts val="1001"/>
              </a:lnSpc>
              <a:tabLst>
                <a:tab algn="l" pos="2844720"/>
              </a:tabLst>
            </a:pPr>
            <a:endParaRPr b="0" lang="es-AR" sz="1800" spc="-1" strike="noStrike">
              <a:solidFill>
                <a:srgbClr val="000000"/>
              </a:solidFill>
              <a:latin typeface="Arial"/>
            </a:endParaRPr>
          </a:p>
          <a:p>
            <a:pPr>
              <a:lnSpc>
                <a:spcPts val="1001"/>
              </a:lnSpc>
              <a:tabLst>
                <a:tab algn="l" pos="2844720"/>
              </a:tabLst>
            </a:pPr>
            <a:endParaRPr b="0" lang="es-AR" sz="1800" spc="-1" strike="noStrike">
              <a:solidFill>
                <a:srgbClr val="000000"/>
              </a:solidFill>
              <a:latin typeface="Arial"/>
            </a:endParaRPr>
          </a:p>
          <a:p>
            <a:pPr>
              <a:lnSpc>
                <a:spcPts val="1001"/>
              </a:lnSpc>
              <a:tabLst>
                <a:tab algn="l" pos="2844720"/>
              </a:tabLst>
            </a:pPr>
            <a:endParaRPr b="0" lang="es-AR" sz="1800" spc="-1" strike="noStrike">
              <a:solidFill>
                <a:srgbClr val="000000"/>
              </a:solidFill>
              <a:latin typeface="Arial"/>
            </a:endParaRPr>
          </a:p>
          <a:p>
            <a:pPr>
              <a:lnSpc>
                <a:spcPts val="1001"/>
              </a:lnSpc>
              <a:tabLst>
                <a:tab algn="l" pos="2844720"/>
              </a:tabLst>
            </a:pPr>
            <a:endParaRPr b="0" lang="es-AR" sz="1800" spc="-1" strike="noStrike">
              <a:solidFill>
                <a:srgbClr val="000000"/>
              </a:solidFill>
              <a:latin typeface="Arial"/>
            </a:endParaRPr>
          </a:p>
          <a:p>
            <a:pPr>
              <a:lnSpc>
                <a:spcPts val="3399"/>
              </a:lnSpc>
              <a:tabLst>
                <a:tab algn="l" pos="3556080"/>
              </a:tabLst>
            </a:pPr>
            <a:r>
              <a:rPr b="1" lang="en-US" sz="3530" spc="-1" strike="noStrike">
                <a:solidFill>
                  <a:srgbClr val="000000"/>
                </a:solidFill>
                <a:latin typeface="Times New Roman"/>
              </a:rPr>
              <a:t>End</a:t>
            </a:r>
            <a:r>
              <a:rPr b="0" lang="en-US" sz="3530" spc="-1" strike="noStrike">
                <a:solidFill>
                  <a:srgbClr val="000000"/>
                </a:solidFill>
                <a:latin typeface="Times New Roman"/>
              </a:rPr>
              <a:t> </a:t>
            </a:r>
            <a:r>
              <a:rPr b="1" lang="en-US" sz="3530" spc="-1" strike="noStrike">
                <a:solidFill>
                  <a:srgbClr val="000000"/>
                </a:solidFill>
                <a:latin typeface="Times New Roman"/>
              </a:rPr>
              <a:t>program</a:t>
            </a:r>
            <a:r>
              <a:rPr b="0" lang="en-US" sz="3530" spc="-1" strike="noStrike">
                <a:solidFill>
                  <a:srgbClr val="000000"/>
                </a:solidFill>
                <a:latin typeface="Times New Roman"/>
              </a:rPr>
              <a:t> </a:t>
            </a:r>
            <a:r>
              <a:rPr b="1" lang="en-US" sz="3530" spc="-1" strike="noStrike">
                <a:solidFill>
                  <a:srgbClr val="000000"/>
                </a:solidFill>
                <a:latin typeface="Times New Roman"/>
              </a:rPr>
              <a:t>block</a:t>
            </a:r>
            <a:endParaRPr b="0" lang="es-AR" sz="3530" spc="-1" strike="noStrike">
              <a:solidFill>
                <a:srgbClr val="000000"/>
              </a:solidFill>
              <a:latin typeface="Arial"/>
            </a:endParaRPr>
          </a:p>
        </p:txBody>
      </p:sp>
      <p:sp>
        <p:nvSpPr>
          <p:cNvPr id="1327" name="TextBox 1"/>
          <p:cNvSpPr/>
          <p:nvPr/>
        </p:nvSpPr>
        <p:spPr>
          <a:xfrm>
            <a:off x="3195360" y="8981280"/>
            <a:ext cx="4367520" cy="401040"/>
          </a:xfrm>
          <a:prstGeom prst="rect">
            <a:avLst/>
          </a:prstGeom>
          <a:noFill/>
          <a:ln w="0">
            <a:noFill/>
          </a:ln>
        </p:spPr>
        <p:style>
          <a:lnRef idx="0"/>
          <a:fillRef idx="0"/>
          <a:effectRef idx="0"/>
          <a:fontRef idx="minor"/>
        </p:style>
        <p:txBody>
          <a:bodyPr wrap="none" lIns="0" rIns="0" tIns="0" bIns="45000" anchor="t">
            <a:spAutoFit/>
          </a:bodyPr>
          <a:p>
            <a:pPr>
              <a:lnSpc>
                <a:spcPts val="2801"/>
              </a:lnSpc>
            </a:pPr>
            <a:r>
              <a:rPr b="1" lang="en-US" sz="3080" spc="-1" strike="noStrike">
                <a:solidFill>
                  <a:srgbClr val="000000"/>
                </a:solidFill>
                <a:latin typeface="Times New Roman"/>
              </a:rPr>
              <a:t>Indica</a:t>
            </a:r>
            <a:r>
              <a:rPr b="0" lang="en-US" sz="3080" spc="-1" strike="noStrike">
                <a:solidFill>
                  <a:srgbClr val="000000"/>
                </a:solidFill>
                <a:latin typeface="Times New Roman"/>
              </a:rPr>
              <a:t> </a:t>
            </a:r>
            <a:r>
              <a:rPr b="1" lang="en-US" sz="3080" spc="-1" strike="noStrike">
                <a:solidFill>
                  <a:srgbClr val="000000"/>
                </a:solidFill>
                <a:latin typeface="Times New Roman"/>
              </a:rPr>
              <a:t>el</a:t>
            </a:r>
            <a:r>
              <a:rPr b="0" lang="en-US" sz="3080" spc="-1" strike="noStrike">
                <a:solidFill>
                  <a:srgbClr val="000000"/>
                </a:solidFill>
                <a:latin typeface="Times New Roman"/>
              </a:rPr>
              <a:t> </a:t>
            </a:r>
            <a:r>
              <a:rPr b="1" lang="en-US" sz="3080" spc="-1" strike="noStrike">
                <a:solidFill>
                  <a:srgbClr val="000000"/>
                </a:solidFill>
                <a:latin typeface="Times New Roman"/>
              </a:rPr>
              <a:t>fin</a:t>
            </a:r>
            <a:r>
              <a:rPr b="0" lang="en-US" sz="3080" spc="-1" strike="noStrike">
                <a:solidFill>
                  <a:srgbClr val="000000"/>
                </a:solidFill>
                <a:latin typeface="Times New Roman"/>
              </a:rPr>
              <a:t> </a:t>
            </a:r>
            <a:r>
              <a:rPr b="1" lang="en-US" sz="3080" spc="-1" strike="noStrike">
                <a:solidFill>
                  <a:srgbClr val="000000"/>
                </a:solidFill>
                <a:latin typeface="Times New Roman"/>
              </a:rPr>
              <a:t>del</a:t>
            </a:r>
            <a:r>
              <a:rPr b="0" lang="en-US" sz="3080" spc="-1" strike="noStrike">
                <a:solidFill>
                  <a:srgbClr val="000000"/>
                </a:solidFill>
                <a:latin typeface="Times New Roman"/>
              </a:rPr>
              <a:t> </a:t>
            </a:r>
            <a:r>
              <a:rPr b="1" lang="en-US" sz="3080" spc="-1" strike="noStrike">
                <a:solidFill>
                  <a:srgbClr val="000000"/>
                </a:solidFill>
                <a:latin typeface="Times New Roman"/>
              </a:rPr>
              <a:t>programa</a:t>
            </a:r>
            <a:endParaRPr b="0" lang="es-AR" sz="308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8" name="PlaceHolder 1"/>
          <p:cNvSpPr>
            <a:spLocks noGrp="1"/>
          </p:cNvSpPr>
          <p:nvPr>
            <p:ph type="title"/>
          </p:nvPr>
        </p:nvSpPr>
        <p:spPr>
          <a:xfrm>
            <a:off x="992520" y="722160"/>
            <a:ext cx="11081520" cy="1507320"/>
          </a:xfrm>
          <a:prstGeom prst="rect">
            <a:avLst/>
          </a:prstGeom>
          <a:noFill/>
          <a:ln w="0">
            <a:noFill/>
          </a:ln>
        </p:spPr>
        <p:txBody>
          <a:bodyPr anchor="ctr">
            <a:normAutofit/>
          </a:bodyPr>
          <a:p>
            <a:pPr indent="0" algn="ctr">
              <a:lnSpc>
                <a:spcPct val="100000"/>
              </a:lnSpc>
              <a:buNone/>
            </a:pPr>
            <a:r>
              <a:rPr b="0" lang="es-ES" sz="4400" spc="-1" strike="noStrike" u="sng">
                <a:solidFill>
                  <a:srgbClr val="000000"/>
                </a:solidFill>
                <a:uFillTx/>
                <a:latin typeface="Calibri"/>
              </a:rPr>
              <a:t>Guía de Lectura</a:t>
            </a:r>
            <a:br>
              <a:rPr sz="4400"/>
            </a:br>
            <a:r>
              <a:rPr b="0" i="1" lang="es-ES" sz="2000" spc="-1" strike="noStrike" u="sng">
                <a:solidFill>
                  <a:srgbClr val="ff0000"/>
                </a:solidFill>
                <a:uFillTx/>
                <a:latin typeface="Calibri"/>
              </a:rPr>
              <a:t>(Obligatoria)</a:t>
            </a:r>
            <a:endParaRPr b="0" lang="en-US" sz="2000" spc="-1" strike="noStrike">
              <a:solidFill>
                <a:srgbClr val="000000"/>
              </a:solidFill>
              <a:latin typeface="Calibri"/>
            </a:endParaRPr>
          </a:p>
        </p:txBody>
      </p:sp>
      <p:sp>
        <p:nvSpPr>
          <p:cNvPr id="1329" name="PlaceHolder 2"/>
          <p:cNvSpPr>
            <a:spLocks noGrp="1"/>
          </p:cNvSpPr>
          <p:nvPr>
            <p:ph/>
          </p:nvPr>
        </p:nvSpPr>
        <p:spPr>
          <a:xfrm>
            <a:off x="1300320" y="3436200"/>
            <a:ext cx="11902320" cy="4221360"/>
          </a:xfrm>
          <a:prstGeom prst="rect">
            <a:avLst/>
          </a:prstGeom>
          <a:noFill/>
          <a:ln w="0">
            <a:noFill/>
          </a:ln>
        </p:spPr>
        <p:txBody>
          <a:bodyPr anchor="t">
            <a:normAutofit/>
          </a:bodyPr>
          <a:p>
            <a:pPr indent="0">
              <a:lnSpc>
                <a:spcPct val="100000"/>
              </a:lnSpc>
              <a:spcBef>
                <a:spcPts val="799"/>
              </a:spcBef>
              <a:buNone/>
              <a:tabLst>
                <a:tab algn="l" pos="0"/>
              </a:tabLst>
            </a:pPr>
            <a:r>
              <a:rPr b="0" lang="es-ES" sz="4000" spc="-1" strike="noStrike">
                <a:solidFill>
                  <a:srgbClr val="ff0000"/>
                </a:solidFill>
                <a:latin typeface="Calibri"/>
              </a:rPr>
              <a:t>1.- 03 Directivas del ensamblador.PDF</a:t>
            </a:r>
            <a:endParaRPr b="0" lang="en-US" sz="4000" spc="-1" strike="noStrike">
              <a:solidFill>
                <a:srgbClr val="000000"/>
              </a:solidFill>
              <a:latin typeface="Calibri"/>
            </a:endParaRPr>
          </a:p>
          <a:p>
            <a:pPr indent="0">
              <a:lnSpc>
                <a:spcPct val="100000"/>
              </a:lnSpc>
              <a:spcBef>
                <a:spcPts val="799"/>
              </a:spcBef>
              <a:buNone/>
              <a:tabLst>
                <a:tab algn="l" pos="0"/>
              </a:tabLst>
            </a:pPr>
            <a:endParaRPr b="0" lang="en-US" sz="4000" spc="-1" strike="noStrike">
              <a:solidFill>
                <a:srgbClr val="000000"/>
              </a:solidFill>
              <a:latin typeface="Calibri"/>
            </a:endParaRPr>
          </a:p>
          <a:p>
            <a:pPr indent="0">
              <a:lnSpc>
                <a:spcPct val="100000"/>
              </a:lnSpc>
              <a:spcBef>
                <a:spcPts val="799"/>
              </a:spcBef>
              <a:buNone/>
              <a:tabLst>
                <a:tab algn="l" pos="0"/>
              </a:tabLst>
            </a:pPr>
            <a:endParaRPr b="0" lang="en-US" sz="4000" spc="-1" strike="noStrike">
              <a:solidFill>
                <a:srgbClr val="000000"/>
              </a:solidFill>
              <a:latin typeface="Calibri"/>
            </a:endParaRPr>
          </a:p>
          <a:p>
            <a:pPr indent="0">
              <a:lnSpc>
                <a:spcPct val="100000"/>
              </a:lnSpc>
              <a:spcBef>
                <a:spcPts val="799"/>
              </a:spcBef>
              <a:buNone/>
              <a:tabLst>
                <a:tab algn="l" pos="0"/>
              </a:tabLst>
            </a:pPr>
            <a:r>
              <a:rPr b="0" lang="es-ES" sz="4000" spc="-1" strike="noStrike">
                <a:solidFill>
                  <a:srgbClr val="ff0000"/>
                </a:solidFill>
                <a:latin typeface="Calibri"/>
              </a:rPr>
              <a:t>2.- 05 Técnicas de Programación.PDF</a:t>
            </a:r>
            <a:endParaRPr b="0" lang="en-US" sz="4000" spc="-1" strike="noStrike">
              <a:solidFill>
                <a:srgbClr val="000000"/>
              </a:solidFill>
              <a:latin typeface="Calibri"/>
            </a:endParaRPr>
          </a:p>
          <a:p>
            <a:pPr indent="0">
              <a:lnSpc>
                <a:spcPct val="100000"/>
              </a:lnSpc>
              <a:spcBef>
                <a:spcPts val="439"/>
              </a:spcBef>
              <a:buNone/>
              <a:tabLst>
                <a:tab algn="l" pos="0"/>
              </a:tabLst>
            </a:pPr>
            <a:endParaRPr b="0" lang="en-US" sz="2200" spc="-1" strike="noStrike">
              <a:solidFill>
                <a:srgbClr val="000000"/>
              </a:solidFill>
              <a:latin typeface="Calibri"/>
            </a:endParaRPr>
          </a:p>
          <a:p>
            <a:pPr indent="0">
              <a:lnSpc>
                <a:spcPct val="100000"/>
              </a:lnSpc>
              <a:spcBef>
                <a:spcPts val="439"/>
              </a:spcBef>
              <a:buNone/>
              <a:tabLst>
                <a:tab algn="l" pos="0"/>
              </a:tabLst>
            </a:pP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4271040" y="613080"/>
            <a:ext cx="4519800" cy="1725120"/>
          </a:xfrm>
          <a:prstGeom prst="rect">
            <a:avLst/>
          </a:prstGeom>
          <a:noFill/>
          <a:ln w="0">
            <a:noFill/>
          </a:ln>
        </p:spPr>
        <p:txBody>
          <a:bodyPr lIns="0" rIns="0" tIns="0" anchor="ctr">
            <a:noAutofit/>
          </a:bodyPr>
          <a:p>
            <a:pPr indent="0">
              <a:lnSpc>
                <a:spcPts val="6100"/>
              </a:lnSpc>
              <a:buNone/>
            </a:pPr>
            <a:r>
              <a:rPr b="1" i="1" lang="es-MX" sz="4390" spc="-1" strike="noStrike">
                <a:solidFill>
                  <a:srgbClr val="ff0000"/>
                </a:solidFill>
                <a:latin typeface="Arial"/>
              </a:rPr>
              <a:t>Definiciones</a:t>
            </a:r>
            <a:endParaRPr b="0" lang="en-US" sz="4390" spc="-1" strike="noStrike">
              <a:solidFill>
                <a:srgbClr val="000000"/>
              </a:solidFill>
              <a:latin typeface="Calibri"/>
            </a:endParaRPr>
          </a:p>
        </p:txBody>
      </p:sp>
      <p:sp>
        <p:nvSpPr>
          <p:cNvPr id="225" name="PlaceHolder 2"/>
          <p:cNvSpPr>
            <a:spLocks noGrp="1"/>
          </p:cNvSpPr>
          <p:nvPr>
            <p:ph/>
          </p:nvPr>
        </p:nvSpPr>
        <p:spPr>
          <a:xfrm>
            <a:off x="975600" y="2470680"/>
            <a:ext cx="11081520" cy="6795000"/>
          </a:xfrm>
          <a:prstGeom prst="rect">
            <a:avLst/>
          </a:prstGeom>
          <a:noFill/>
          <a:ln w="0">
            <a:noFill/>
          </a:ln>
        </p:spPr>
        <p:txBody>
          <a:bodyPr anchor="t">
            <a:noAutofit/>
          </a:bodyPr>
          <a:p>
            <a:pPr marL="343080" indent="-343080">
              <a:lnSpc>
                <a:spcPct val="100000"/>
              </a:lnSpc>
              <a:spcBef>
                <a:spcPts val="400"/>
              </a:spcBef>
              <a:buClr>
                <a:srgbClr val="000000"/>
              </a:buClr>
              <a:buFont typeface="Arial"/>
              <a:buChar char="•"/>
            </a:pPr>
            <a:r>
              <a:rPr b="1" lang="es-AR" sz="2000" spc="-1" strike="noStrike">
                <a:solidFill>
                  <a:srgbClr val="000000"/>
                </a:solidFill>
                <a:latin typeface="Calibri"/>
              </a:rPr>
              <a:t>Hardware:</a:t>
            </a:r>
            <a:r>
              <a:rPr b="0" lang="es-AR" sz="2000" spc="-1" strike="noStrike">
                <a:solidFill>
                  <a:srgbClr val="000000"/>
                </a:solidFill>
                <a:latin typeface="Calibri"/>
              </a:rPr>
              <a:t> Es el conjunto de circuitos electrónicos que forman el sistema programable o, dicho de otra forma, </a:t>
            </a:r>
            <a:r>
              <a:rPr b="1" lang="es-AR" sz="2000" spc="-1" strike="noStrike">
                <a:solidFill>
                  <a:srgbClr val="000000"/>
                </a:solidFill>
                <a:latin typeface="Calibri"/>
              </a:rPr>
              <a:t>es la parte física del sistema</a:t>
            </a:r>
            <a:r>
              <a:rPr b="0" lang="es-AR" sz="2000" spc="-1" strike="noStrike">
                <a:solidFill>
                  <a:srgbClr val="000000"/>
                </a:solidFill>
                <a:latin typeface="Calibri"/>
              </a:rPr>
              <a:t>.</a:t>
            </a:r>
            <a:endParaRPr b="0" lang="en-US" sz="2000" spc="-1" strike="noStrike">
              <a:solidFill>
                <a:srgbClr val="000000"/>
              </a:solidFill>
              <a:latin typeface="Calibri"/>
            </a:endParaRPr>
          </a:p>
          <a:p>
            <a:pPr indent="0">
              <a:lnSpc>
                <a:spcPct val="100000"/>
              </a:lnSpc>
              <a:spcBef>
                <a:spcPts val="400"/>
              </a:spcBef>
              <a:buNone/>
            </a:pPr>
            <a:endParaRPr b="0" lang="en-US" sz="2000" spc="-1" strike="noStrike">
              <a:solidFill>
                <a:srgbClr val="000000"/>
              </a:solidFill>
              <a:latin typeface="Calibri"/>
            </a:endParaRPr>
          </a:p>
          <a:p>
            <a:pPr marL="343080" indent="-343080">
              <a:lnSpc>
                <a:spcPct val="100000"/>
              </a:lnSpc>
              <a:spcBef>
                <a:spcPts val="400"/>
              </a:spcBef>
              <a:buClr>
                <a:srgbClr val="000000"/>
              </a:buClr>
              <a:buFont typeface="Arial"/>
              <a:buChar char="•"/>
            </a:pPr>
            <a:r>
              <a:rPr b="1" lang="es-AR" sz="2000" spc="-1" strike="noStrike">
                <a:solidFill>
                  <a:srgbClr val="000000"/>
                </a:solidFill>
                <a:latin typeface="Calibri"/>
              </a:rPr>
              <a:t>Software:</a:t>
            </a:r>
            <a:r>
              <a:rPr b="0" lang="es-AR" sz="2000" spc="-1" strike="noStrike">
                <a:solidFill>
                  <a:srgbClr val="000000"/>
                </a:solidFill>
                <a:latin typeface="Calibri"/>
              </a:rPr>
              <a:t> Es el </a:t>
            </a:r>
            <a:r>
              <a:rPr b="1" lang="es-AR" sz="2000" spc="-1" strike="noStrike">
                <a:solidFill>
                  <a:srgbClr val="000000"/>
                </a:solidFill>
                <a:latin typeface="Calibri"/>
              </a:rPr>
              <a:t>conjunto de programas y aplicaciones</a:t>
            </a:r>
            <a:r>
              <a:rPr b="0" lang="es-AR" sz="2000" spc="-1" strike="noStrike">
                <a:solidFill>
                  <a:srgbClr val="000000"/>
                </a:solidFill>
                <a:latin typeface="Calibri"/>
              </a:rPr>
              <a:t> formado por instrucciones y rutinas que se utilizan para programar y coordinar al sistema programable. También se denomina software al conjunto de lenguajes empleados para elaborar dichos programas.</a:t>
            </a:r>
            <a:endParaRPr b="0" lang="en-US" sz="2000" spc="-1" strike="noStrike">
              <a:solidFill>
                <a:srgbClr val="000000"/>
              </a:solidFill>
              <a:latin typeface="Calibri"/>
            </a:endParaRPr>
          </a:p>
          <a:p>
            <a:pPr indent="0">
              <a:lnSpc>
                <a:spcPct val="100000"/>
              </a:lnSpc>
              <a:spcBef>
                <a:spcPts val="400"/>
              </a:spcBef>
              <a:buNone/>
            </a:pPr>
            <a:endParaRPr b="0" lang="en-US" sz="2000" spc="-1" strike="noStrike">
              <a:solidFill>
                <a:srgbClr val="000000"/>
              </a:solidFill>
              <a:latin typeface="Calibri"/>
            </a:endParaRPr>
          </a:p>
          <a:p>
            <a:pPr marL="343080" indent="-343080">
              <a:lnSpc>
                <a:spcPct val="100000"/>
              </a:lnSpc>
              <a:spcBef>
                <a:spcPts val="400"/>
              </a:spcBef>
              <a:buClr>
                <a:srgbClr val="000000"/>
              </a:buClr>
              <a:buFont typeface="Arial"/>
              <a:buChar char="•"/>
            </a:pPr>
            <a:r>
              <a:rPr b="1" lang="es-AR" sz="2000" spc="-1" strike="noStrike">
                <a:solidFill>
                  <a:srgbClr val="000000"/>
                </a:solidFill>
                <a:latin typeface="Calibri"/>
              </a:rPr>
              <a:t>Firmware:</a:t>
            </a:r>
            <a:r>
              <a:rPr b="0" lang="es-AR" sz="2000" spc="-1" strike="noStrike">
                <a:solidFill>
                  <a:srgbClr val="000000"/>
                </a:solidFill>
                <a:latin typeface="Calibri"/>
              </a:rPr>
              <a:t> Es un </a:t>
            </a:r>
            <a:r>
              <a:rPr b="1" lang="es-AR" sz="2000" spc="-1" strike="noStrike">
                <a:solidFill>
                  <a:srgbClr val="000000"/>
                </a:solidFill>
                <a:latin typeface="Calibri"/>
              </a:rPr>
              <a:t>"software" grabado en la estructura electrónica</a:t>
            </a:r>
            <a:r>
              <a:rPr b="0" lang="es-AR" sz="2000" spc="-1" strike="noStrike">
                <a:solidFill>
                  <a:srgbClr val="000000"/>
                </a:solidFill>
                <a:latin typeface="Calibri"/>
              </a:rPr>
              <a:t> del sistema programable y que el usuario en principio no puede alterar. </a:t>
            </a:r>
            <a:endParaRPr b="0" lang="en-US" sz="2000" spc="-1" strike="noStrike">
              <a:solidFill>
                <a:srgbClr val="000000"/>
              </a:solidFill>
              <a:latin typeface="Calibri"/>
            </a:endParaRPr>
          </a:p>
          <a:p>
            <a:pPr indent="0">
              <a:lnSpc>
                <a:spcPct val="100000"/>
              </a:lnSpc>
              <a:spcBef>
                <a:spcPts val="400"/>
              </a:spcBef>
              <a:buNone/>
              <a:tabLst>
                <a:tab algn="l" pos="0"/>
              </a:tabLst>
            </a:pPr>
            <a:endParaRPr b="0" lang="en-US" sz="2000" spc="-1" strike="noStrike">
              <a:solidFill>
                <a:srgbClr val="000000"/>
              </a:solidFill>
              <a:latin typeface="Calibri"/>
            </a:endParaRPr>
          </a:p>
          <a:p>
            <a:pPr indent="0">
              <a:lnSpc>
                <a:spcPct val="100000"/>
              </a:lnSpc>
              <a:spcBef>
                <a:spcPts val="400"/>
              </a:spcBef>
              <a:buNone/>
              <a:tabLst>
                <a:tab algn="l" pos="0"/>
              </a:tabLst>
            </a:pPr>
            <a:r>
              <a:rPr b="1" lang="es-AR" sz="2000" spc="-1" strike="noStrike">
                <a:solidFill>
                  <a:srgbClr val="000000"/>
                </a:solidFill>
                <a:latin typeface="Calibri"/>
              </a:rPr>
              <a:t>En los ordenadores personales, la BIOS (Basic Input/Output System)</a:t>
            </a:r>
            <a:r>
              <a:rPr b="0" lang="es-AR" sz="2000" spc="-1" strike="noStrike">
                <a:solidFill>
                  <a:srgbClr val="000000"/>
                </a:solidFill>
                <a:latin typeface="Calibri"/>
              </a:rPr>
              <a:t> utiliza firmware y contiene un grupo de programas que sirven de intermediario entre el software y hardware.</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31"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32"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33"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334"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35"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36"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37"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38" name="Freeform 3"/>
          <p:cNvSpPr/>
          <p:nvPr/>
        </p:nvSpPr>
        <p:spPr>
          <a:xfrm>
            <a:off x="776160" y="6999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2">
                <a:moveTo>
                  <a:pt x="0" y="0"/>
                </a:moveTo>
                <a:lnTo>
                  <a:pt x="0" y="838962"/>
                </a:lnTo>
                <a:lnTo>
                  <a:pt x="10075164" y="838962"/>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39" name="Freeform 3"/>
          <p:cNvSpPr/>
          <p:nvPr/>
        </p:nvSpPr>
        <p:spPr>
          <a:xfrm>
            <a:off x="776160" y="8123040"/>
            <a:ext cx="13567320" cy="1088280"/>
          </a:xfrm>
          <a:custGeom>
            <a:avLst/>
            <a:gdLst>
              <a:gd name="textAreaLeft" fmla="*/ 0 w 13567320"/>
              <a:gd name="textAreaRight" fmla="*/ 13567680 w 13567320"/>
              <a:gd name="textAreaTop" fmla="*/ 0 h 1088280"/>
              <a:gd name="textAreaBottom" fmla="*/ 1088640 h 1088280"/>
            </a:gdLst>
            <a:ahLst/>
            <a:rect l="textAreaLeft" t="textAreaTop" r="textAreaRight" b="textAreaBottom"/>
            <a:pathLst>
              <a:path w="10075164" h="825500">
                <a:moveTo>
                  <a:pt x="0" y="0"/>
                </a:moveTo>
                <a:lnTo>
                  <a:pt x="10075164" y="0"/>
                </a:lnTo>
                <a:lnTo>
                  <a:pt x="10075164" y="825499"/>
                </a:lnTo>
                <a:lnTo>
                  <a:pt x="0" y="8254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40" name="Freeform 3"/>
          <p:cNvSpPr/>
          <p:nvPr/>
        </p:nvSpPr>
        <p:spPr>
          <a:xfrm>
            <a:off x="776160" y="9213480"/>
            <a:ext cx="13567320" cy="1114200"/>
          </a:xfrm>
          <a:custGeom>
            <a:avLst/>
            <a:gdLst>
              <a:gd name="textAreaLeft" fmla="*/ 0 w 13567320"/>
              <a:gd name="textAreaRight" fmla="*/ 13567680 w 13567320"/>
              <a:gd name="textAreaTop" fmla="*/ 0 h 1114200"/>
              <a:gd name="textAreaBottom" fmla="*/ 1114560 h 1114200"/>
            </a:gdLst>
            <a:ahLst/>
            <a:rect l="textAreaLeft" t="textAreaTop" r="textAreaRight" b="textAreaBottom"/>
            <a:pathLst>
              <a:path w="10075164" h="845058">
                <a:moveTo>
                  <a:pt x="0" y="0"/>
                </a:moveTo>
                <a:lnTo>
                  <a:pt x="0" y="845058"/>
                </a:lnTo>
                <a:lnTo>
                  <a:pt x="10075164" y="845058"/>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graphicFrame>
        <p:nvGraphicFramePr>
          <p:cNvPr id="1341" name="表格 4"/>
          <p:cNvGraphicFramePr/>
          <p:nvPr/>
        </p:nvGraphicFramePr>
        <p:xfrm>
          <a:off x="1567800" y="2564280"/>
          <a:ext cx="12495600" cy="7002000"/>
        </p:xfrm>
        <a:graphic>
          <a:graphicData uri="http://schemas.openxmlformats.org/drawingml/2006/table">
            <a:tbl>
              <a:tblPr/>
              <a:tblGrid>
                <a:gridCol w="4164120"/>
                <a:gridCol w="4166640"/>
                <a:gridCol w="4164840"/>
              </a:tblGrid>
              <a:tr h="834120">
                <a:tc>
                  <a:txBody>
                    <a:bodyPr anchor="t">
                      <a:noAutofit/>
                    </a:bodyPr>
                    <a:p>
                      <a:pPr algn="ctr">
                        <a:lnSpc>
                          <a:spcPct val="100000"/>
                        </a:lnSpc>
                      </a:pPr>
                      <a:r>
                        <a:rPr b="1" lang="en-US" sz="3080" spc="-1" strike="noStrike">
                          <a:solidFill>
                            <a:srgbClr val="000000"/>
                          </a:solidFill>
                          <a:latin typeface="Times New Roman"/>
                        </a:rPr>
                        <a:t>TIPO</a:t>
                      </a:r>
                      <a:endParaRPr b="0" lang="es-AR" sz="3080" spc="-1" strike="noStrike">
                        <a:solidFill>
                          <a:srgbClr val="000000"/>
                        </a:solidFill>
                        <a:latin typeface="Arial"/>
                      </a:endParaRPr>
                    </a:p>
                  </a:txBody>
                  <a:tcPr anchor="t" marL="91440" marR="91440">
                    <a:lnL>
                      <a:noFill/>
                    </a:lnL>
                    <a:lnR>
                      <a:noFill/>
                    </a:lnR>
                    <a:lnT>
                      <a:noFill/>
                    </a:lnT>
                    <a:lnB>
                      <a:noFill/>
                    </a:lnB>
                    <a:solidFill>
                      <a:srgbClr val="ffffff"/>
                    </a:solidFill>
                  </a:tcPr>
                </a:tc>
                <a:tc>
                  <a:txBody>
                    <a:bodyPr anchor="t">
                      <a:noAutofit/>
                    </a:bodyPr>
                    <a:p>
                      <a:pPr algn="ctr">
                        <a:lnSpc>
                          <a:spcPct val="100000"/>
                        </a:lnSpc>
                      </a:pPr>
                      <a:r>
                        <a:rPr b="1" lang="en-US" sz="3080" spc="-1" strike="noStrike">
                          <a:solidFill>
                            <a:srgbClr val="000000"/>
                          </a:solidFill>
                          <a:latin typeface="Times New Roman"/>
                        </a:rPr>
                        <a:t>SINTAXIS</a:t>
                      </a:r>
                      <a:endParaRPr b="0" lang="es-AR" sz="3080" spc="-1" strike="noStrike">
                        <a:solidFill>
                          <a:srgbClr val="000000"/>
                        </a:solidFill>
                        <a:latin typeface="Arial"/>
                      </a:endParaRPr>
                    </a:p>
                  </a:txBody>
                  <a:tcPr anchor="t" marL="91440" marR="91440">
                    <a:lnL>
                      <a:noFill/>
                    </a:lnL>
                    <a:lnR>
                      <a:noFill/>
                    </a:lnR>
                    <a:lnT>
                      <a:noFill/>
                    </a:lnT>
                    <a:lnB>
                      <a:noFill/>
                    </a:lnB>
                    <a:solidFill>
                      <a:srgbClr val="ffffff"/>
                    </a:solidFill>
                  </a:tcPr>
                </a:tc>
                <a:tc>
                  <a:txBody>
                    <a:bodyPr anchor="t">
                      <a:noAutofit/>
                    </a:bodyPr>
                    <a:p>
                      <a:pPr algn="ctr">
                        <a:lnSpc>
                          <a:spcPct val="100000"/>
                        </a:lnSpc>
                      </a:pPr>
                      <a:r>
                        <a:rPr b="1" lang="en-US" sz="3080" spc="-1" strike="noStrike">
                          <a:solidFill>
                            <a:srgbClr val="000000"/>
                          </a:solidFill>
                          <a:latin typeface="Times New Roman"/>
                        </a:rPr>
                        <a:t>Ejemplo</a:t>
                      </a:r>
                      <a:endParaRPr b="0" lang="es-AR" sz="3080" spc="-1" strike="noStrike">
                        <a:solidFill>
                          <a:srgbClr val="000000"/>
                        </a:solidFill>
                        <a:latin typeface="Arial"/>
                      </a:endParaRPr>
                    </a:p>
                  </a:txBody>
                  <a:tcPr anchor="t" marL="91440" marR="91440">
                    <a:lnL>
                      <a:noFill/>
                    </a:lnL>
                    <a:lnR>
                      <a:noFill/>
                    </a:lnR>
                    <a:lnT>
                      <a:noFill/>
                    </a:lnT>
                    <a:lnB>
                      <a:noFill/>
                    </a:lnB>
                    <a:solidFill>
                      <a:srgbClr val="ffffff"/>
                    </a:solidFill>
                  </a:tcPr>
                </a:tc>
              </a:tr>
              <a:tr h="1735200">
                <a:tc>
                  <a:txBody>
                    <a:bodyPr anchor="ctr">
                      <a:noAutofit/>
                    </a:bodyPr>
                    <a:p>
                      <a:pPr>
                        <a:lnSpc>
                          <a:spcPct val="100000"/>
                        </a:lnSpc>
                      </a:pPr>
                      <a:r>
                        <a:rPr b="1" lang="en-US" sz="3080" spc="-1" strike="noStrike">
                          <a:solidFill>
                            <a:srgbClr val="ff0000"/>
                          </a:solidFill>
                          <a:latin typeface="Times New Roman"/>
                        </a:rPr>
                        <a:t>Decimal</a:t>
                      </a:r>
                      <a:endParaRPr b="0" lang="es-AR" sz="308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D’&lt;cantidad&gt;’</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d’&lt;cantidad&gt;’</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.&lt;cantidad&gt;&lt;cantidad&gt;</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Movlwl </a:t>
                      </a:r>
                      <a:r>
                        <a:rPr b="1" lang="en-US" sz="2200" spc="-1" strike="noStrike">
                          <a:solidFill>
                            <a:srgbClr val="ff0000"/>
                          </a:solidFill>
                          <a:latin typeface="Times New Roman"/>
                        </a:rPr>
                        <a:t>D</a:t>
                      </a:r>
                      <a:r>
                        <a:rPr b="1" lang="en-US" sz="2200" spc="-1" strike="noStrike">
                          <a:solidFill>
                            <a:srgbClr val="000000"/>
                          </a:solidFill>
                          <a:latin typeface="Times New Roman"/>
                        </a:rPr>
                        <a:t>’109’</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Movlw </a:t>
                      </a:r>
                      <a:r>
                        <a:rPr b="1" lang="en-US" sz="2200" spc="-1" strike="noStrike">
                          <a:solidFill>
                            <a:srgbClr val="ff0000"/>
                          </a:solidFill>
                          <a:latin typeface="Times New Roman"/>
                        </a:rPr>
                        <a:t>d</a:t>
                      </a:r>
                      <a:r>
                        <a:rPr b="1" lang="en-US" sz="2200" spc="-1" strike="noStrike">
                          <a:solidFill>
                            <a:srgbClr val="000000"/>
                          </a:solidFill>
                          <a:latin typeface="Times New Roman"/>
                        </a:rPr>
                        <a:t>’109’</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Movlw</a:t>
                      </a:r>
                      <a:r>
                        <a:rPr b="1" lang="en-US" sz="2200" spc="-1" strike="noStrike">
                          <a:solidFill>
                            <a:srgbClr val="ff0000"/>
                          </a:solidFill>
                          <a:latin typeface="Times New Roman"/>
                        </a:rPr>
                        <a:t>.</a:t>
                      </a:r>
                      <a:r>
                        <a:rPr b="1" lang="en-US" sz="2200" spc="-1" strike="noStrike">
                          <a:solidFill>
                            <a:srgbClr val="000000"/>
                          </a:solidFill>
                          <a:latin typeface="Times New Roman"/>
                        </a:rPr>
                        <a:t>109 109</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r>
              <a:tr h="2697120">
                <a:tc>
                  <a:txBody>
                    <a:bodyPr anchor="ctr">
                      <a:noAutofit/>
                    </a:bodyPr>
                    <a:p>
                      <a:pPr>
                        <a:lnSpc>
                          <a:spcPct val="100000"/>
                        </a:lnSpc>
                      </a:pPr>
                      <a:r>
                        <a:rPr b="1" lang="en-US" sz="3080" spc="-1" strike="noStrike">
                          <a:solidFill>
                            <a:srgbClr val="ff0000"/>
                          </a:solidFill>
                          <a:latin typeface="Times New Roman"/>
                        </a:rPr>
                        <a:t>Hexadecimal</a:t>
                      </a:r>
                      <a:endParaRPr b="0" lang="es-AR" sz="308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H’&lt;cantidad&gt;’</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h’&lt;cantidad&gt;’</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0x&lt;cantidad&gt;</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&lt;cantidad&gt;H</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&lt;cantidad&gt;h</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Movlw</a:t>
                      </a:r>
                      <a:r>
                        <a:rPr b="1" lang="en-US" sz="2200" spc="-1" strike="noStrike">
                          <a:solidFill>
                            <a:srgbClr val="ff0000"/>
                          </a:solidFill>
                          <a:latin typeface="Times New Roman"/>
                        </a:rPr>
                        <a:t>H</a:t>
                      </a:r>
                      <a:r>
                        <a:rPr b="1" lang="en-US" sz="2200" spc="-1" strike="noStrike">
                          <a:solidFill>
                            <a:srgbClr val="000000"/>
                          </a:solidFill>
                          <a:latin typeface="Times New Roman"/>
                        </a:rPr>
                        <a:t>’6D’</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momovlwl</a:t>
                      </a:r>
                      <a:r>
                        <a:rPr b="1" lang="en-US" sz="2200" spc="-1" strike="noStrike">
                          <a:solidFill>
                            <a:srgbClr val="ff0000"/>
                          </a:solidFill>
                          <a:latin typeface="Times New Roman"/>
                        </a:rPr>
                        <a:t>h</a:t>
                      </a:r>
                      <a:r>
                        <a:rPr b="1" lang="en-US" sz="2200" spc="-1" strike="noStrike">
                          <a:solidFill>
                            <a:srgbClr val="000000"/>
                          </a:solidFill>
                          <a:latin typeface="Times New Roman"/>
                        </a:rPr>
                        <a:t>’6D’</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movlw0</a:t>
                      </a:r>
                      <a:r>
                        <a:rPr b="1" lang="en-US" sz="2200" spc="-1" strike="noStrike">
                          <a:solidFill>
                            <a:srgbClr val="ff0000"/>
                          </a:solidFill>
                          <a:latin typeface="Times New Roman"/>
                        </a:rPr>
                        <a:t>x</a:t>
                      </a:r>
                      <a:r>
                        <a:rPr b="1" lang="en-US" sz="2200" spc="-1" strike="noStrike">
                          <a:solidFill>
                            <a:srgbClr val="000000"/>
                          </a:solidFill>
                          <a:latin typeface="Times New Roman"/>
                        </a:rPr>
                        <a:t>6D</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movlw6D</a:t>
                      </a:r>
                      <a:r>
                        <a:rPr b="1" lang="en-US" sz="2200" spc="-1" strike="noStrike">
                          <a:solidFill>
                            <a:srgbClr val="ff0000"/>
                          </a:solidFill>
                          <a:latin typeface="Times New Roman"/>
                        </a:rPr>
                        <a:t>H</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movlw6D</a:t>
                      </a:r>
                      <a:r>
                        <a:rPr b="1" lang="en-US" sz="2200" spc="-1" strike="noStrike">
                          <a:solidFill>
                            <a:srgbClr val="ff0000"/>
                          </a:solidFill>
                          <a:latin typeface="Times New Roman"/>
                        </a:rPr>
                        <a:t>h</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r>
              <a:tr h="1735560">
                <a:tc>
                  <a:txBody>
                    <a:bodyPr anchor="ctr">
                      <a:noAutofit/>
                    </a:bodyPr>
                    <a:p>
                      <a:pPr>
                        <a:lnSpc>
                          <a:spcPct val="100000"/>
                        </a:lnSpc>
                      </a:pPr>
                      <a:r>
                        <a:rPr b="1" lang="en-US" sz="3080" spc="-1" strike="noStrike">
                          <a:solidFill>
                            <a:srgbClr val="ff0000"/>
                          </a:solidFill>
                          <a:latin typeface="Times New Roman"/>
                        </a:rPr>
                        <a:t>Octal</a:t>
                      </a:r>
                      <a:endParaRPr b="0" lang="es-AR" sz="308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O’&lt;cantidad&gt;’</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o’&lt;cantidad&gt;’</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Movlw</a:t>
                      </a:r>
                      <a:r>
                        <a:rPr b="1" lang="en-US" sz="2200" spc="-1" strike="noStrike">
                          <a:solidFill>
                            <a:srgbClr val="ff0000"/>
                          </a:solidFill>
                          <a:latin typeface="Times New Roman"/>
                        </a:rPr>
                        <a:t>O</a:t>
                      </a:r>
                      <a:r>
                        <a:rPr b="1" lang="en-US" sz="2200" spc="-1" strike="noStrike">
                          <a:solidFill>
                            <a:srgbClr val="000000"/>
                          </a:solidFill>
                          <a:latin typeface="Times New Roman"/>
                        </a:rPr>
                        <a:t>’155’</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movlw</a:t>
                      </a:r>
                      <a:r>
                        <a:rPr b="1" lang="en-US" sz="2200" spc="-1" strike="noStrike">
                          <a:solidFill>
                            <a:srgbClr val="ff0000"/>
                          </a:solidFill>
                          <a:latin typeface="Times New Roman"/>
                        </a:rPr>
                        <a:t>o</a:t>
                      </a:r>
                      <a:r>
                        <a:rPr b="1" lang="en-US" sz="2200" spc="-1" strike="noStrike">
                          <a:solidFill>
                            <a:srgbClr val="000000"/>
                          </a:solidFill>
                          <a:latin typeface="Times New Roman"/>
                        </a:rPr>
                        <a:t>’155’</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r>
            </a:tbl>
          </a:graphicData>
        </a:graphic>
      </p:graphicFrame>
      <p:sp>
        <p:nvSpPr>
          <p:cNvPr id="1342" name="TextBox 1"/>
          <p:cNvSpPr/>
          <p:nvPr/>
        </p:nvSpPr>
        <p:spPr>
          <a:xfrm>
            <a:off x="5135400" y="829080"/>
            <a:ext cx="8261280" cy="35028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1" i="1" lang="en-US" sz="3600" spc="-1" strike="noStrike">
                <a:solidFill>
                  <a:srgbClr val="ff0000"/>
                </a:solidFill>
                <a:latin typeface="Calibri"/>
              </a:rPr>
              <a:t>Constante Numéricas y Alfanuméricas</a:t>
            </a:r>
            <a:endParaRPr b="0" lang="es-A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44"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45"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graphicFrame>
        <p:nvGraphicFramePr>
          <p:cNvPr id="1346" name="表格 4"/>
          <p:cNvGraphicFramePr/>
          <p:nvPr/>
        </p:nvGraphicFramePr>
        <p:xfrm>
          <a:off x="1567800" y="2564280"/>
          <a:ext cx="12495600" cy="6743880"/>
        </p:xfrm>
        <a:graphic>
          <a:graphicData uri="http://schemas.openxmlformats.org/drawingml/2006/table">
            <a:tbl>
              <a:tblPr/>
              <a:tblGrid>
                <a:gridCol w="4164120"/>
                <a:gridCol w="4166640"/>
                <a:gridCol w="4164840"/>
              </a:tblGrid>
              <a:tr h="900720">
                <a:tc>
                  <a:txBody>
                    <a:bodyPr anchor="t">
                      <a:noAutofit/>
                    </a:bodyPr>
                    <a:p>
                      <a:pPr algn="ctr">
                        <a:lnSpc>
                          <a:spcPct val="100000"/>
                        </a:lnSpc>
                      </a:pPr>
                      <a:r>
                        <a:rPr b="1" lang="en-US" sz="3080" spc="-1" strike="noStrike">
                          <a:solidFill>
                            <a:srgbClr val="000000"/>
                          </a:solidFill>
                          <a:latin typeface="Times New Roman"/>
                        </a:rPr>
                        <a:t>TIPO</a:t>
                      </a:r>
                      <a:endParaRPr b="0" lang="es-AR" sz="3080" spc="-1" strike="noStrike">
                        <a:solidFill>
                          <a:srgbClr val="000000"/>
                        </a:solidFill>
                        <a:latin typeface="Arial"/>
                      </a:endParaRPr>
                    </a:p>
                  </a:txBody>
                  <a:tcPr anchor="t" marL="91440" marR="91440">
                    <a:lnL>
                      <a:noFill/>
                    </a:lnL>
                    <a:lnR>
                      <a:noFill/>
                    </a:lnR>
                    <a:lnT>
                      <a:noFill/>
                    </a:lnT>
                    <a:lnB>
                      <a:noFill/>
                    </a:lnB>
                    <a:solidFill>
                      <a:srgbClr val="ffffff"/>
                    </a:solidFill>
                  </a:tcPr>
                </a:tc>
                <a:tc>
                  <a:txBody>
                    <a:bodyPr anchor="t">
                      <a:noAutofit/>
                    </a:bodyPr>
                    <a:p>
                      <a:pPr algn="ctr">
                        <a:lnSpc>
                          <a:spcPct val="100000"/>
                        </a:lnSpc>
                      </a:pPr>
                      <a:r>
                        <a:rPr b="1" lang="en-US" sz="3080" spc="-1" strike="noStrike">
                          <a:solidFill>
                            <a:srgbClr val="000000"/>
                          </a:solidFill>
                          <a:latin typeface="Times New Roman"/>
                        </a:rPr>
                        <a:t>SINTAXIS</a:t>
                      </a:r>
                      <a:endParaRPr b="0" lang="es-AR" sz="3080" spc="-1" strike="noStrike">
                        <a:solidFill>
                          <a:srgbClr val="000000"/>
                        </a:solidFill>
                        <a:latin typeface="Arial"/>
                      </a:endParaRPr>
                    </a:p>
                  </a:txBody>
                  <a:tcPr anchor="t" marL="91440" marR="91440">
                    <a:lnL>
                      <a:noFill/>
                    </a:lnL>
                    <a:lnR>
                      <a:noFill/>
                    </a:lnR>
                    <a:lnT>
                      <a:noFill/>
                    </a:lnT>
                    <a:lnB>
                      <a:noFill/>
                    </a:lnB>
                    <a:solidFill>
                      <a:srgbClr val="ffffff"/>
                    </a:solidFill>
                  </a:tcPr>
                </a:tc>
                <a:tc>
                  <a:txBody>
                    <a:bodyPr anchor="t">
                      <a:noAutofit/>
                    </a:bodyPr>
                    <a:p>
                      <a:pPr algn="ctr">
                        <a:lnSpc>
                          <a:spcPct val="100000"/>
                        </a:lnSpc>
                      </a:pPr>
                      <a:r>
                        <a:rPr b="1" lang="en-US" sz="3080" spc="-1" strike="noStrike">
                          <a:solidFill>
                            <a:srgbClr val="000000"/>
                          </a:solidFill>
                          <a:latin typeface="Times New Roman"/>
                        </a:rPr>
                        <a:t>Ejemplo</a:t>
                      </a:r>
                      <a:endParaRPr b="0" lang="es-AR" sz="3080" spc="-1" strike="noStrike">
                        <a:solidFill>
                          <a:srgbClr val="000000"/>
                        </a:solidFill>
                        <a:latin typeface="Arial"/>
                      </a:endParaRPr>
                    </a:p>
                  </a:txBody>
                  <a:tcPr anchor="t" marL="91440" marR="91440">
                    <a:lnL>
                      <a:noFill/>
                    </a:lnL>
                    <a:lnR>
                      <a:noFill/>
                    </a:lnR>
                    <a:lnT>
                      <a:noFill/>
                    </a:lnT>
                    <a:lnB>
                      <a:noFill/>
                    </a:lnB>
                    <a:solidFill>
                      <a:srgbClr val="ffffff"/>
                    </a:solidFill>
                  </a:tcPr>
                </a:tc>
              </a:tr>
              <a:tr h="1874160">
                <a:tc>
                  <a:txBody>
                    <a:bodyPr anchor="ctr">
                      <a:noAutofit/>
                    </a:bodyPr>
                    <a:p>
                      <a:pPr>
                        <a:lnSpc>
                          <a:spcPct val="100000"/>
                        </a:lnSpc>
                      </a:pPr>
                      <a:r>
                        <a:rPr b="1" lang="en-US" sz="3080" spc="-1" strike="noStrike">
                          <a:solidFill>
                            <a:srgbClr val="ff0000"/>
                          </a:solidFill>
                          <a:latin typeface="Times New Roman"/>
                        </a:rPr>
                        <a:t>Binario</a:t>
                      </a:r>
                      <a:endParaRPr b="0" lang="es-AR" sz="308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B’&lt;cantidad&gt;’</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b’&lt;cantidad&gt;’cantidad</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Movlw</a:t>
                      </a:r>
                      <a:r>
                        <a:rPr b="1" lang="en-US" sz="2200" spc="-1" strike="noStrike">
                          <a:solidFill>
                            <a:srgbClr val="ff0000"/>
                          </a:solidFill>
                          <a:latin typeface="Times New Roman"/>
                        </a:rPr>
                        <a:t>B</a:t>
                      </a:r>
                      <a:r>
                        <a:rPr b="1" lang="en-US" sz="2200" spc="-1" strike="noStrike">
                          <a:solidFill>
                            <a:srgbClr val="000000"/>
                          </a:solidFill>
                          <a:latin typeface="Times New Roman"/>
                        </a:rPr>
                        <a:t>’01101101’</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movlw</a:t>
                      </a:r>
                      <a:r>
                        <a:rPr b="1" lang="en-US" sz="2200" spc="-1" strike="noStrike">
                          <a:solidFill>
                            <a:srgbClr val="ff0000"/>
                          </a:solidFill>
                          <a:latin typeface="Times New Roman"/>
                        </a:rPr>
                        <a:t>b</a:t>
                      </a:r>
                      <a:r>
                        <a:rPr b="1" lang="en-US" sz="2200" spc="-1" strike="noStrike">
                          <a:solidFill>
                            <a:srgbClr val="000000"/>
                          </a:solidFill>
                          <a:latin typeface="Times New Roman"/>
                        </a:rPr>
                        <a:t>’01101101’</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r>
              <a:tr h="2093760">
                <a:tc>
                  <a:txBody>
                    <a:bodyPr anchor="ctr">
                      <a:noAutofit/>
                    </a:bodyPr>
                    <a:p>
                      <a:pPr>
                        <a:lnSpc>
                          <a:spcPct val="100000"/>
                        </a:lnSpc>
                      </a:pPr>
                      <a:r>
                        <a:rPr b="1" lang="en-US" sz="3080" spc="-1" strike="noStrike">
                          <a:solidFill>
                            <a:srgbClr val="ff0000"/>
                          </a:solidFill>
                          <a:latin typeface="Times New Roman"/>
                        </a:rPr>
                        <a:t>ASCII</a:t>
                      </a:r>
                      <a:endParaRPr b="0" lang="es-AR" sz="308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A’&lt;carácter&gt;’&lt;carácter&gt;</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a’&lt;carácter&gt;’</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a:t>
                      </a:r>
                      <a:r>
                        <a:rPr b="1" lang="en-US" sz="2200" spc="-1" strike="noStrike">
                          <a:solidFill>
                            <a:srgbClr val="000000"/>
                          </a:solidFill>
                          <a:latin typeface="Times New Roman"/>
                        </a:rPr>
                        <a:t>&lt;carácter&gt;’&lt;carácter&gt;</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Movlw</a:t>
                      </a:r>
                      <a:r>
                        <a:rPr b="1" lang="en-US" sz="2200" spc="-1" strike="noStrike">
                          <a:solidFill>
                            <a:srgbClr val="ff0000"/>
                          </a:solidFill>
                          <a:latin typeface="Times New Roman"/>
                        </a:rPr>
                        <a:t>A</a:t>
                      </a:r>
                      <a:r>
                        <a:rPr b="1" lang="en-US" sz="2200" spc="-1" strike="noStrike">
                          <a:solidFill>
                            <a:srgbClr val="000000"/>
                          </a:solidFill>
                          <a:latin typeface="Times New Roman"/>
                        </a:rPr>
                        <a:t>’M’M</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movlw</a:t>
                      </a:r>
                      <a:r>
                        <a:rPr b="1" lang="en-US" sz="2200" spc="-1" strike="noStrike">
                          <a:solidFill>
                            <a:srgbClr val="ff0000"/>
                          </a:solidFill>
                          <a:latin typeface="Times New Roman"/>
                        </a:rPr>
                        <a:t>a</a:t>
                      </a:r>
                      <a:r>
                        <a:rPr b="1" lang="en-US" sz="2200" spc="-1" strike="noStrike">
                          <a:solidFill>
                            <a:srgbClr val="000000"/>
                          </a:solidFill>
                          <a:latin typeface="Times New Roman"/>
                        </a:rPr>
                        <a:t>’M’</a:t>
                      </a:r>
                      <a:endParaRPr b="0" lang="es-AR" sz="2200" spc="-1" strike="noStrike">
                        <a:solidFill>
                          <a:srgbClr val="000000"/>
                        </a:solidFill>
                        <a:latin typeface="Arial"/>
                      </a:endParaRPr>
                    </a:p>
                    <a:p>
                      <a:pPr>
                        <a:lnSpc>
                          <a:spcPct val="100000"/>
                        </a:lnSpc>
                      </a:pPr>
                      <a:r>
                        <a:rPr b="1" lang="en-US" sz="2200" spc="-1" strike="noStrike">
                          <a:solidFill>
                            <a:srgbClr val="000000"/>
                          </a:solidFill>
                          <a:latin typeface="Times New Roman"/>
                        </a:rPr>
                        <a:t>movlw‘MM</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r>
              <a:tr h="1875240">
                <a:tc>
                  <a:txBody>
                    <a:bodyPr anchor="ctr">
                      <a:noAutofit/>
                    </a:bodyPr>
                    <a:p>
                      <a:pPr>
                        <a:lnSpc>
                          <a:spcPct val="100000"/>
                        </a:lnSpc>
                      </a:pPr>
                      <a:r>
                        <a:rPr b="1" lang="en-US" sz="3080" spc="-1" strike="noStrike">
                          <a:solidFill>
                            <a:srgbClr val="ff0000"/>
                          </a:solidFill>
                          <a:latin typeface="Times New Roman"/>
                        </a:rPr>
                        <a:t>String</a:t>
                      </a:r>
                      <a:endParaRPr b="0" lang="es-AR" sz="308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a:t>
                      </a:r>
                      <a:r>
                        <a:rPr b="1" lang="en-US" sz="2200" spc="-1" strike="noStrike">
                          <a:solidFill>
                            <a:srgbClr val="000000"/>
                          </a:solidFill>
                          <a:latin typeface="Times New Roman"/>
                        </a:rPr>
                        <a:t>&lt;string&gt;”</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c>
                  <a:txBody>
                    <a:bodyPr anchor="ctr">
                      <a:noAutofit/>
                    </a:bodyPr>
                    <a:p>
                      <a:pPr>
                        <a:lnSpc>
                          <a:spcPct val="100000"/>
                        </a:lnSpc>
                      </a:pPr>
                      <a:r>
                        <a:rPr b="1" lang="en-US" sz="2200" spc="-1" strike="noStrike">
                          <a:solidFill>
                            <a:srgbClr val="000000"/>
                          </a:solidFill>
                          <a:latin typeface="Times New Roman"/>
                        </a:rPr>
                        <a:t>DT</a:t>
                      </a:r>
                      <a:r>
                        <a:rPr b="1" lang="en-US" sz="2200" spc="-1" strike="noStrike">
                          <a:solidFill>
                            <a:srgbClr val="ff0000"/>
                          </a:solidFill>
                          <a:latin typeface="Times New Roman"/>
                        </a:rPr>
                        <a:t>“</a:t>
                      </a:r>
                      <a:r>
                        <a:rPr b="1" lang="en-US" sz="2200" spc="-1" strike="noStrike">
                          <a:solidFill>
                            <a:srgbClr val="000000"/>
                          </a:solidFill>
                          <a:latin typeface="Times New Roman"/>
                        </a:rPr>
                        <a:t>EstudiaDPE</a:t>
                      </a:r>
                      <a:r>
                        <a:rPr b="1" lang="en-US" sz="2200" spc="-1" strike="noStrike">
                          <a:solidFill>
                            <a:srgbClr val="ff0000"/>
                          </a:solidFill>
                          <a:latin typeface="Times New Roman"/>
                        </a:rPr>
                        <a:t>”</a:t>
                      </a:r>
                      <a:endParaRPr b="0" lang="es-AR" sz="2200" spc="-1" strike="noStrike">
                        <a:solidFill>
                          <a:srgbClr val="000000"/>
                        </a:solidFill>
                        <a:latin typeface="Arial"/>
                      </a:endParaRPr>
                    </a:p>
                  </a:txBody>
                  <a:tcPr anchor="ctr" marL="91440" marR="91440">
                    <a:lnL>
                      <a:noFill/>
                    </a:lnL>
                    <a:lnR>
                      <a:noFill/>
                    </a:lnR>
                    <a:lnT>
                      <a:noFill/>
                    </a:lnT>
                    <a:lnB>
                      <a:noFill/>
                    </a:lnB>
                    <a:solidFill>
                      <a:srgbClr val="ffffff"/>
                    </a:solidFill>
                  </a:tcPr>
                </a:tc>
              </a:tr>
            </a:tbl>
          </a:graphicData>
        </a:graphic>
      </p:graphicFrame>
      <p:sp>
        <p:nvSpPr>
          <p:cNvPr id="1347" name="TextBox 1"/>
          <p:cNvSpPr/>
          <p:nvPr/>
        </p:nvSpPr>
        <p:spPr>
          <a:xfrm>
            <a:off x="5135400" y="829080"/>
            <a:ext cx="8261280" cy="35028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1" i="1" lang="en-US" sz="3600" spc="-1" strike="noStrike">
                <a:solidFill>
                  <a:srgbClr val="ff0000"/>
                </a:solidFill>
                <a:latin typeface="Calibri"/>
              </a:rPr>
              <a:t>Constante Numéricas y Alfanuméricas</a:t>
            </a:r>
            <a:endParaRPr b="0" lang="es-A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8"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49"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50"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51"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352"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53"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54"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55"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56" name="Freeform 3"/>
          <p:cNvSpPr/>
          <p:nvPr/>
        </p:nvSpPr>
        <p:spPr>
          <a:xfrm>
            <a:off x="776160" y="6999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2">
                <a:moveTo>
                  <a:pt x="0" y="0"/>
                </a:moveTo>
                <a:lnTo>
                  <a:pt x="0" y="838962"/>
                </a:lnTo>
                <a:lnTo>
                  <a:pt x="10075164" y="838962"/>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57" name="Freeform 3"/>
          <p:cNvSpPr/>
          <p:nvPr/>
        </p:nvSpPr>
        <p:spPr>
          <a:xfrm>
            <a:off x="776160" y="8123040"/>
            <a:ext cx="13567320" cy="1088280"/>
          </a:xfrm>
          <a:custGeom>
            <a:avLst/>
            <a:gdLst>
              <a:gd name="textAreaLeft" fmla="*/ 0 w 13567320"/>
              <a:gd name="textAreaRight" fmla="*/ 13567680 w 13567320"/>
              <a:gd name="textAreaTop" fmla="*/ 0 h 1088280"/>
              <a:gd name="textAreaBottom" fmla="*/ 1088640 h 1088280"/>
            </a:gdLst>
            <a:ahLst/>
            <a:rect l="textAreaLeft" t="textAreaTop" r="textAreaRight" b="textAreaBottom"/>
            <a:pathLst>
              <a:path w="10075164" h="825500">
                <a:moveTo>
                  <a:pt x="0" y="0"/>
                </a:moveTo>
                <a:lnTo>
                  <a:pt x="10075164" y="0"/>
                </a:lnTo>
                <a:lnTo>
                  <a:pt x="10075164" y="825499"/>
                </a:lnTo>
                <a:lnTo>
                  <a:pt x="0" y="8254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58" name="Freeform 3"/>
          <p:cNvSpPr/>
          <p:nvPr/>
        </p:nvSpPr>
        <p:spPr>
          <a:xfrm>
            <a:off x="776160" y="9213480"/>
            <a:ext cx="13567320" cy="1114200"/>
          </a:xfrm>
          <a:custGeom>
            <a:avLst/>
            <a:gdLst>
              <a:gd name="textAreaLeft" fmla="*/ 0 w 13567320"/>
              <a:gd name="textAreaRight" fmla="*/ 13567680 w 13567320"/>
              <a:gd name="textAreaTop" fmla="*/ 0 h 1114200"/>
              <a:gd name="textAreaBottom" fmla="*/ 1114560 h 1114200"/>
            </a:gdLst>
            <a:ahLst/>
            <a:rect l="textAreaLeft" t="textAreaTop" r="textAreaRight" b="textAreaBottom"/>
            <a:pathLst>
              <a:path w="10075164" h="845058">
                <a:moveTo>
                  <a:pt x="0" y="0"/>
                </a:moveTo>
                <a:lnTo>
                  <a:pt x="0" y="845058"/>
                </a:lnTo>
                <a:lnTo>
                  <a:pt x="10075164" y="845058"/>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59" name="TextBox 1"/>
          <p:cNvSpPr/>
          <p:nvPr/>
        </p:nvSpPr>
        <p:spPr>
          <a:xfrm>
            <a:off x="1642680" y="1029960"/>
            <a:ext cx="12381480" cy="5569200"/>
          </a:xfrm>
          <a:prstGeom prst="rect">
            <a:avLst/>
          </a:prstGeom>
          <a:noFill/>
          <a:ln w="0">
            <a:noFill/>
          </a:ln>
        </p:spPr>
        <p:style>
          <a:lnRef idx="0"/>
          <a:fillRef idx="0"/>
          <a:effectRef idx="0"/>
          <a:fontRef idx="minor"/>
        </p:style>
        <p:txBody>
          <a:bodyPr lIns="0" rIns="0" tIns="0" bIns="45000" anchor="t">
            <a:spAutoFit/>
          </a:bodyPr>
          <a:p>
            <a:pPr>
              <a:lnSpc>
                <a:spcPts val="3200"/>
              </a:lnSpc>
              <a:tabLst>
                <a:tab algn="l" pos="2146320"/>
              </a:tabLst>
            </a:pPr>
            <a:r>
              <a:rPr b="0" lang="en-US" sz="1800" spc="-1" strike="noStrike">
                <a:solidFill>
                  <a:srgbClr val="000000"/>
                </a:solidFill>
                <a:latin typeface="Calibri"/>
              </a:rPr>
              <a:t>	</a:t>
            </a:r>
            <a:r>
              <a:rPr b="1" i="1" lang="en-US" sz="3600" spc="-1" strike="noStrike">
                <a:solidFill>
                  <a:srgbClr val="ff0000"/>
                </a:solidFill>
                <a:latin typeface="Calibri"/>
              </a:rPr>
              <a:t>Repertorio de Instrucciones</a:t>
            </a:r>
            <a:endParaRPr b="0" lang="es-AR" sz="3600" spc="-1" strike="noStrike">
              <a:solidFill>
                <a:srgbClr val="000000"/>
              </a:solidFill>
              <a:latin typeface="Arial"/>
            </a:endParaRPr>
          </a:p>
          <a:p>
            <a:pPr>
              <a:lnSpc>
                <a:spcPts val="1001"/>
              </a:lnSpc>
              <a:tabLst>
                <a:tab algn="l" pos="2146320"/>
              </a:tabLst>
            </a:pPr>
            <a:endParaRPr b="0" lang="es-AR" sz="1800" spc="-1" strike="noStrike">
              <a:solidFill>
                <a:srgbClr val="000000"/>
              </a:solidFill>
              <a:latin typeface="Arial"/>
            </a:endParaRPr>
          </a:p>
          <a:p>
            <a:pPr>
              <a:lnSpc>
                <a:spcPts val="1001"/>
              </a:lnSpc>
              <a:tabLst>
                <a:tab algn="l" pos="2146320"/>
              </a:tabLst>
            </a:pPr>
            <a:endParaRPr b="0" lang="es-AR" sz="1800" spc="-1" strike="noStrike">
              <a:solidFill>
                <a:srgbClr val="000000"/>
              </a:solidFill>
              <a:latin typeface="Arial"/>
            </a:endParaRPr>
          </a:p>
          <a:p>
            <a:pPr>
              <a:lnSpc>
                <a:spcPts val="1001"/>
              </a:lnSpc>
              <a:tabLst>
                <a:tab algn="l" pos="2146320"/>
              </a:tabLst>
            </a:pPr>
            <a:endParaRPr b="0" lang="es-AR" sz="1800" spc="-1" strike="noStrike">
              <a:solidFill>
                <a:srgbClr val="000000"/>
              </a:solidFill>
              <a:latin typeface="Arial"/>
            </a:endParaRPr>
          </a:p>
          <a:p>
            <a:pPr>
              <a:lnSpc>
                <a:spcPts val="1001"/>
              </a:lnSpc>
              <a:tabLst>
                <a:tab algn="l" pos="2146320"/>
              </a:tabLst>
            </a:pPr>
            <a:endParaRPr b="0" lang="es-AR" sz="1800" spc="-1" strike="noStrike">
              <a:solidFill>
                <a:srgbClr val="000000"/>
              </a:solidFill>
              <a:latin typeface="Arial"/>
            </a:endParaRPr>
          </a:p>
          <a:p>
            <a:pPr>
              <a:lnSpc>
                <a:spcPts val="2900"/>
              </a:lnSpc>
              <a:tabLst>
                <a:tab algn="l" pos="2146320"/>
              </a:tabLst>
            </a:pPr>
            <a:r>
              <a:rPr b="1" lang="en-US" sz="3200" spc="-1" strike="noStrike">
                <a:solidFill>
                  <a:srgbClr val="000000"/>
                </a:solidFill>
                <a:latin typeface="Times New Roman"/>
              </a:rPr>
              <a:t>Es</a:t>
            </a:r>
            <a:r>
              <a:rPr b="0" lang="en-US" sz="3200" spc="-1" strike="noStrike">
                <a:solidFill>
                  <a:srgbClr val="000000"/>
                </a:solidFill>
                <a:latin typeface="Times New Roman"/>
              </a:rPr>
              <a:t> </a:t>
            </a:r>
            <a:r>
              <a:rPr b="1" lang="en-US" sz="3200" spc="-1" strike="noStrike">
                <a:solidFill>
                  <a:srgbClr val="000000"/>
                </a:solidFill>
                <a:latin typeface="Times New Roman"/>
              </a:rPr>
              <a:t>un</a:t>
            </a:r>
            <a:r>
              <a:rPr b="0" lang="en-US" sz="3200" spc="-1" strike="noStrike">
                <a:solidFill>
                  <a:srgbClr val="000000"/>
                </a:solidFill>
                <a:latin typeface="Times New Roman"/>
              </a:rPr>
              <a:t> </a:t>
            </a:r>
            <a:r>
              <a:rPr b="1" lang="en-US" sz="3200" spc="-1" strike="noStrike">
                <a:solidFill>
                  <a:srgbClr val="000000"/>
                </a:solidFill>
                <a:latin typeface="Times New Roman"/>
              </a:rPr>
              <a:t>juego</a:t>
            </a:r>
            <a:r>
              <a:rPr b="0" lang="en-US" sz="3200" spc="-1" strike="noStrike">
                <a:solidFill>
                  <a:srgbClr val="000000"/>
                </a:solidFill>
                <a:latin typeface="Times New Roman"/>
              </a:rPr>
              <a:t> </a:t>
            </a:r>
            <a:r>
              <a:rPr b="1" lang="en-US" sz="3200" spc="-1" strike="noStrike">
                <a:solidFill>
                  <a:srgbClr val="000000"/>
                </a:solidFill>
                <a:latin typeface="Times New Roman"/>
              </a:rPr>
              <a:t>reducido</a:t>
            </a:r>
            <a:r>
              <a:rPr b="0" lang="en-US" sz="3200" spc="-1" strike="noStrike">
                <a:solidFill>
                  <a:srgbClr val="000000"/>
                </a:solidFill>
                <a:latin typeface="Times New Roman"/>
              </a:rPr>
              <a:t> </a:t>
            </a:r>
            <a:r>
              <a:rPr b="1" lang="en-US" sz="3200" spc="-1" strike="noStrike">
                <a:solidFill>
                  <a:srgbClr val="000000"/>
                </a:solidFill>
                <a:latin typeface="Times New Roman"/>
              </a:rPr>
              <a:t>de</a:t>
            </a:r>
            <a:r>
              <a:rPr b="0" lang="en-US" sz="3200" spc="-1" strike="noStrike">
                <a:solidFill>
                  <a:srgbClr val="000000"/>
                </a:solidFill>
                <a:latin typeface="Times New Roman"/>
              </a:rPr>
              <a:t> </a:t>
            </a:r>
            <a:r>
              <a:rPr b="1" lang="en-US" sz="3200" spc="-1" strike="noStrike">
                <a:solidFill>
                  <a:srgbClr val="000000"/>
                </a:solidFill>
                <a:latin typeface="Times New Roman"/>
              </a:rPr>
              <a:t>33</a:t>
            </a:r>
            <a:r>
              <a:rPr b="0" lang="en-US" sz="3200" spc="-1" strike="noStrike">
                <a:solidFill>
                  <a:srgbClr val="000000"/>
                </a:solidFill>
                <a:latin typeface="Times New Roman"/>
              </a:rPr>
              <a:t> </a:t>
            </a:r>
            <a:r>
              <a:rPr b="1" lang="en-US" sz="3200" spc="-1" strike="noStrike">
                <a:solidFill>
                  <a:srgbClr val="000000"/>
                </a:solidFill>
                <a:latin typeface="Times New Roman"/>
              </a:rPr>
              <a:t>instrucciones simples</a:t>
            </a:r>
            <a:r>
              <a:rPr b="0" lang="en-US" sz="3200" spc="-1" strike="noStrike">
                <a:solidFill>
                  <a:srgbClr val="000000"/>
                </a:solidFill>
                <a:latin typeface="Times New Roman"/>
              </a:rPr>
              <a:t> </a:t>
            </a:r>
            <a:r>
              <a:rPr b="1" lang="en-US" sz="3200" spc="-1" strike="noStrike">
                <a:solidFill>
                  <a:srgbClr val="000000"/>
                </a:solidFill>
                <a:latin typeface="Times New Roman"/>
              </a:rPr>
              <a:t>y</a:t>
            </a:r>
            <a:r>
              <a:rPr b="0" lang="en-US" sz="3200" spc="-1" strike="noStrike">
                <a:solidFill>
                  <a:srgbClr val="000000"/>
                </a:solidFill>
                <a:latin typeface="Times New Roman"/>
              </a:rPr>
              <a:t> </a:t>
            </a:r>
            <a:r>
              <a:rPr b="1" lang="en-US" sz="3200" spc="-1" strike="noStrike">
                <a:solidFill>
                  <a:srgbClr val="000000"/>
                </a:solidFill>
                <a:latin typeface="Times New Roman"/>
              </a:rPr>
              <a:t>rápidas</a:t>
            </a:r>
            <a:endParaRPr b="0" lang="es-AR" sz="3200" spc="-1" strike="noStrike">
              <a:solidFill>
                <a:srgbClr val="000000"/>
              </a:solidFill>
              <a:latin typeface="Arial"/>
            </a:endParaRPr>
          </a:p>
          <a:p>
            <a:pPr>
              <a:lnSpc>
                <a:spcPts val="2900"/>
              </a:lnSpc>
              <a:tabLst>
                <a:tab algn="l" pos="2146320"/>
              </a:tabLst>
            </a:pPr>
            <a:endParaRPr b="0" lang="es-AR" sz="3200" spc="-1" strike="noStrike">
              <a:solidFill>
                <a:srgbClr val="000000"/>
              </a:solidFill>
              <a:latin typeface="Arial"/>
            </a:endParaRPr>
          </a:p>
          <a:p>
            <a:pPr>
              <a:lnSpc>
                <a:spcPts val="1001"/>
              </a:lnSpc>
              <a:tabLst>
                <a:tab algn="l" pos="2146320"/>
              </a:tabLst>
            </a:pPr>
            <a:endParaRPr b="0" lang="es-AR" sz="3200" spc="-1" strike="noStrike">
              <a:solidFill>
                <a:srgbClr val="000000"/>
              </a:solidFill>
              <a:latin typeface="Arial"/>
            </a:endParaRPr>
          </a:p>
          <a:p>
            <a:pPr>
              <a:lnSpc>
                <a:spcPts val="3399"/>
              </a:lnSpc>
              <a:tabLst>
                <a:tab algn="l" pos="2146320"/>
              </a:tabLst>
            </a:pPr>
            <a:r>
              <a:rPr b="1" lang="en-US" sz="3200" spc="-1" strike="noStrike">
                <a:solidFill>
                  <a:srgbClr val="000000"/>
                </a:solidFill>
                <a:latin typeface="Times New Roman"/>
              </a:rPr>
              <a:t>La</a:t>
            </a:r>
            <a:r>
              <a:rPr b="0" lang="en-US" sz="3200" spc="-1" strike="noStrike">
                <a:solidFill>
                  <a:srgbClr val="000000"/>
                </a:solidFill>
                <a:latin typeface="Times New Roman"/>
              </a:rPr>
              <a:t> </a:t>
            </a:r>
            <a:r>
              <a:rPr b="1" lang="en-US" sz="3200" spc="-1" strike="noStrike">
                <a:solidFill>
                  <a:srgbClr val="000000"/>
                </a:solidFill>
                <a:latin typeface="Times New Roman"/>
              </a:rPr>
              <a:t>mayoría</a:t>
            </a:r>
            <a:r>
              <a:rPr b="0" lang="en-US" sz="3200" spc="-1" strike="noStrike">
                <a:solidFill>
                  <a:srgbClr val="000000"/>
                </a:solidFill>
                <a:latin typeface="Times New Roman"/>
              </a:rPr>
              <a:t> </a:t>
            </a:r>
            <a:r>
              <a:rPr b="1" lang="en-US" sz="3200" spc="-1" strike="noStrike">
                <a:solidFill>
                  <a:srgbClr val="000000"/>
                </a:solidFill>
                <a:latin typeface="Times New Roman"/>
              </a:rPr>
              <a:t>de</a:t>
            </a:r>
            <a:r>
              <a:rPr b="0" lang="en-US" sz="3200" spc="-1" strike="noStrike">
                <a:solidFill>
                  <a:srgbClr val="000000"/>
                </a:solidFill>
                <a:latin typeface="Times New Roman"/>
              </a:rPr>
              <a:t> </a:t>
            </a:r>
            <a:r>
              <a:rPr b="1" lang="en-US" sz="3200" spc="-1" strike="noStrike">
                <a:solidFill>
                  <a:srgbClr val="000000"/>
                </a:solidFill>
                <a:latin typeface="Times New Roman"/>
              </a:rPr>
              <a:t>las</a:t>
            </a:r>
            <a:r>
              <a:rPr b="0" lang="en-US" sz="3200" spc="-1" strike="noStrike">
                <a:solidFill>
                  <a:srgbClr val="000000"/>
                </a:solidFill>
                <a:latin typeface="Times New Roman"/>
              </a:rPr>
              <a:t> </a:t>
            </a:r>
            <a:r>
              <a:rPr b="1" lang="en-US" sz="3200" spc="-1" strike="noStrike">
                <a:solidFill>
                  <a:srgbClr val="000000"/>
                </a:solidFill>
                <a:latin typeface="Times New Roman"/>
              </a:rPr>
              <a:t>instrucciones</a:t>
            </a:r>
            <a:r>
              <a:rPr b="0" lang="en-US" sz="3200" spc="-1" strike="noStrike">
                <a:solidFill>
                  <a:srgbClr val="000000"/>
                </a:solidFill>
                <a:latin typeface="Times New Roman"/>
              </a:rPr>
              <a:t> </a:t>
            </a:r>
            <a:r>
              <a:rPr b="1" lang="en-US" sz="3200" spc="-1" strike="noStrike">
                <a:solidFill>
                  <a:srgbClr val="000000"/>
                </a:solidFill>
                <a:latin typeface="Times New Roman"/>
              </a:rPr>
              <a:t>se</a:t>
            </a:r>
            <a:r>
              <a:rPr b="0" lang="en-US" sz="3200" spc="-1" strike="noStrike">
                <a:solidFill>
                  <a:srgbClr val="000000"/>
                </a:solidFill>
                <a:latin typeface="Times New Roman"/>
              </a:rPr>
              <a:t> </a:t>
            </a:r>
            <a:r>
              <a:rPr b="1" lang="en-US" sz="3200" spc="-1" strike="noStrike">
                <a:solidFill>
                  <a:srgbClr val="000000"/>
                </a:solidFill>
                <a:latin typeface="Times New Roman"/>
              </a:rPr>
              <a:t>ejecutan</a:t>
            </a:r>
            <a:r>
              <a:rPr b="0" lang="en-US" sz="3200" spc="-1" strike="noStrike">
                <a:solidFill>
                  <a:srgbClr val="000000"/>
                </a:solidFill>
                <a:latin typeface="Times New Roman"/>
              </a:rPr>
              <a:t> </a:t>
            </a:r>
            <a:r>
              <a:rPr b="1" lang="en-US" sz="3200" spc="-1" strike="noStrike">
                <a:solidFill>
                  <a:srgbClr val="000000"/>
                </a:solidFill>
                <a:latin typeface="Times New Roman"/>
              </a:rPr>
              <a:t>en</a:t>
            </a:r>
            <a:r>
              <a:rPr b="0" lang="en-US" sz="3200" spc="-1" strike="noStrike">
                <a:solidFill>
                  <a:srgbClr val="000000"/>
                </a:solidFill>
                <a:latin typeface="Times New Roman"/>
              </a:rPr>
              <a:t> </a:t>
            </a:r>
            <a:r>
              <a:rPr b="1" lang="en-US" sz="3200" spc="-1" strike="noStrike">
                <a:solidFill>
                  <a:srgbClr val="000000"/>
                </a:solidFill>
                <a:latin typeface="Times New Roman"/>
              </a:rPr>
              <a:t>4</a:t>
            </a:r>
            <a:endParaRPr b="0" lang="es-AR" sz="3200" spc="-1" strike="noStrike">
              <a:solidFill>
                <a:srgbClr val="000000"/>
              </a:solidFill>
              <a:latin typeface="Arial"/>
            </a:endParaRPr>
          </a:p>
          <a:p>
            <a:pPr>
              <a:lnSpc>
                <a:spcPts val="3699"/>
              </a:lnSpc>
              <a:tabLst>
                <a:tab algn="l" pos="2146320"/>
              </a:tabLst>
            </a:pPr>
            <a:r>
              <a:rPr b="1" lang="en-US" sz="3200" spc="-1" strike="noStrike">
                <a:solidFill>
                  <a:srgbClr val="000000"/>
                </a:solidFill>
                <a:latin typeface="Times New Roman"/>
              </a:rPr>
              <a:t>ciclos</a:t>
            </a:r>
            <a:r>
              <a:rPr b="0" lang="en-US" sz="3200" spc="-1" strike="noStrike">
                <a:solidFill>
                  <a:srgbClr val="000000"/>
                </a:solidFill>
                <a:latin typeface="Times New Roman"/>
              </a:rPr>
              <a:t> </a:t>
            </a:r>
            <a:r>
              <a:rPr b="1" lang="en-US" sz="3200" spc="-1" strike="noStrike">
                <a:solidFill>
                  <a:srgbClr val="000000"/>
                </a:solidFill>
                <a:latin typeface="Times New Roman"/>
              </a:rPr>
              <a:t>de</a:t>
            </a:r>
            <a:r>
              <a:rPr b="0" lang="en-US" sz="3200" spc="-1" strike="noStrike">
                <a:solidFill>
                  <a:srgbClr val="000000"/>
                </a:solidFill>
                <a:latin typeface="Times New Roman"/>
              </a:rPr>
              <a:t> </a:t>
            </a:r>
            <a:r>
              <a:rPr b="1" lang="en-US" sz="3200" spc="-1" strike="noStrike">
                <a:solidFill>
                  <a:srgbClr val="000000"/>
                </a:solidFill>
                <a:latin typeface="Times New Roman"/>
              </a:rPr>
              <a:t>reloj,</a:t>
            </a:r>
            <a:r>
              <a:rPr b="0" lang="en-US" sz="3200" spc="-1" strike="noStrike">
                <a:solidFill>
                  <a:srgbClr val="000000"/>
                </a:solidFill>
                <a:latin typeface="Times New Roman"/>
              </a:rPr>
              <a:t> </a:t>
            </a:r>
            <a:r>
              <a:rPr b="1" lang="en-US" sz="3200" spc="-1" strike="noStrike">
                <a:solidFill>
                  <a:srgbClr val="000000"/>
                </a:solidFill>
                <a:latin typeface="Times New Roman"/>
              </a:rPr>
              <a:t>menos</a:t>
            </a:r>
            <a:r>
              <a:rPr b="0" lang="en-US" sz="3200" spc="-1" strike="noStrike">
                <a:solidFill>
                  <a:srgbClr val="000000"/>
                </a:solidFill>
                <a:latin typeface="Times New Roman"/>
              </a:rPr>
              <a:t> </a:t>
            </a:r>
            <a:r>
              <a:rPr b="1" lang="en-US" sz="3200" spc="-1" strike="noStrike">
                <a:solidFill>
                  <a:srgbClr val="000000"/>
                </a:solidFill>
                <a:latin typeface="Times New Roman"/>
              </a:rPr>
              <a:t>las</a:t>
            </a:r>
            <a:r>
              <a:rPr b="0" lang="en-US" sz="3200" spc="-1" strike="noStrike">
                <a:solidFill>
                  <a:srgbClr val="000000"/>
                </a:solidFill>
                <a:latin typeface="Times New Roman"/>
              </a:rPr>
              <a:t> </a:t>
            </a:r>
            <a:r>
              <a:rPr b="1" lang="en-US" sz="3200" spc="-1" strike="noStrike">
                <a:solidFill>
                  <a:srgbClr val="000000"/>
                </a:solidFill>
                <a:latin typeface="Times New Roman"/>
              </a:rPr>
              <a:t>de</a:t>
            </a:r>
            <a:r>
              <a:rPr b="0" lang="en-US" sz="3200" spc="-1" strike="noStrike">
                <a:solidFill>
                  <a:srgbClr val="000000"/>
                </a:solidFill>
                <a:latin typeface="Times New Roman"/>
              </a:rPr>
              <a:t> </a:t>
            </a:r>
            <a:r>
              <a:rPr b="1" lang="en-US" sz="3200" spc="-1" strike="noStrike">
                <a:solidFill>
                  <a:srgbClr val="000000"/>
                </a:solidFill>
                <a:latin typeface="Times New Roman"/>
              </a:rPr>
              <a:t>salto</a:t>
            </a:r>
            <a:r>
              <a:rPr b="0" lang="en-US" sz="3200" spc="-1" strike="noStrike">
                <a:solidFill>
                  <a:srgbClr val="000000"/>
                </a:solidFill>
                <a:latin typeface="Times New Roman"/>
              </a:rPr>
              <a:t> </a:t>
            </a:r>
            <a:r>
              <a:rPr b="1" lang="en-US" sz="3200" spc="-1" strike="noStrike">
                <a:solidFill>
                  <a:srgbClr val="000000"/>
                </a:solidFill>
                <a:latin typeface="Times New Roman"/>
              </a:rPr>
              <a:t>que</a:t>
            </a:r>
            <a:r>
              <a:rPr b="0" lang="en-US" sz="3200" spc="-1" strike="noStrike">
                <a:solidFill>
                  <a:srgbClr val="000000"/>
                </a:solidFill>
                <a:latin typeface="Times New Roman"/>
              </a:rPr>
              <a:t> </a:t>
            </a:r>
            <a:r>
              <a:rPr b="1" lang="en-US" sz="3200" spc="-1" strike="noStrike">
                <a:solidFill>
                  <a:srgbClr val="000000"/>
                </a:solidFill>
                <a:latin typeface="Times New Roman"/>
              </a:rPr>
              <a:t>requieren 8</a:t>
            </a:r>
            <a:r>
              <a:rPr b="0" lang="en-US" sz="3200" spc="-1" strike="noStrike">
                <a:solidFill>
                  <a:srgbClr val="000000"/>
                </a:solidFill>
                <a:latin typeface="Times New Roman"/>
              </a:rPr>
              <a:t> </a:t>
            </a:r>
            <a:r>
              <a:rPr b="1" lang="en-US" sz="3200" spc="-1" strike="noStrike">
                <a:solidFill>
                  <a:srgbClr val="000000"/>
                </a:solidFill>
                <a:latin typeface="Times New Roman"/>
              </a:rPr>
              <a:t>ciclos.</a:t>
            </a:r>
            <a:endParaRPr b="0" lang="es-AR" sz="3200" spc="-1" strike="noStrike">
              <a:solidFill>
                <a:srgbClr val="000000"/>
              </a:solidFill>
              <a:latin typeface="Arial"/>
            </a:endParaRPr>
          </a:p>
          <a:p>
            <a:pPr>
              <a:lnSpc>
                <a:spcPts val="1001"/>
              </a:lnSpc>
              <a:tabLst>
                <a:tab algn="l" pos="2146320"/>
              </a:tabLst>
            </a:pPr>
            <a:endParaRPr b="0" lang="es-AR" sz="3200" spc="-1" strike="noStrike">
              <a:solidFill>
                <a:srgbClr val="000000"/>
              </a:solidFill>
              <a:latin typeface="Arial"/>
            </a:endParaRPr>
          </a:p>
          <a:p>
            <a:pPr>
              <a:lnSpc>
                <a:spcPts val="3399"/>
              </a:lnSpc>
              <a:tabLst>
                <a:tab algn="l" pos="2146320"/>
              </a:tabLst>
            </a:pPr>
            <a:endParaRPr b="0" lang="es-AR" sz="3200" spc="-1" strike="noStrike">
              <a:solidFill>
                <a:srgbClr val="000000"/>
              </a:solidFill>
              <a:latin typeface="Arial"/>
            </a:endParaRPr>
          </a:p>
          <a:p>
            <a:pPr>
              <a:lnSpc>
                <a:spcPts val="3399"/>
              </a:lnSpc>
              <a:tabLst>
                <a:tab algn="l" pos="2146320"/>
              </a:tabLst>
            </a:pPr>
            <a:r>
              <a:rPr b="1" lang="en-US" sz="3200" spc="-1" strike="noStrike">
                <a:solidFill>
                  <a:srgbClr val="000000"/>
                </a:solidFill>
                <a:latin typeface="Times New Roman"/>
              </a:rPr>
              <a:t>Las</a:t>
            </a:r>
            <a:r>
              <a:rPr b="0" lang="en-US" sz="3200" spc="-1" strike="noStrike">
                <a:solidFill>
                  <a:srgbClr val="000000"/>
                </a:solidFill>
                <a:latin typeface="Times New Roman"/>
              </a:rPr>
              <a:t> </a:t>
            </a:r>
            <a:r>
              <a:rPr b="1" lang="en-US" sz="3200" spc="-1" strike="noStrike">
                <a:solidFill>
                  <a:srgbClr val="000000"/>
                </a:solidFill>
                <a:latin typeface="Times New Roman"/>
              </a:rPr>
              <a:t>instrucciones</a:t>
            </a:r>
            <a:r>
              <a:rPr b="0" lang="en-US" sz="3200" spc="-1" strike="noStrike">
                <a:solidFill>
                  <a:srgbClr val="000000"/>
                </a:solidFill>
                <a:latin typeface="Times New Roman"/>
              </a:rPr>
              <a:t> </a:t>
            </a:r>
            <a:r>
              <a:rPr b="1" lang="en-US" sz="3200" spc="-1" strike="noStrike">
                <a:solidFill>
                  <a:srgbClr val="000000"/>
                </a:solidFill>
                <a:latin typeface="Times New Roman"/>
              </a:rPr>
              <a:t>son</a:t>
            </a:r>
            <a:r>
              <a:rPr b="0" lang="en-US" sz="3200" spc="-1" strike="noStrike">
                <a:solidFill>
                  <a:srgbClr val="000000"/>
                </a:solidFill>
                <a:latin typeface="Times New Roman"/>
              </a:rPr>
              <a:t> </a:t>
            </a:r>
            <a:r>
              <a:rPr b="1" lang="en-US" sz="3200" spc="-1" strike="noStrike">
                <a:solidFill>
                  <a:srgbClr val="000000"/>
                </a:solidFill>
                <a:latin typeface="Times New Roman"/>
              </a:rPr>
              <a:t>ortogonales.</a:t>
            </a:r>
            <a:r>
              <a:rPr b="0" lang="en-US" sz="3200" spc="-1" strike="noStrike">
                <a:solidFill>
                  <a:srgbClr val="000000"/>
                </a:solidFill>
                <a:latin typeface="Times New Roman"/>
              </a:rPr>
              <a:t> </a:t>
            </a:r>
            <a:r>
              <a:rPr b="1" lang="en-US" sz="3200" spc="-1" strike="noStrike">
                <a:solidFill>
                  <a:srgbClr val="000000"/>
                </a:solidFill>
                <a:latin typeface="Times New Roman"/>
              </a:rPr>
              <a:t>Casi</a:t>
            </a:r>
            <a:r>
              <a:rPr b="0" lang="en-US" sz="3200" spc="-1" strike="noStrike">
                <a:solidFill>
                  <a:srgbClr val="000000"/>
                </a:solidFill>
                <a:latin typeface="Times New Roman"/>
              </a:rPr>
              <a:t> </a:t>
            </a:r>
            <a:r>
              <a:rPr b="1" lang="en-US" sz="3200" spc="-1" strike="noStrike">
                <a:solidFill>
                  <a:srgbClr val="000000"/>
                </a:solidFill>
                <a:latin typeface="Times New Roman"/>
              </a:rPr>
              <a:t>todas las</a:t>
            </a:r>
            <a:r>
              <a:rPr b="0" lang="en-US" sz="3200" spc="-1" strike="noStrike">
                <a:solidFill>
                  <a:srgbClr val="000000"/>
                </a:solidFill>
                <a:latin typeface="Times New Roman"/>
              </a:rPr>
              <a:t> </a:t>
            </a:r>
            <a:r>
              <a:rPr b="1" lang="en-US" sz="3200" spc="-1" strike="noStrike">
                <a:solidFill>
                  <a:srgbClr val="000000"/>
                </a:solidFill>
                <a:latin typeface="Times New Roman"/>
              </a:rPr>
              <a:t>instrucciones</a:t>
            </a:r>
            <a:r>
              <a:rPr b="0" lang="en-US" sz="3200" spc="-1" strike="noStrike">
                <a:solidFill>
                  <a:srgbClr val="000000"/>
                </a:solidFill>
                <a:latin typeface="Times New Roman"/>
              </a:rPr>
              <a:t> </a:t>
            </a:r>
            <a:r>
              <a:rPr b="1" lang="en-US" sz="3200" spc="-1" strike="noStrike">
                <a:solidFill>
                  <a:srgbClr val="000000"/>
                </a:solidFill>
                <a:latin typeface="Times New Roman"/>
              </a:rPr>
              <a:t>pueden</a:t>
            </a:r>
            <a:r>
              <a:rPr b="0" lang="en-US" sz="3200" spc="-1" strike="noStrike">
                <a:solidFill>
                  <a:srgbClr val="000000"/>
                </a:solidFill>
                <a:latin typeface="Times New Roman"/>
              </a:rPr>
              <a:t> </a:t>
            </a:r>
            <a:r>
              <a:rPr b="1" lang="en-US" sz="3200" spc="-1" strike="noStrike">
                <a:solidFill>
                  <a:srgbClr val="000000"/>
                </a:solidFill>
                <a:latin typeface="Times New Roman"/>
              </a:rPr>
              <a:t>usar</a:t>
            </a:r>
            <a:r>
              <a:rPr b="0" lang="en-US" sz="3200" spc="-1" strike="noStrike">
                <a:solidFill>
                  <a:srgbClr val="000000"/>
                </a:solidFill>
                <a:latin typeface="Times New Roman"/>
              </a:rPr>
              <a:t> </a:t>
            </a:r>
            <a:r>
              <a:rPr b="1" lang="en-US" sz="3200" spc="-1" strike="noStrike">
                <a:solidFill>
                  <a:srgbClr val="000000"/>
                </a:solidFill>
                <a:latin typeface="Times New Roman"/>
              </a:rPr>
              <a:t>cualquier operando.</a:t>
            </a:r>
            <a:endParaRPr b="0" lang="es-AR" sz="3200" spc="-1" strike="noStrike">
              <a:solidFill>
                <a:srgbClr val="000000"/>
              </a:solidFill>
              <a:latin typeface="Arial"/>
            </a:endParaRPr>
          </a:p>
          <a:p>
            <a:pPr>
              <a:lnSpc>
                <a:spcPts val="1001"/>
              </a:lnSpc>
              <a:tabLst>
                <a:tab algn="l" pos="2146320"/>
              </a:tabLst>
            </a:pPr>
            <a:endParaRPr b="0" lang="es-AR" sz="3200" spc="-1" strike="noStrike">
              <a:solidFill>
                <a:srgbClr val="000000"/>
              </a:solidFill>
              <a:latin typeface="Arial"/>
            </a:endParaRPr>
          </a:p>
          <a:p>
            <a:pPr>
              <a:lnSpc>
                <a:spcPts val="3399"/>
              </a:lnSpc>
              <a:tabLst>
                <a:tab algn="l" pos="2146320"/>
              </a:tabLst>
            </a:pPr>
            <a:endParaRPr b="0" lang="es-AR" sz="3200" spc="-1" strike="noStrike">
              <a:solidFill>
                <a:srgbClr val="000000"/>
              </a:solidFill>
              <a:latin typeface="Arial"/>
            </a:endParaRPr>
          </a:p>
          <a:p>
            <a:pPr>
              <a:lnSpc>
                <a:spcPts val="3399"/>
              </a:lnSpc>
              <a:tabLst>
                <a:tab algn="l" pos="2146320"/>
              </a:tabLst>
            </a:pPr>
            <a:r>
              <a:rPr b="1" lang="en-US" sz="3200" spc="-1" strike="noStrike">
                <a:solidFill>
                  <a:srgbClr val="000000"/>
                </a:solidFill>
                <a:latin typeface="Times New Roman"/>
              </a:rPr>
              <a:t>Todas</a:t>
            </a:r>
            <a:r>
              <a:rPr b="0" lang="en-US" sz="3200" spc="-1" strike="noStrike">
                <a:solidFill>
                  <a:srgbClr val="000000"/>
                </a:solidFill>
                <a:latin typeface="Times New Roman"/>
              </a:rPr>
              <a:t> </a:t>
            </a:r>
            <a:r>
              <a:rPr b="1" lang="en-US" sz="3200" spc="-1" strike="noStrike">
                <a:solidFill>
                  <a:srgbClr val="000000"/>
                </a:solidFill>
                <a:latin typeface="Times New Roman"/>
              </a:rPr>
              <a:t>las</a:t>
            </a:r>
            <a:r>
              <a:rPr b="0" lang="en-US" sz="3200" spc="-1" strike="noStrike">
                <a:solidFill>
                  <a:srgbClr val="000000"/>
                </a:solidFill>
                <a:latin typeface="Times New Roman"/>
              </a:rPr>
              <a:t> </a:t>
            </a:r>
            <a:r>
              <a:rPr b="1" lang="en-US" sz="3200" spc="-1" strike="noStrike">
                <a:solidFill>
                  <a:srgbClr val="000000"/>
                </a:solidFill>
                <a:latin typeface="Times New Roman"/>
              </a:rPr>
              <a:t>instrucciones</a:t>
            </a:r>
            <a:r>
              <a:rPr b="0" lang="en-US" sz="3200" spc="-1" strike="noStrike">
                <a:solidFill>
                  <a:srgbClr val="000000"/>
                </a:solidFill>
                <a:latin typeface="Times New Roman"/>
              </a:rPr>
              <a:t> </a:t>
            </a:r>
            <a:r>
              <a:rPr b="1" lang="en-US" sz="3200" spc="-1" strike="noStrike">
                <a:solidFill>
                  <a:srgbClr val="000000"/>
                </a:solidFill>
                <a:latin typeface="Times New Roman"/>
              </a:rPr>
              <a:t>tiene</a:t>
            </a:r>
            <a:r>
              <a:rPr b="0" lang="en-US" sz="3200" spc="-1" strike="noStrike">
                <a:solidFill>
                  <a:srgbClr val="000000"/>
                </a:solidFill>
                <a:latin typeface="Times New Roman"/>
              </a:rPr>
              <a:t> </a:t>
            </a:r>
            <a:r>
              <a:rPr b="1" lang="en-US" sz="3200" spc="-1" strike="noStrike">
                <a:solidFill>
                  <a:srgbClr val="000000"/>
                </a:solidFill>
                <a:latin typeface="Times New Roman"/>
              </a:rPr>
              <a:t>la</a:t>
            </a:r>
            <a:r>
              <a:rPr b="0" lang="en-US" sz="3200" spc="-1" strike="noStrike">
                <a:solidFill>
                  <a:srgbClr val="000000"/>
                </a:solidFill>
                <a:latin typeface="Times New Roman"/>
              </a:rPr>
              <a:t> </a:t>
            </a:r>
            <a:r>
              <a:rPr b="1" lang="en-US" sz="3200" spc="-1" strike="noStrike">
                <a:solidFill>
                  <a:srgbClr val="000000"/>
                </a:solidFill>
                <a:latin typeface="Times New Roman"/>
              </a:rPr>
              <a:t>misma</a:t>
            </a:r>
            <a:r>
              <a:rPr b="0" lang="en-US" sz="3200" spc="-1" strike="noStrike">
                <a:solidFill>
                  <a:srgbClr val="000000"/>
                </a:solidFill>
                <a:latin typeface="Times New Roman"/>
              </a:rPr>
              <a:t> </a:t>
            </a:r>
            <a:r>
              <a:rPr b="1" lang="en-US" sz="3200" spc="-1" strike="noStrike">
                <a:solidFill>
                  <a:srgbClr val="000000"/>
                </a:solidFill>
                <a:latin typeface="Times New Roman"/>
              </a:rPr>
              <a:t>longitud, 12</a:t>
            </a:r>
            <a:r>
              <a:rPr b="0" lang="en-US" sz="3200" spc="-1" strike="noStrike">
                <a:solidFill>
                  <a:srgbClr val="000000"/>
                </a:solidFill>
                <a:latin typeface="Times New Roman"/>
              </a:rPr>
              <a:t> </a:t>
            </a:r>
            <a:r>
              <a:rPr b="1" lang="en-US" sz="3200" spc="-1" strike="noStrike">
                <a:solidFill>
                  <a:srgbClr val="000000"/>
                </a:solidFill>
                <a:latin typeface="Times New Roman"/>
              </a:rPr>
              <a:t>bits</a:t>
            </a:r>
            <a:r>
              <a:rPr b="0" lang="en-US" sz="3200" spc="-1" strike="noStrike">
                <a:solidFill>
                  <a:srgbClr val="000000"/>
                </a:solidFill>
                <a:latin typeface="Times New Roman"/>
              </a:rPr>
              <a:t> </a:t>
            </a:r>
            <a:r>
              <a:rPr b="1" lang="en-US" sz="3200" spc="-1" strike="noStrike">
                <a:solidFill>
                  <a:srgbClr val="000000"/>
                </a:solidFill>
                <a:latin typeface="Times New Roman"/>
              </a:rPr>
              <a:t>y</a:t>
            </a:r>
            <a:r>
              <a:rPr b="0" lang="en-US" sz="3200" spc="-1" strike="noStrike">
                <a:solidFill>
                  <a:srgbClr val="000000"/>
                </a:solidFill>
                <a:latin typeface="Times New Roman"/>
              </a:rPr>
              <a:t> </a:t>
            </a:r>
            <a:r>
              <a:rPr b="1" lang="en-US" sz="3200" spc="-1" strike="noStrike">
                <a:solidFill>
                  <a:srgbClr val="000000"/>
                </a:solidFill>
                <a:latin typeface="Times New Roman"/>
              </a:rPr>
              <a:t>todos</a:t>
            </a:r>
            <a:r>
              <a:rPr b="0" lang="en-US" sz="3200" spc="-1" strike="noStrike">
                <a:solidFill>
                  <a:srgbClr val="000000"/>
                </a:solidFill>
                <a:latin typeface="Times New Roman"/>
              </a:rPr>
              <a:t> </a:t>
            </a:r>
            <a:r>
              <a:rPr b="1" lang="en-US" sz="3200" spc="-1" strike="noStrike">
                <a:solidFill>
                  <a:srgbClr val="000000"/>
                </a:solidFill>
                <a:latin typeface="Times New Roman"/>
              </a:rPr>
              <a:t>los</a:t>
            </a:r>
            <a:r>
              <a:rPr b="0" lang="en-US" sz="3200" spc="-1" strike="noStrike">
                <a:solidFill>
                  <a:srgbClr val="000000"/>
                </a:solidFill>
                <a:latin typeface="Times New Roman"/>
              </a:rPr>
              <a:t> </a:t>
            </a:r>
            <a:r>
              <a:rPr b="1" lang="en-US" sz="3200" spc="-1" strike="noStrike">
                <a:solidFill>
                  <a:srgbClr val="000000"/>
                </a:solidFill>
                <a:latin typeface="Times New Roman"/>
              </a:rPr>
              <a:t>datos</a:t>
            </a:r>
            <a:r>
              <a:rPr b="0" lang="en-US" sz="3200" spc="-1" strike="noStrike">
                <a:solidFill>
                  <a:srgbClr val="000000"/>
                </a:solidFill>
                <a:latin typeface="Times New Roman"/>
              </a:rPr>
              <a:t> </a:t>
            </a:r>
            <a:r>
              <a:rPr b="1" lang="en-US" sz="3200" spc="-1" strike="noStrike">
                <a:solidFill>
                  <a:srgbClr val="000000"/>
                </a:solidFill>
                <a:latin typeface="Times New Roman"/>
              </a:rPr>
              <a:t>son</a:t>
            </a:r>
            <a:r>
              <a:rPr b="0" lang="en-US" sz="3200" spc="-1" strike="noStrike">
                <a:solidFill>
                  <a:srgbClr val="000000"/>
                </a:solidFill>
                <a:latin typeface="Times New Roman"/>
              </a:rPr>
              <a:t> </a:t>
            </a:r>
            <a:r>
              <a:rPr b="1" lang="en-US" sz="3200" spc="-1" strike="noStrike">
                <a:solidFill>
                  <a:srgbClr val="000000"/>
                </a:solidFill>
                <a:latin typeface="Times New Roman"/>
              </a:rPr>
              <a:t>de</a:t>
            </a:r>
            <a:r>
              <a:rPr b="0" lang="en-US" sz="3200" spc="-1" strike="noStrike">
                <a:solidFill>
                  <a:srgbClr val="000000"/>
                </a:solidFill>
                <a:latin typeface="Times New Roman"/>
              </a:rPr>
              <a:t> </a:t>
            </a:r>
            <a:r>
              <a:rPr b="1" lang="en-US" sz="3200" spc="-1" strike="noStrike">
                <a:solidFill>
                  <a:srgbClr val="000000"/>
                </a:solidFill>
                <a:latin typeface="Times New Roman"/>
              </a:rPr>
              <a:t>8</a:t>
            </a:r>
            <a:r>
              <a:rPr b="0" lang="en-US" sz="3200" spc="-1" strike="noStrike">
                <a:solidFill>
                  <a:srgbClr val="000000"/>
                </a:solidFill>
                <a:latin typeface="Times New Roman"/>
              </a:rPr>
              <a:t> </a:t>
            </a:r>
            <a:r>
              <a:rPr b="1" lang="en-US" sz="3200" spc="-1" strike="noStrike">
                <a:solidFill>
                  <a:srgbClr val="000000"/>
                </a:solidFill>
                <a:latin typeface="Times New Roman"/>
              </a:rPr>
              <a:t>bits.</a:t>
            </a:r>
            <a:endParaRPr b="0" lang="es-A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0"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61"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62"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63"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364"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65"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66"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67"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68" name="Freeform 3"/>
          <p:cNvSpPr/>
          <p:nvPr/>
        </p:nvSpPr>
        <p:spPr>
          <a:xfrm>
            <a:off x="776160" y="6999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2">
                <a:moveTo>
                  <a:pt x="0" y="0"/>
                </a:moveTo>
                <a:lnTo>
                  <a:pt x="0" y="838962"/>
                </a:lnTo>
                <a:lnTo>
                  <a:pt x="10075164" y="838962"/>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69" name="Freeform 3"/>
          <p:cNvSpPr/>
          <p:nvPr/>
        </p:nvSpPr>
        <p:spPr>
          <a:xfrm>
            <a:off x="776160" y="8123040"/>
            <a:ext cx="13567320" cy="1088280"/>
          </a:xfrm>
          <a:custGeom>
            <a:avLst/>
            <a:gdLst>
              <a:gd name="textAreaLeft" fmla="*/ 0 w 13567320"/>
              <a:gd name="textAreaRight" fmla="*/ 13567680 w 13567320"/>
              <a:gd name="textAreaTop" fmla="*/ 0 h 1088280"/>
              <a:gd name="textAreaBottom" fmla="*/ 1088640 h 1088280"/>
            </a:gdLst>
            <a:ahLst/>
            <a:rect l="textAreaLeft" t="textAreaTop" r="textAreaRight" b="textAreaBottom"/>
            <a:pathLst>
              <a:path w="10075164" h="825500">
                <a:moveTo>
                  <a:pt x="0" y="0"/>
                </a:moveTo>
                <a:lnTo>
                  <a:pt x="10075164" y="0"/>
                </a:lnTo>
                <a:lnTo>
                  <a:pt x="10075164" y="825499"/>
                </a:lnTo>
                <a:lnTo>
                  <a:pt x="0" y="8254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370" name="TextBox 1"/>
          <p:cNvSpPr/>
          <p:nvPr/>
        </p:nvSpPr>
        <p:spPr>
          <a:xfrm>
            <a:off x="1642320" y="923040"/>
            <a:ext cx="12176280" cy="6317280"/>
          </a:xfrm>
          <a:prstGeom prst="rect">
            <a:avLst/>
          </a:prstGeom>
          <a:noFill/>
          <a:ln w="0">
            <a:noFill/>
          </a:ln>
        </p:spPr>
        <p:style>
          <a:lnRef idx="0"/>
          <a:fillRef idx="0"/>
          <a:effectRef idx="0"/>
          <a:fontRef idx="minor"/>
        </p:style>
        <p:txBody>
          <a:bodyPr lIns="0" rIns="0" tIns="0" bIns="45000" anchor="t">
            <a:spAutoFit/>
          </a:bodyPr>
          <a:p>
            <a:pPr>
              <a:lnSpc>
                <a:spcPts val="3200"/>
              </a:lnSpc>
              <a:tabLst>
                <a:tab algn="l" pos="2146320"/>
              </a:tabLst>
            </a:pPr>
            <a:r>
              <a:rPr b="0" lang="en-US" sz="1800" spc="-1" strike="noStrike">
                <a:solidFill>
                  <a:srgbClr val="000000"/>
                </a:solidFill>
                <a:latin typeface="Calibri"/>
              </a:rPr>
              <a:t>	</a:t>
            </a:r>
            <a:r>
              <a:rPr b="1" i="1" lang="en-US" sz="3600" spc="-1" strike="noStrike">
                <a:solidFill>
                  <a:srgbClr val="ff0000"/>
                </a:solidFill>
                <a:latin typeface="Calibri"/>
              </a:rPr>
              <a:t>Repertorio de Instrucciones</a:t>
            </a:r>
            <a:endParaRPr b="0" lang="es-AR" sz="3600" spc="-1" strike="noStrike">
              <a:solidFill>
                <a:srgbClr val="000000"/>
              </a:solidFill>
              <a:latin typeface="Arial"/>
            </a:endParaRPr>
          </a:p>
          <a:p>
            <a:pPr>
              <a:lnSpc>
                <a:spcPts val="1001"/>
              </a:lnSpc>
              <a:tabLst>
                <a:tab algn="l" pos="2146320"/>
              </a:tabLst>
            </a:pPr>
            <a:endParaRPr b="0" lang="es-AR" sz="1800" spc="-1" strike="noStrike">
              <a:solidFill>
                <a:srgbClr val="000000"/>
              </a:solidFill>
              <a:latin typeface="Arial"/>
            </a:endParaRPr>
          </a:p>
          <a:p>
            <a:pPr>
              <a:lnSpc>
                <a:spcPts val="1001"/>
              </a:lnSpc>
              <a:tabLst>
                <a:tab algn="l" pos="2146320"/>
              </a:tabLst>
            </a:pPr>
            <a:endParaRPr b="0" lang="es-AR" sz="1800" spc="-1" strike="noStrike">
              <a:solidFill>
                <a:srgbClr val="000000"/>
              </a:solidFill>
              <a:latin typeface="Arial"/>
            </a:endParaRPr>
          </a:p>
          <a:p>
            <a:pPr>
              <a:lnSpc>
                <a:spcPts val="3399"/>
              </a:lnSpc>
              <a:tabLst>
                <a:tab algn="l" pos="2146320"/>
              </a:tabLst>
            </a:pPr>
            <a:r>
              <a:rPr b="1" lang="en-US" sz="3200" spc="-1" strike="noStrike">
                <a:solidFill>
                  <a:srgbClr val="002060"/>
                </a:solidFill>
                <a:latin typeface="Times New Roman"/>
              </a:rPr>
              <a:t>Instrucciones</a:t>
            </a:r>
            <a:r>
              <a:rPr b="0" lang="en-US" sz="3200" spc="-1" strike="noStrike">
                <a:solidFill>
                  <a:srgbClr val="002060"/>
                </a:solidFill>
                <a:latin typeface="Times New Roman"/>
              </a:rPr>
              <a:t> </a:t>
            </a:r>
            <a:r>
              <a:rPr b="1" lang="en-US" sz="3200" spc="-1" strike="noStrike">
                <a:solidFill>
                  <a:srgbClr val="002060"/>
                </a:solidFill>
                <a:latin typeface="Times New Roman"/>
              </a:rPr>
              <a:t>de</a:t>
            </a:r>
            <a:r>
              <a:rPr b="0" lang="en-US" sz="3200" spc="-1" strike="noStrike">
                <a:solidFill>
                  <a:srgbClr val="002060"/>
                </a:solidFill>
                <a:latin typeface="Times New Roman"/>
              </a:rPr>
              <a:t> </a:t>
            </a:r>
            <a:r>
              <a:rPr b="1" lang="en-US" sz="3200" spc="-1" strike="noStrike">
                <a:solidFill>
                  <a:srgbClr val="002060"/>
                </a:solidFill>
                <a:latin typeface="Times New Roman"/>
              </a:rPr>
              <a:t>Carga</a:t>
            </a:r>
            <a:endParaRPr b="0" lang="es-AR" sz="3200" spc="-1" strike="noStrike">
              <a:solidFill>
                <a:srgbClr val="000000"/>
              </a:solidFill>
              <a:latin typeface="Arial"/>
            </a:endParaRPr>
          </a:p>
          <a:p>
            <a:pPr>
              <a:lnSpc>
                <a:spcPts val="3399"/>
              </a:lnSpc>
              <a:tabLst>
                <a:tab algn="l" pos="2146320"/>
              </a:tabLst>
            </a:pPr>
            <a:endParaRPr b="0" lang="es-AR" sz="3200" spc="-1" strike="noStrike">
              <a:solidFill>
                <a:srgbClr val="000000"/>
              </a:solidFill>
              <a:latin typeface="Arial"/>
            </a:endParaRPr>
          </a:p>
          <a:p>
            <a:pPr>
              <a:lnSpc>
                <a:spcPts val="3399"/>
              </a:lnSpc>
              <a:tabLst>
                <a:tab algn="l" pos="2146320"/>
              </a:tabLst>
            </a:pPr>
            <a:r>
              <a:rPr b="1" lang="en-US" sz="3200" spc="-1" strike="noStrike">
                <a:solidFill>
                  <a:srgbClr val="002060"/>
                </a:solidFill>
                <a:latin typeface="Times New Roman"/>
              </a:rPr>
              <a:t>Instrucciones</a:t>
            </a:r>
            <a:r>
              <a:rPr b="0" lang="en-US" sz="3200" spc="-1" strike="noStrike">
                <a:solidFill>
                  <a:srgbClr val="002060"/>
                </a:solidFill>
                <a:latin typeface="Times New Roman"/>
              </a:rPr>
              <a:t> </a:t>
            </a:r>
            <a:r>
              <a:rPr b="1" lang="en-US" sz="3200" spc="-1" strike="noStrike">
                <a:solidFill>
                  <a:srgbClr val="002060"/>
                </a:solidFill>
                <a:latin typeface="Times New Roman"/>
              </a:rPr>
              <a:t>Aritméticas</a:t>
            </a:r>
            <a:endParaRPr b="0" lang="es-AR" sz="3200" spc="-1" strike="noStrike">
              <a:solidFill>
                <a:srgbClr val="000000"/>
              </a:solidFill>
              <a:latin typeface="Arial"/>
            </a:endParaRPr>
          </a:p>
          <a:p>
            <a:pPr>
              <a:lnSpc>
                <a:spcPts val="3399"/>
              </a:lnSpc>
              <a:tabLst>
                <a:tab algn="l" pos="2146320"/>
              </a:tabLst>
            </a:pPr>
            <a:endParaRPr b="0" lang="es-AR" sz="3200" spc="-1" strike="noStrike">
              <a:solidFill>
                <a:srgbClr val="000000"/>
              </a:solidFill>
              <a:latin typeface="Arial"/>
            </a:endParaRPr>
          </a:p>
          <a:p>
            <a:pPr>
              <a:lnSpc>
                <a:spcPts val="3399"/>
              </a:lnSpc>
              <a:tabLst>
                <a:tab algn="l" pos="2146320"/>
              </a:tabLst>
            </a:pPr>
            <a:r>
              <a:rPr b="1" lang="en-US" sz="3200" spc="-1" strike="noStrike">
                <a:solidFill>
                  <a:srgbClr val="002060"/>
                </a:solidFill>
                <a:latin typeface="Times New Roman"/>
              </a:rPr>
              <a:t>Instrucciones</a:t>
            </a:r>
            <a:r>
              <a:rPr b="0" lang="en-US" sz="3200" spc="-1" strike="noStrike">
                <a:solidFill>
                  <a:srgbClr val="002060"/>
                </a:solidFill>
                <a:latin typeface="Times New Roman"/>
              </a:rPr>
              <a:t> </a:t>
            </a:r>
            <a:r>
              <a:rPr b="1" lang="en-US" sz="3200" spc="-1" strike="noStrike">
                <a:solidFill>
                  <a:srgbClr val="002060"/>
                </a:solidFill>
                <a:latin typeface="Times New Roman"/>
              </a:rPr>
              <a:t>Lógicas </a:t>
            </a:r>
            <a:endParaRPr b="0" lang="es-AR" sz="3200" spc="-1" strike="noStrike">
              <a:solidFill>
                <a:srgbClr val="000000"/>
              </a:solidFill>
              <a:latin typeface="Arial"/>
            </a:endParaRPr>
          </a:p>
          <a:p>
            <a:pPr>
              <a:lnSpc>
                <a:spcPts val="3399"/>
              </a:lnSpc>
              <a:tabLst>
                <a:tab algn="l" pos="2146320"/>
              </a:tabLst>
            </a:pPr>
            <a:endParaRPr b="0" lang="es-AR" sz="3200" spc="-1" strike="noStrike">
              <a:solidFill>
                <a:srgbClr val="000000"/>
              </a:solidFill>
              <a:latin typeface="Arial"/>
            </a:endParaRPr>
          </a:p>
          <a:p>
            <a:pPr>
              <a:lnSpc>
                <a:spcPts val="3399"/>
              </a:lnSpc>
              <a:tabLst>
                <a:tab algn="l" pos="2146320"/>
              </a:tabLst>
            </a:pPr>
            <a:r>
              <a:rPr b="1" lang="en-US" sz="3200" spc="-1" strike="noStrike">
                <a:solidFill>
                  <a:srgbClr val="002060"/>
                </a:solidFill>
                <a:latin typeface="Times New Roman"/>
              </a:rPr>
              <a:t>Instrucciones</a:t>
            </a:r>
            <a:r>
              <a:rPr b="0" lang="en-US" sz="3200" spc="-1" strike="noStrike">
                <a:solidFill>
                  <a:srgbClr val="002060"/>
                </a:solidFill>
                <a:latin typeface="Times New Roman"/>
              </a:rPr>
              <a:t> </a:t>
            </a:r>
            <a:r>
              <a:rPr b="1" lang="en-US" sz="3200" spc="-1" strike="noStrike">
                <a:solidFill>
                  <a:srgbClr val="002060"/>
                </a:solidFill>
                <a:latin typeface="Times New Roman"/>
              </a:rPr>
              <a:t>de</a:t>
            </a:r>
            <a:r>
              <a:rPr b="0" lang="en-US" sz="3200" spc="-1" strike="noStrike">
                <a:solidFill>
                  <a:srgbClr val="002060"/>
                </a:solidFill>
                <a:latin typeface="Times New Roman"/>
              </a:rPr>
              <a:t> </a:t>
            </a:r>
            <a:r>
              <a:rPr b="1" lang="en-US" sz="3200" spc="-1" strike="noStrike">
                <a:solidFill>
                  <a:srgbClr val="002060"/>
                </a:solidFill>
                <a:latin typeface="Times New Roman"/>
              </a:rPr>
              <a:t>bit</a:t>
            </a:r>
            <a:endParaRPr b="0" lang="es-AR" sz="3200" spc="-1" strike="noStrike">
              <a:solidFill>
                <a:srgbClr val="000000"/>
              </a:solidFill>
              <a:latin typeface="Arial"/>
            </a:endParaRPr>
          </a:p>
          <a:p>
            <a:pPr>
              <a:lnSpc>
                <a:spcPts val="3399"/>
              </a:lnSpc>
              <a:tabLst>
                <a:tab algn="l" pos="2146320"/>
              </a:tabLst>
            </a:pPr>
            <a:endParaRPr b="0" lang="es-AR" sz="3200" spc="-1" strike="noStrike">
              <a:solidFill>
                <a:srgbClr val="000000"/>
              </a:solidFill>
              <a:latin typeface="Arial"/>
            </a:endParaRPr>
          </a:p>
          <a:p>
            <a:pPr>
              <a:lnSpc>
                <a:spcPts val="3399"/>
              </a:lnSpc>
              <a:tabLst>
                <a:tab algn="l" pos="2146320"/>
              </a:tabLst>
            </a:pPr>
            <a:r>
              <a:rPr b="1" lang="en-US" sz="3200" spc="-1" strike="noStrike">
                <a:solidFill>
                  <a:srgbClr val="002060"/>
                </a:solidFill>
                <a:latin typeface="Times New Roman"/>
              </a:rPr>
              <a:t>Instrucciones</a:t>
            </a:r>
            <a:r>
              <a:rPr b="0" lang="en-US" sz="3200" spc="-1" strike="noStrike">
                <a:solidFill>
                  <a:srgbClr val="002060"/>
                </a:solidFill>
                <a:latin typeface="Times New Roman"/>
              </a:rPr>
              <a:t> </a:t>
            </a:r>
            <a:r>
              <a:rPr b="1" lang="en-US" sz="3200" spc="-1" strike="noStrike">
                <a:solidFill>
                  <a:srgbClr val="002060"/>
                </a:solidFill>
                <a:latin typeface="Times New Roman"/>
              </a:rPr>
              <a:t>de</a:t>
            </a:r>
            <a:r>
              <a:rPr b="0" lang="en-US" sz="3200" spc="-1" strike="noStrike">
                <a:solidFill>
                  <a:srgbClr val="002060"/>
                </a:solidFill>
                <a:latin typeface="Times New Roman"/>
              </a:rPr>
              <a:t> </a:t>
            </a:r>
            <a:r>
              <a:rPr b="1" lang="en-US" sz="3200" spc="-1" strike="noStrike">
                <a:solidFill>
                  <a:srgbClr val="002060"/>
                </a:solidFill>
                <a:latin typeface="Times New Roman"/>
              </a:rPr>
              <a:t>salto</a:t>
            </a:r>
            <a:endParaRPr b="0" lang="es-AR" sz="3200" spc="-1" strike="noStrike">
              <a:solidFill>
                <a:srgbClr val="000000"/>
              </a:solidFill>
              <a:latin typeface="Arial"/>
            </a:endParaRPr>
          </a:p>
          <a:p>
            <a:pPr>
              <a:lnSpc>
                <a:spcPts val="3399"/>
              </a:lnSpc>
              <a:tabLst>
                <a:tab algn="l" pos="2146320"/>
              </a:tabLst>
            </a:pPr>
            <a:endParaRPr b="0" lang="es-AR" sz="3200" spc="-1" strike="noStrike">
              <a:solidFill>
                <a:srgbClr val="000000"/>
              </a:solidFill>
              <a:latin typeface="Arial"/>
            </a:endParaRPr>
          </a:p>
          <a:p>
            <a:pPr>
              <a:lnSpc>
                <a:spcPts val="3399"/>
              </a:lnSpc>
              <a:tabLst>
                <a:tab algn="l" pos="2146320"/>
              </a:tabLst>
            </a:pPr>
            <a:r>
              <a:rPr b="1" lang="en-US" sz="3200" spc="-1" strike="noStrike">
                <a:solidFill>
                  <a:srgbClr val="002060"/>
                </a:solidFill>
                <a:latin typeface="Times New Roman"/>
              </a:rPr>
              <a:t>Instrucciones</a:t>
            </a:r>
            <a:r>
              <a:rPr b="0" lang="en-US" sz="3200" spc="-1" strike="noStrike">
                <a:solidFill>
                  <a:srgbClr val="002060"/>
                </a:solidFill>
                <a:latin typeface="Times New Roman"/>
              </a:rPr>
              <a:t> </a:t>
            </a:r>
            <a:r>
              <a:rPr b="1" lang="en-US" sz="3200" spc="-1" strike="noStrike">
                <a:solidFill>
                  <a:srgbClr val="002060"/>
                </a:solidFill>
                <a:latin typeface="Times New Roman"/>
              </a:rPr>
              <a:t>para</a:t>
            </a:r>
            <a:r>
              <a:rPr b="0" lang="en-US" sz="3200" spc="-1" strike="noStrike">
                <a:solidFill>
                  <a:srgbClr val="002060"/>
                </a:solidFill>
                <a:latin typeface="Times New Roman"/>
              </a:rPr>
              <a:t> </a:t>
            </a:r>
            <a:r>
              <a:rPr b="1" lang="en-US" sz="3200" spc="-1" strike="noStrike">
                <a:solidFill>
                  <a:srgbClr val="002060"/>
                </a:solidFill>
                <a:latin typeface="Times New Roman"/>
              </a:rPr>
              <a:t>manejo</a:t>
            </a:r>
            <a:r>
              <a:rPr b="0" lang="en-US" sz="3200" spc="-1" strike="noStrike">
                <a:solidFill>
                  <a:srgbClr val="002060"/>
                </a:solidFill>
                <a:latin typeface="Times New Roman"/>
              </a:rPr>
              <a:t> </a:t>
            </a:r>
            <a:r>
              <a:rPr b="1" lang="en-US" sz="3200" spc="-1" strike="noStrike">
                <a:solidFill>
                  <a:srgbClr val="002060"/>
                </a:solidFill>
                <a:latin typeface="Times New Roman"/>
              </a:rPr>
              <a:t>de</a:t>
            </a:r>
            <a:r>
              <a:rPr b="0" lang="en-US" sz="3200" spc="-1" strike="noStrike">
                <a:solidFill>
                  <a:srgbClr val="002060"/>
                </a:solidFill>
                <a:latin typeface="Times New Roman"/>
              </a:rPr>
              <a:t> </a:t>
            </a:r>
            <a:r>
              <a:rPr b="1" lang="en-US" sz="3200" spc="-1" strike="noStrike">
                <a:solidFill>
                  <a:srgbClr val="002060"/>
                </a:solidFill>
                <a:latin typeface="Times New Roman"/>
              </a:rPr>
              <a:t>subrutinas</a:t>
            </a:r>
            <a:endParaRPr b="0" lang="es-AR" sz="3200" spc="-1" strike="noStrike">
              <a:solidFill>
                <a:srgbClr val="000000"/>
              </a:solidFill>
              <a:latin typeface="Arial"/>
            </a:endParaRPr>
          </a:p>
          <a:p>
            <a:pPr>
              <a:lnSpc>
                <a:spcPts val="3399"/>
              </a:lnSpc>
              <a:tabLst>
                <a:tab algn="l" pos="2146320"/>
              </a:tabLst>
            </a:pPr>
            <a:endParaRPr b="0" lang="es-AR" sz="3200" spc="-1" strike="noStrike">
              <a:solidFill>
                <a:srgbClr val="000000"/>
              </a:solidFill>
              <a:latin typeface="Arial"/>
            </a:endParaRPr>
          </a:p>
          <a:p>
            <a:pPr>
              <a:lnSpc>
                <a:spcPts val="3399"/>
              </a:lnSpc>
              <a:tabLst>
                <a:tab algn="l" pos="2146320"/>
              </a:tabLst>
            </a:pPr>
            <a:r>
              <a:rPr b="1" lang="en-US" sz="3200" spc="-1" strike="noStrike">
                <a:solidFill>
                  <a:srgbClr val="002060"/>
                </a:solidFill>
                <a:latin typeface="Times New Roman"/>
              </a:rPr>
              <a:t>Instrucciones</a:t>
            </a:r>
            <a:r>
              <a:rPr b="0" lang="en-US" sz="3200" spc="-1" strike="noStrike">
                <a:solidFill>
                  <a:srgbClr val="002060"/>
                </a:solidFill>
                <a:latin typeface="Times New Roman"/>
              </a:rPr>
              <a:t> </a:t>
            </a:r>
            <a:r>
              <a:rPr b="1" lang="en-US" sz="3200" spc="-1" strike="noStrike">
                <a:solidFill>
                  <a:srgbClr val="002060"/>
                </a:solidFill>
                <a:latin typeface="Times New Roman"/>
              </a:rPr>
              <a:t>especiales</a:t>
            </a:r>
            <a:endParaRPr b="0" lang="es-A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1" name="Picture 3" descr=""/>
          <p:cNvPicPr/>
          <p:nvPr/>
        </p:nvPicPr>
        <p:blipFill>
          <a:blip r:embed="rId1"/>
          <a:stretch/>
        </p:blipFill>
        <p:spPr>
          <a:xfrm>
            <a:off x="1386000" y="812520"/>
            <a:ext cx="12347280" cy="9062640"/>
          </a:xfrm>
          <a:prstGeom prst="rect">
            <a:avLst/>
          </a:prstGeom>
          <a:ln w="0">
            <a:noFill/>
          </a:ln>
        </p:spPr>
      </p:pic>
      <p:sp>
        <p:nvSpPr>
          <p:cNvPr id="1372" name="TextBox 1"/>
          <p:cNvSpPr/>
          <p:nvPr/>
        </p:nvSpPr>
        <p:spPr>
          <a:xfrm>
            <a:off x="1095120" y="795240"/>
            <a:ext cx="12928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Introducción al Set de Instrucciones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3" name="Picture 3" descr=""/>
          <p:cNvPicPr/>
          <p:nvPr/>
        </p:nvPicPr>
        <p:blipFill>
          <a:blip r:embed="rId1"/>
          <a:stretch/>
        </p:blipFill>
        <p:spPr>
          <a:xfrm>
            <a:off x="1386000" y="812520"/>
            <a:ext cx="12347280" cy="9062640"/>
          </a:xfrm>
          <a:prstGeom prst="rect">
            <a:avLst/>
          </a:prstGeom>
          <a:ln w="0">
            <a:noFill/>
          </a:ln>
        </p:spPr>
      </p:pic>
      <p:sp>
        <p:nvSpPr>
          <p:cNvPr id="1374" name="TextBox 1"/>
          <p:cNvSpPr/>
          <p:nvPr/>
        </p:nvSpPr>
        <p:spPr>
          <a:xfrm>
            <a:off x="1198080" y="812520"/>
            <a:ext cx="127234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Introducción al Set de Instrucciones</a:t>
            </a:r>
            <a:endParaRPr b="0" lang="es-AR" sz="2800" spc="-1" strike="noStrike">
              <a:solidFill>
                <a:srgbClr val="000000"/>
              </a:solidFill>
              <a:latin typeface="Arial"/>
            </a:endParaRPr>
          </a:p>
        </p:txBody>
      </p:sp>
      <p:sp>
        <p:nvSpPr>
          <p:cNvPr id="1375" name="TextBox 1"/>
          <p:cNvSpPr/>
          <p:nvPr/>
        </p:nvSpPr>
        <p:spPr>
          <a:xfrm>
            <a:off x="11289240" y="4564800"/>
            <a:ext cx="9864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1" lang="en-US" sz="1540" spc="-1" strike="noStrike">
                <a:solidFill>
                  <a:srgbClr val="000000"/>
                </a:solidFill>
                <a:latin typeface="Times New Roman"/>
              </a:rPr>
              <a:t>0</a:t>
            </a:r>
            <a:endParaRPr b="0" lang="es-AR" sz="1540" spc="-1" strike="noStrike">
              <a:solidFill>
                <a:srgbClr val="000000"/>
              </a:solidFill>
              <a:latin typeface="Arial"/>
            </a:endParaRPr>
          </a:p>
        </p:txBody>
      </p:sp>
      <p:sp>
        <p:nvSpPr>
          <p:cNvPr id="1376" name="TextBox 1"/>
          <p:cNvSpPr/>
          <p:nvPr/>
        </p:nvSpPr>
        <p:spPr>
          <a:xfrm>
            <a:off x="7167600" y="4564800"/>
            <a:ext cx="9864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1" lang="en-US" sz="1540" spc="-1" strike="noStrike">
                <a:solidFill>
                  <a:srgbClr val="000000"/>
                </a:solidFill>
                <a:latin typeface="Times New Roman"/>
              </a:rPr>
              <a:t>7</a:t>
            </a:r>
            <a:endParaRPr b="0" lang="es-AR" sz="1540" spc="-1" strike="noStrike">
              <a:solidFill>
                <a:srgbClr val="000000"/>
              </a:solidFill>
              <a:latin typeface="Arial"/>
            </a:endParaRPr>
          </a:p>
        </p:txBody>
      </p:sp>
      <p:sp>
        <p:nvSpPr>
          <p:cNvPr id="1377" name="TextBox 1"/>
          <p:cNvSpPr/>
          <p:nvPr/>
        </p:nvSpPr>
        <p:spPr>
          <a:xfrm>
            <a:off x="7749360" y="4564800"/>
            <a:ext cx="9864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1" lang="en-US" sz="1540" spc="-1" strike="noStrike">
                <a:solidFill>
                  <a:srgbClr val="000000"/>
                </a:solidFill>
                <a:latin typeface="Times New Roman"/>
              </a:rPr>
              <a:t>6</a:t>
            </a:r>
            <a:endParaRPr b="0" lang="es-AR" sz="1540" spc="-1" strike="noStrike">
              <a:solidFill>
                <a:srgbClr val="000000"/>
              </a:solidFill>
              <a:latin typeface="Arial"/>
            </a:endParaRPr>
          </a:p>
        </p:txBody>
      </p:sp>
      <p:sp>
        <p:nvSpPr>
          <p:cNvPr id="1378" name="TextBox 1"/>
          <p:cNvSpPr/>
          <p:nvPr/>
        </p:nvSpPr>
        <p:spPr>
          <a:xfrm>
            <a:off x="5987520" y="4564800"/>
            <a:ext cx="9864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1" lang="en-US" sz="1540" spc="-1" strike="noStrike">
                <a:solidFill>
                  <a:srgbClr val="000000"/>
                </a:solidFill>
                <a:latin typeface="Times New Roman"/>
              </a:rPr>
              <a:t>9</a:t>
            </a:r>
            <a:endParaRPr b="0" lang="es-AR" sz="1540" spc="-1" strike="noStrike">
              <a:solidFill>
                <a:srgbClr val="000000"/>
              </a:solidFill>
              <a:latin typeface="Arial"/>
            </a:endParaRPr>
          </a:p>
        </p:txBody>
      </p:sp>
      <p:sp>
        <p:nvSpPr>
          <p:cNvPr id="1379" name="TextBox 1"/>
          <p:cNvSpPr/>
          <p:nvPr/>
        </p:nvSpPr>
        <p:spPr>
          <a:xfrm>
            <a:off x="3570480" y="4564800"/>
            <a:ext cx="19620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1" lang="en-US" sz="1540" spc="-1" strike="noStrike">
                <a:solidFill>
                  <a:srgbClr val="000000"/>
                </a:solidFill>
                <a:latin typeface="Times New Roman"/>
              </a:rPr>
              <a:t>13</a:t>
            </a:r>
            <a:endParaRPr b="0" lang="es-AR" sz="1540" spc="-1" strike="noStrike">
              <a:solidFill>
                <a:srgbClr val="000000"/>
              </a:solidFill>
              <a:latin typeface="Arial"/>
            </a:endParaRPr>
          </a:p>
        </p:txBody>
      </p:sp>
      <p:sp>
        <p:nvSpPr>
          <p:cNvPr id="1380" name="TextBox 1"/>
          <p:cNvSpPr/>
          <p:nvPr/>
        </p:nvSpPr>
        <p:spPr>
          <a:xfrm>
            <a:off x="5348880" y="4564800"/>
            <a:ext cx="19620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1" lang="en-US" sz="1540" spc="-1" strike="noStrike">
                <a:solidFill>
                  <a:srgbClr val="000000"/>
                </a:solidFill>
                <a:latin typeface="Times New Roman"/>
              </a:rPr>
              <a:t>10</a:t>
            </a:r>
            <a:endParaRPr b="0" lang="es-AR" sz="1540" spc="-1" strike="noStrike">
              <a:solidFill>
                <a:srgbClr val="000000"/>
              </a:solidFill>
              <a:latin typeface="Arial"/>
            </a:endParaRPr>
          </a:p>
        </p:txBody>
      </p:sp>
      <p:sp>
        <p:nvSpPr>
          <p:cNvPr id="1381" name="TextBox 1"/>
          <p:cNvSpPr/>
          <p:nvPr/>
        </p:nvSpPr>
        <p:spPr>
          <a:xfrm>
            <a:off x="6365160" y="5737320"/>
            <a:ext cx="3756600" cy="744120"/>
          </a:xfrm>
          <a:prstGeom prst="rect">
            <a:avLst/>
          </a:prstGeom>
          <a:noFill/>
          <a:ln w="0">
            <a:noFill/>
          </a:ln>
        </p:spPr>
        <p:style>
          <a:lnRef idx="0"/>
          <a:fillRef idx="0"/>
          <a:effectRef idx="0"/>
          <a:fontRef idx="minor"/>
        </p:style>
        <p:txBody>
          <a:bodyPr wrap="none" lIns="0" rIns="0" tIns="0" bIns="45000" anchor="t">
            <a:spAutoFit/>
          </a:bodyPr>
          <a:p>
            <a:pPr>
              <a:lnSpc>
                <a:spcPts val="2100"/>
              </a:lnSpc>
              <a:tabLst>
                <a:tab algn="l" pos="1968480"/>
              </a:tabLst>
            </a:pPr>
            <a:r>
              <a:rPr b="0" lang="en-US" sz="1800" spc="-1" strike="noStrike">
                <a:solidFill>
                  <a:srgbClr val="000000"/>
                </a:solidFill>
                <a:latin typeface="Calibri"/>
              </a:rPr>
              <a:t>	</a:t>
            </a:r>
            <a:r>
              <a:rPr b="1" lang="en-US" sz="1540" spc="-1" strike="noStrike">
                <a:solidFill>
                  <a:srgbClr val="000000"/>
                </a:solidFill>
                <a:latin typeface="Times New Roman"/>
              </a:rPr>
              <a:t>File</a:t>
            </a:r>
            <a:r>
              <a:rPr b="0" lang="en-US" sz="1540" spc="-1" strike="noStrike">
                <a:solidFill>
                  <a:srgbClr val="000000"/>
                </a:solidFill>
                <a:latin typeface="Times New Roman"/>
              </a:rPr>
              <a:t> </a:t>
            </a:r>
            <a:r>
              <a:rPr b="1" lang="en-US" sz="1540" spc="-1" strike="noStrike">
                <a:solidFill>
                  <a:srgbClr val="000000"/>
                </a:solidFill>
                <a:latin typeface="Times New Roman"/>
              </a:rPr>
              <a:t>Register</a:t>
            </a:r>
            <a:r>
              <a:rPr b="0" lang="en-US" sz="1540" spc="-1" strike="noStrike">
                <a:solidFill>
                  <a:srgbClr val="000000"/>
                </a:solidFill>
                <a:latin typeface="Times New Roman"/>
              </a:rPr>
              <a:t> </a:t>
            </a:r>
            <a:r>
              <a:rPr b="1" lang="en-US" sz="1540" spc="-1" strike="noStrike">
                <a:solidFill>
                  <a:srgbClr val="000000"/>
                </a:solidFill>
                <a:latin typeface="Times New Roman"/>
              </a:rPr>
              <a:t>Address</a:t>
            </a:r>
            <a:endParaRPr b="0" lang="es-AR" sz="1540" spc="-1" strike="noStrike">
              <a:solidFill>
                <a:srgbClr val="000000"/>
              </a:solidFill>
              <a:latin typeface="Arial"/>
            </a:endParaRPr>
          </a:p>
          <a:p>
            <a:pPr>
              <a:lnSpc>
                <a:spcPts val="1001"/>
              </a:lnSpc>
              <a:tabLst>
                <a:tab algn="l" pos="1968480"/>
              </a:tabLst>
            </a:pPr>
            <a:endParaRPr b="0" lang="es-AR" sz="1800" spc="-1" strike="noStrike">
              <a:solidFill>
                <a:srgbClr val="000000"/>
              </a:solidFill>
              <a:latin typeface="Arial"/>
            </a:endParaRPr>
          </a:p>
          <a:p>
            <a:pPr>
              <a:lnSpc>
                <a:spcPts val="2401"/>
              </a:lnSpc>
              <a:tabLst>
                <a:tab algn="l" pos="1968480"/>
              </a:tabLst>
            </a:pPr>
            <a:r>
              <a:rPr b="1" lang="en-US" sz="1540" spc="-1" strike="noStrike">
                <a:solidFill>
                  <a:srgbClr val="000000"/>
                </a:solidFill>
                <a:latin typeface="Times New Roman"/>
              </a:rPr>
              <a:t>Bit</a:t>
            </a:r>
            <a:r>
              <a:rPr b="0" lang="en-US" sz="1540" spc="-1" strike="noStrike">
                <a:solidFill>
                  <a:srgbClr val="000000"/>
                </a:solidFill>
                <a:latin typeface="Times New Roman"/>
              </a:rPr>
              <a:t> </a:t>
            </a:r>
            <a:r>
              <a:rPr b="1" lang="en-US" sz="1540" spc="-1" strike="noStrike">
                <a:solidFill>
                  <a:srgbClr val="000000"/>
                </a:solidFill>
                <a:latin typeface="Times New Roman"/>
              </a:rPr>
              <a:t>Position</a:t>
            </a:r>
            <a:r>
              <a:rPr b="0" lang="en-US" sz="1540" spc="-1" strike="noStrike">
                <a:solidFill>
                  <a:srgbClr val="000000"/>
                </a:solidFill>
                <a:latin typeface="Times New Roman"/>
              </a:rPr>
              <a:t> </a:t>
            </a:r>
            <a:r>
              <a:rPr b="1" lang="en-US" sz="1540" spc="-1" strike="noStrike">
                <a:solidFill>
                  <a:srgbClr val="000000"/>
                </a:solidFill>
                <a:latin typeface="Times New Roman"/>
              </a:rPr>
              <a:t>(0-7)</a:t>
            </a:r>
            <a:endParaRPr b="0" lang="es-AR" sz="1540" spc="-1" strike="noStrike">
              <a:solidFill>
                <a:srgbClr val="000000"/>
              </a:solidFill>
              <a:latin typeface="Arial"/>
            </a:endParaRPr>
          </a:p>
        </p:txBody>
      </p:sp>
      <p:sp>
        <p:nvSpPr>
          <p:cNvPr id="1382" name="TextBox 1"/>
          <p:cNvSpPr/>
          <p:nvPr/>
        </p:nvSpPr>
        <p:spPr>
          <a:xfrm>
            <a:off x="5233320" y="7010640"/>
            <a:ext cx="787320" cy="388440"/>
          </a:xfrm>
          <a:prstGeom prst="rect">
            <a:avLst/>
          </a:prstGeom>
          <a:noFill/>
          <a:ln w="0">
            <a:noFill/>
          </a:ln>
        </p:spPr>
        <p:style>
          <a:lnRef idx="0"/>
          <a:fillRef idx="0"/>
          <a:effectRef idx="0"/>
          <a:fontRef idx="minor"/>
        </p:style>
        <p:txBody>
          <a:bodyPr wrap="none" lIns="0" rIns="0" tIns="0" bIns="45000" anchor="t">
            <a:spAutoFit/>
          </a:bodyPr>
          <a:p>
            <a:pPr>
              <a:lnSpc>
                <a:spcPts val="2701"/>
              </a:lnSpc>
            </a:pPr>
            <a:r>
              <a:rPr b="1" lang="en-US" sz="3450" spc="-1" strike="noStrike">
                <a:solidFill>
                  <a:srgbClr val="000000"/>
                </a:solidFill>
                <a:latin typeface="Courier New"/>
              </a:rPr>
              <a:t>BSF</a:t>
            </a:r>
            <a:endParaRPr b="0" lang="es-AR" sz="3450" spc="-1" strike="noStrike">
              <a:solidFill>
                <a:srgbClr val="000000"/>
              </a:solidFill>
              <a:latin typeface="Arial"/>
            </a:endParaRPr>
          </a:p>
        </p:txBody>
      </p:sp>
      <p:sp>
        <p:nvSpPr>
          <p:cNvPr id="1383" name="TextBox 1"/>
          <p:cNvSpPr/>
          <p:nvPr/>
        </p:nvSpPr>
        <p:spPr>
          <a:xfrm>
            <a:off x="7791120" y="7010640"/>
            <a:ext cx="1793520" cy="388440"/>
          </a:xfrm>
          <a:prstGeom prst="rect">
            <a:avLst/>
          </a:prstGeom>
          <a:noFill/>
          <a:ln w="0">
            <a:noFill/>
          </a:ln>
        </p:spPr>
        <p:style>
          <a:lnRef idx="0"/>
          <a:fillRef idx="0"/>
          <a:effectRef idx="0"/>
          <a:fontRef idx="minor"/>
        </p:style>
        <p:txBody>
          <a:bodyPr wrap="none" lIns="0" rIns="0" tIns="0" bIns="45000" anchor="t">
            <a:spAutoFit/>
          </a:bodyPr>
          <a:p>
            <a:pPr>
              <a:lnSpc>
                <a:spcPts val="2701"/>
              </a:lnSpc>
            </a:pPr>
            <a:r>
              <a:rPr b="1" lang="en-US" sz="3450" spc="-1" strike="noStrike">
                <a:solidFill>
                  <a:srgbClr val="00009a"/>
                </a:solidFill>
                <a:latin typeface="Courier New"/>
              </a:rPr>
              <a:t>0x25</a:t>
            </a:r>
            <a:r>
              <a:rPr b="1" lang="en-US" sz="3450" spc="-1" strike="noStrike">
                <a:solidFill>
                  <a:srgbClr val="cc0000"/>
                </a:solidFill>
                <a:latin typeface="Courier New"/>
              </a:rPr>
              <a:t>,</a:t>
            </a:r>
            <a:r>
              <a:rPr b="0" lang="en-US" sz="3450" spc="-1" strike="noStrike">
                <a:solidFill>
                  <a:srgbClr val="000000"/>
                </a:solidFill>
                <a:latin typeface="Times New Roman"/>
              </a:rPr>
              <a:t>  </a:t>
            </a:r>
            <a:r>
              <a:rPr b="1" lang="en-US" sz="3450" spc="-1" strike="noStrike">
                <a:solidFill>
                  <a:srgbClr val="cc0000"/>
                </a:solidFill>
                <a:latin typeface="Courier New"/>
              </a:rPr>
              <a:t>3</a:t>
            </a:r>
            <a:endParaRPr b="0" lang="es-AR" sz="3450" spc="-1" strike="noStrike">
              <a:solidFill>
                <a:srgbClr val="000000"/>
              </a:solidFill>
              <a:latin typeface="Arial"/>
            </a:endParaRPr>
          </a:p>
        </p:txBody>
      </p:sp>
      <p:sp>
        <p:nvSpPr>
          <p:cNvPr id="1384" name="TextBox 1"/>
          <p:cNvSpPr/>
          <p:nvPr/>
        </p:nvSpPr>
        <p:spPr>
          <a:xfrm>
            <a:off x="9680760" y="8317440"/>
            <a:ext cx="97308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1" lang="en-US" sz="1540" spc="-1" strike="noStrike">
                <a:solidFill>
                  <a:srgbClr val="000000"/>
                </a:solidFill>
                <a:latin typeface="Times New Roman"/>
              </a:rPr>
              <a:t>Bit</a:t>
            </a:r>
            <a:r>
              <a:rPr b="0" lang="en-US" sz="1540" spc="-1" strike="noStrike">
                <a:solidFill>
                  <a:srgbClr val="000000"/>
                </a:solidFill>
                <a:latin typeface="Times New Roman"/>
              </a:rPr>
              <a:t> </a:t>
            </a:r>
            <a:r>
              <a:rPr b="1" lang="en-US" sz="1540" spc="-1" strike="noStrike">
                <a:solidFill>
                  <a:srgbClr val="000000"/>
                </a:solidFill>
                <a:latin typeface="Times New Roman"/>
              </a:rPr>
              <a:t>Position</a:t>
            </a:r>
            <a:endParaRPr b="0" lang="es-AR" sz="1540" spc="-1" strike="noStrike">
              <a:solidFill>
                <a:srgbClr val="000000"/>
              </a:solidFill>
              <a:latin typeface="Arial"/>
            </a:endParaRPr>
          </a:p>
        </p:txBody>
      </p:sp>
      <p:sp>
        <p:nvSpPr>
          <p:cNvPr id="1385" name="TextBox 1"/>
          <p:cNvSpPr/>
          <p:nvPr/>
        </p:nvSpPr>
        <p:spPr>
          <a:xfrm>
            <a:off x="6314400" y="8317440"/>
            <a:ext cx="17881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1" lang="en-US" sz="1540" spc="-1" strike="noStrike">
                <a:solidFill>
                  <a:srgbClr val="000000"/>
                </a:solidFill>
                <a:latin typeface="Times New Roman"/>
              </a:rPr>
              <a:t>File</a:t>
            </a:r>
            <a:r>
              <a:rPr b="0" lang="en-US" sz="1540" spc="-1" strike="noStrike">
                <a:solidFill>
                  <a:srgbClr val="000000"/>
                </a:solidFill>
                <a:latin typeface="Times New Roman"/>
              </a:rPr>
              <a:t> </a:t>
            </a:r>
            <a:r>
              <a:rPr b="1" lang="en-US" sz="1540" spc="-1" strike="noStrike">
                <a:solidFill>
                  <a:srgbClr val="000000"/>
                </a:solidFill>
                <a:latin typeface="Times New Roman"/>
              </a:rPr>
              <a:t>Register</a:t>
            </a:r>
            <a:r>
              <a:rPr b="0" lang="en-US" sz="1540" spc="-1" strike="noStrike">
                <a:solidFill>
                  <a:srgbClr val="000000"/>
                </a:solidFill>
                <a:latin typeface="Times New Roman"/>
              </a:rPr>
              <a:t> </a:t>
            </a:r>
            <a:r>
              <a:rPr b="1" lang="en-US" sz="1540" spc="-1" strike="noStrike">
                <a:solidFill>
                  <a:srgbClr val="000000"/>
                </a:solidFill>
                <a:latin typeface="Times New Roman"/>
              </a:rPr>
              <a:t>Address</a:t>
            </a:r>
            <a:endParaRPr b="0" lang="es-AR" sz="15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6" name="Picture 3" descr=""/>
          <p:cNvPicPr/>
          <p:nvPr/>
        </p:nvPicPr>
        <p:blipFill>
          <a:blip r:embed="rId1"/>
          <a:stretch/>
        </p:blipFill>
        <p:spPr>
          <a:xfrm>
            <a:off x="1386000" y="812520"/>
            <a:ext cx="12347280" cy="9062640"/>
          </a:xfrm>
          <a:prstGeom prst="rect">
            <a:avLst/>
          </a:prstGeom>
          <a:ln w="0">
            <a:noFill/>
          </a:ln>
        </p:spPr>
      </p:pic>
      <p:sp>
        <p:nvSpPr>
          <p:cNvPr id="1387" name="TextBox 1"/>
          <p:cNvSpPr/>
          <p:nvPr/>
        </p:nvSpPr>
        <p:spPr>
          <a:xfrm>
            <a:off x="1386000" y="795240"/>
            <a:ext cx="123472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Introducción al Set de Instrucciones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8" name="Picture 1" descr=""/>
          <p:cNvPicPr/>
          <p:nvPr/>
        </p:nvPicPr>
        <p:blipFill>
          <a:blip r:embed="rId1"/>
          <a:stretch/>
        </p:blipFill>
        <p:spPr>
          <a:xfrm>
            <a:off x="1590840" y="3090240"/>
            <a:ext cx="11953800" cy="1730880"/>
          </a:xfrm>
          <a:prstGeom prst="rect">
            <a:avLst/>
          </a:prstGeom>
          <a:ln w="0">
            <a:noFill/>
          </a:ln>
        </p:spPr>
      </p:pic>
      <p:sp>
        <p:nvSpPr>
          <p:cNvPr id="1389" name="4 CuadroTexto"/>
          <p:cNvSpPr/>
          <p:nvPr/>
        </p:nvSpPr>
        <p:spPr>
          <a:xfrm>
            <a:off x="2532240" y="2518200"/>
            <a:ext cx="5332320" cy="392760"/>
          </a:xfrm>
          <a:prstGeom prst="rect">
            <a:avLst/>
          </a:prstGeom>
          <a:solidFill>
            <a:schemeClr val="accent2">
              <a:lumMod val="20000"/>
              <a:lumOff val="80000"/>
            </a:schemeClr>
          </a:solidFill>
          <a:ln w="0">
            <a:noFill/>
          </a:ln>
        </p:spPr>
        <p:style>
          <a:lnRef idx="0"/>
          <a:fillRef idx="0"/>
          <a:effectRef idx="0"/>
          <a:fontRef idx="minor"/>
        </p:style>
        <p:txBody>
          <a:bodyPr wrap="none" lIns="90000" rIns="90000" tIns="45000" bIns="45000" anchor="t">
            <a:spAutoFit/>
          </a:bodyPr>
          <a:p>
            <a:pPr>
              <a:lnSpc>
                <a:spcPct val="100000"/>
              </a:lnSpc>
            </a:pPr>
            <a:r>
              <a:rPr b="1" lang="es-AR" sz="1979" spc="-1" strike="noStrike">
                <a:solidFill>
                  <a:srgbClr val="ff0000"/>
                </a:solidFill>
                <a:latin typeface="Arial"/>
              </a:rPr>
              <a:t>Operaciones Basadas en Bytes (Registros)</a:t>
            </a:r>
            <a:endParaRPr b="0" lang="es-AR" sz="1979" spc="-1" strike="noStrike">
              <a:solidFill>
                <a:srgbClr val="000000"/>
              </a:solidFill>
              <a:latin typeface="Arial"/>
            </a:endParaRPr>
          </a:p>
        </p:txBody>
      </p:sp>
      <p:pic>
        <p:nvPicPr>
          <p:cNvPr id="1390" name="Picture 2" descr=""/>
          <p:cNvPicPr/>
          <p:nvPr/>
        </p:nvPicPr>
        <p:blipFill>
          <a:blip r:embed="rId2"/>
          <a:stretch/>
        </p:blipFill>
        <p:spPr>
          <a:xfrm>
            <a:off x="1574280" y="5597280"/>
            <a:ext cx="11970360" cy="900000"/>
          </a:xfrm>
          <a:prstGeom prst="rect">
            <a:avLst/>
          </a:prstGeom>
          <a:ln w="0">
            <a:noFill/>
          </a:ln>
        </p:spPr>
      </p:pic>
      <p:sp>
        <p:nvSpPr>
          <p:cNvPr id="1391" name="8 CuadroTexto"/>
          <p:cNvSpPr/>
          <p:nvPr/>
        </p:nvSpPr>
        <p:spPr>
          <a:xfrm>
            <a:off x="2259360" y="5031720"/>
            <a:ext cx="3820320" cy="392760"/>
          </a:xfrm>
          <a:prstGeom prst="rect">
            <a:avLst/>
          </a:prstGeom>
          <a:solidFill>
            <a:schemeClr val="accent2">
              <a:lumMod val="20000"/>
              <a:lumOff val="80000"/>
            </a:schemeClr>
          </a:solidFill>
          <a:ln w="0">
            <a:noFill/>
          </a:ln>
        </p:spPr>
        <p:style>
          <a:lnRef idx="0"/>
          <a:fillRef idx="0"/>
          <a:effectRef idx="0"/>
          <a:fontRef idx="minor"/>
        </p:style>
        <p:txBody>
          <a:bodyPr wrap="none" lIns="90000" rIns="90000" tIns="45000" bIns="45000" anchor="t">
            <a:spAutoFit/>
          </a:bodyPr>
          <a:p>
            <a:pPr>
              <a:lnSpc>
                <a:spcPct val="100000"/>
              </a:lnSpc>
            </a:pPr>
            <a:r>
              <a:rPr b="1" lang="es-AR" sz="1979" spc="-1" strike="noStrike">
                <a:solidFill>
                  <a:srgbClr val="ff0000"/>
                </a:solidFill>
                <a:latin typeface="Arial"/>
              </a:rPr>
              <a:t>Operaciones Orientadas a bits</a:t>
            </a:r>
            <a:endParaRPr b="0" lang="es-AR" sz="1979" spc="-1" strike="noStrike">
              <a:solidFill>
                <a:srgbClr val="000000"/>
              </a:solidFill>
              <a:latin typeface="Arial"/>
            </a:endParaRPr>
          </a:p>
        </p:txBody>
      </p:sp>
      <p:pic>
        <p:nvPicPr>
          <p:cNvPr id="1392" name="Picture 3" descr=""/>
          <p:cNvPicPr/>
          <p:nvPr/>
        </p:nvPicPr>
        <p:blipFill>
          <a:blip r:embed="rId3"/>
          <a:stretch/>
        </p:blipFill>
        <p:spPr>
          <a:xfrm>
            <a:off x="1590840" y="7273080"/>
            <a:ext cx="11953800" cy="900000"/>
          </a:xfrm>
          <a:prstGeom prst="rect">
            <a:avLst/>
          </a:prstGeom>
          <a:ln w="0">
            <a:noFill/>
          </a:ln>
        </p:spPr>
      </p:pic>
      <p:sp>
        <p:nvSpPr>
          <p:cNvPr id="1393" name="10 CuadroTexto"/>
          <p:cNvSpPr/>
          <p:nvPr/>
        </p:nvSpPr>
        <p:spPr>
          <a:xfrm>
            <a:off x="2364840" y="6707520"/>
            <a:ext cx="4408560" cy="392760"/>
          </a:xfrm>
          <a:prstGeom prst="rect">
            <a:avLst/>
          </a:prstGeom>
          <a:solidFill>
            <a:schemeClr val="accent2">
              <a:lumMod val="20000"/>
              <a:lumOff val="80000"/>
            </a:schemeClr>
          </a:solidFill>
          <a:ln w="0">
            <a:noFill/>
          </a:ln>
        </p:spPr>
        <p:style>
          <a:lnRef idx="0"/>
          <a:fillRef idx="0"/>
          <a:effectRef idx="0"/>
          <a:fontRef idx="minor"/>
        </p:style>
        <p:txBody>
          <a:bodyPr wrap="none" lIns="90000" rIns="90000" tIns="45000" bIns="45000" anchor="t">
            <a:spAutoFit/>
          </a:bodyPr>
          <a:p>
            <a:pPr>
              <a:lnSpc>
                <a:spcPct val="100000"/>
              </a:lnSpc>
            </a:pPr>
            <a:r>
              <a:rPr b="1" lang="es-AR" sz="1979" spc="-1" strike="noStrike">
                <a:solidFill>
                  <a:srgbClr val="ff0000"/>
                </a:solidFill>
                <a:latin typeface="Arial"/>
              </a:rPr>
              <a:t>Operaciones Orientadas a Literales</a:t>
            </a:r>
            <a:endParaRPr b="0" lang="es-AR" sz="1979" spc="-1" strike="noStrike">
              <a:solidFill>
                <a:srgbClr val="000000"/>
              </a:solidFill>
              <a:latin typeface="Arial"/>
            </a:endParaRPr>
          </a:p>
        </p:txBody>
      </p:sp>
      <p:pic>
        <p:nvPicPr>
          <p:cNvPr id="1394" name="Picture 4" descr=""/>
          <p:cNvPicPr/>
          <p:nvPr/>
        </p:nvPicPr>
        <p:blipFill>
          <a:blip r:embed="rId4"/>
          <a:stretch/>
        </p:blipFill>
        <p:spPr>
          <a:xfrm>
            <a:off x="1574280" y="8947080"/>
            <a:ext cx="11970360" cy="900000"/>
          </a:xfrm>
          <a:prstGeom prst="rect">
            <a:avLst/>
          </a:prstGeom>
          <a:ln w="0">
            <a:noFill/>
          </a:ln>
        </p:spPr>
      </p:pic>
      <p:sp>
        <p:nvSpPr>
          <p:cNvPr id="1395" name="12 CuadroTexto"/>
          <p:cNvSpPr/>
          <p:nvPr/>
        </p:nvSpPr>
        <p:spPr>
          <a:xfrm>
            <a:off x="2294280" y="8381520"/>
            <a:ext cx="4018680" cy="392760"/>
          </a:xfrm>
          <a:prstGeom prst="rect">
            <a:avLst/>
          </a:prstGeom>
          <a:solidFill>
            <a:schemeClr val="accent2">
              <a:lumMod val="20000"/>
              <a:lumOff val="80000"/>
            </a:schemeClr>
          </a:solidFill>
          <a:ln w="0">
            <a:noFill/>
          </a:ln>
        </p:spPr>
        <p:style>
          <a:lnRef idx="0"/>
          <a:fillRef idx="0"/>
          <a:effectRef idx="0"/>
          <a:fontRef idx="minor"/>
        </p:style>
        <p:txBody>
          <a:bodyPr wrap="none" lIns="90000" rIns="90000" tIns="45000" bIns="45000" anchor="t">
            <a:spAutoFit/>
          </a:bodyPr>
          <a:p>
            <a:pPr>
              <a:lnSpc>
                <a:spcPct val="100000"/>
              </a:lnSpc>
            </a:pPr>
            <a:r>
              <a:rPr b="1" lang="es-AR" sz="1979" spc="-1" strike="noStrike">
                <a:solidFill>
                  <a:srgbClr val="ff0000"/>
                </a:solidFill>
                <a:latin typeface="Arial"/>
              </a:rPr>
              <a:t>Para las operaciones call y goto</a:t>
            </a:r>
            <a:endParaRPr b="0" lang="es-AR" sz="1979" spc="-1" strike="noStrike">
              <a:solidFill>
                <a:srgbClr val="000000"/>
              </a:solidFill>
              <a:latin typeface="Arial"/>
            </a:endParaRPr>
          </a:p>
        </p:txBody>
      </p:sp>
      <p:sp>
        <p:nvSpPr>
          <p:cNvPr id="1396" name="TextBox 1"/>
          <p:cNvSpPr/>
          <p:nvPr/>
        </p:nvSpPr>
        <p:spPr>
          <a:xfrm>
            <a:off x="1386000" y="795240"/>
            <a:ext cx="123472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Introducción al Set de Instrucciones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7" name="Picture 3" descr=""/>
          <p:cNvPicPr/>
          <p:nvPr/>
        </p:nvPicPr>
        <p:blipFill>
          <a:blip r:embed="rId1"/>
          <a:stretch/>
        </p:blipFill>
        <p:spPr>
          <a:xfrm>
            <a:off x="684720" y="400320"/>
            <a:ext cx="13612680" cy="9970920"/>
          </a:xfrm>
          <a:prstGeom prst="rect">
            <a:avLst/>
          </a:prstGeom>
          <a:ln w="0">
            <a:noFill/>
          </a:ln>
        </p:spPr>
      </p:pic>
      <p:sp>
        <p:nvSpPr>
          <p:cNvPr id="1398" name="TextBox 1"/>
          <p:cNvSpPr/>
          <p:nvPr/>
        </p:nvSpPr>
        <p:spPr>
          <a:xfrm>
            <a:off x="3850920" y="778680"/>
            <a:ext cx="7931880" cy="451800"/>
          </a:xfrm>
          <a:prstGeom prst="rect">
            <a:avLst/>
          </a:prstGeom>
          <a:noFill/>
          <a:ln w="0">
            <a:noFill/>
          </a:ln>
        </p:spPr>
        <p:style>
          <a:lnRef idx="0"/>
          <a:fillRef idx="0"/>
          <a:effectRef idx="0"/>
          <a:fontRef idx="minor"/>
        </p:style>
        <p:txBody>
          <a:bodyPr wrap="none" lIns="0" rIns="0" tIns="0" bIns="45000" anchor="t">
            <a:spAutoFit/>
          </a:bodyPr>
          <a:p>
            <a:pPr>
              <a:lnSpc>
                <a:spcPts val="3200"/>
              </a:lnSpc>
            </a:pPr>
            <a:r>
              <a:rPr b="1" i="1" lang="en-US" sz="3600" spc="-1" strike="noStrike">
                <a:solidFill>
                  <a:srgbClr val="ff0000"/>
                </a:solidFill>
                <a:latin typeface="Calibri"/>
              </a:rPr>
              <a:t>Set de instrucciones de la Linea Base</a:t>
            </a:r>
            <a:endParaRPr b="0" lang="es-AR" sz="3600" spc="-1" strike="noStrike">
              <a:solidFill>
                <a:srgbClr val="000000"/>
              </a:solidFill>
              <a:latin typeface="Arial"/>
            </a:endParaRPr>
          </a:p>
        </p:txBody>
      </p:sp>
      <p:sp>
        <p:nvSpPr>
          <p:cNvPr id="1399" name="TextBox 1"/>
          <p:cNvSpPr/>
          <p:nvPr/>
        </p:nvSpPr>
        <p:spPr>
          <a:xfrm>
            <a:off x="2653560" y="2118600"/>
            <a:ext cx="327960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1" lang="en-US" sz="1979" spc="-1" strike="noStrike">
                <a:solidFill>
                  <a:srgbClr val="ffffff"/>
                </a:solidFill>
                <a:latin typeface="Times New Roman"/>
              </a:rPr>
              <a:t>Operaciones</a:t>
            </a:r>
            <a:r>
              <a:rPr b="0" lang="en-US" sz="1979" spc="-1" strike="noStrike">
                <a:solidFill>
                  <a:srgbClr val="000000"/>
                </a:solidFill>
                <a:latin typeface="Times New Roman"/>
              </a:rPr>
              <a:t> </a:t>
            </a:r>
            <a:r>
              <a:rPr b="1" lang="en-US" sz="1979" spc="-1" strike="noStrike">
                <a:solidFill>
                  <a:srgbClr val="ffffff"/>
                </a:solidFill>
                <a:latin typeface="Times New Roman"/>
              </a:rPr>
              <a:t>orientadas</a:t>
            </a:r>
            <a:r>
              <a:rPr b="0" lang="en-US" sz="1979" spc="-1" strike="noStrike">
                <a:solidFill>
                  <a:srgbClr val="000000"/>
                </a:solidFill>
                <a:latin typeface="Times New Roman"/>
              </a:rPr>
              <a:t> </a:t>
            </a:r>
            <a:r>
              <a:rPr b="1" lang="en-US" sz="1979" spc="-1" strike="noStrike">
                <a:solidFill>
                  <a:srgbClr val="ffffff"/>
                </a:solidFill>
                <a:latin typeface="Times New Roman"/>
              </a:rPr>
              <a:t>a</a:t>
            </a:r>
            <a:r>
              <a:rPr b="0" lang="en-US" sz="1979" spc="-1" strike="noStrike">
                <a:solidFill>
                  <a:srgbClr val="000000"/>
                </a:solidFill>
                <a:latin typeface="Times New Roman"/>
              </a:rPr>
              <a:t> </a:t>
            </a:r>
            <a:r>
              <a:rPr b="1" lang="en-US" sz="1979" spc="-1" strike="noStrike">
                <a:solidFill>
                  <a:srgbClr val="ffffff"/>
                </a:solidFill>
                <a:latin typeface="Times New Roman"/>
              </a:rPr>
              <a:t>Byte</a:t>
            </a:r>
            <a:endParaRPr b="0" lang="es-AR" sz="1979" spc="-1" strike="noStrike">
              <a:solidFill>
                <a:srgbClr val="000000"/>
              </a:solidFill>
              <a:latin typeface="Arial"/>
            </a:endParaRPr>
          </a:p>
        </p:txBody>
      </p:sp>
      <p:sp>
        <p:nvSpPr>
          <p:cNvPr id="1400" name="TextBox 1"/>
          <p:cNvSpPr/>
          <p:nvPr/>
        </p:nvSpPr>
        <p:spPr>
          <a:xfrm>
            <a:off x="9209880" y="2118600"/>
            <a:ext cx="318024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1" lang="en-US" sz="1979" spc="-1" strike="noStrike">
                <a:solidFill>
                  <a:srgbClr val="ffffff"/>
                </a:solidFill>
                <a:latin typeface="Times New Roman"/>
              </a:rPr>
              <a:t>Operaciones</a:t>
            </a:r>
            <a:r>
              <a:rPr b="0" lang="en-US" sz="1979" spc="-1" strike="noStrike">
                <a:solidFill>
                  <a:srgbClr val="000000"/>
                </a:solidFill>
                <a:latin typeface="Times New Roman"/>
              </a:rPr>
              <a:t> </a:t>
            </a:r>
            <a:r>
              <a:rPr b="1" lang="en-US" sz="1979" spc="-1" strike="noStrike">
                <a:solidFill>
                  <a:srgbClr val="ffffff"/>
                </a:solidFill>
                <a:latin typeface="Times New Roman"/>
              </a:rPr>
              <a:t>Orientadas</a:t>
            </a:r>
            <a:r>
              <a:rPr b="0" lang="en-US" sz="1979" spc="-1" strike="noStrike">
                <a:solidFill>
                  <a:srgbClr val="000000"/>
                </a:solidFill>
                <a:latin typeface="Times New Roman"/>
              </a:rPr>
              <a:t> </a:t>
            </a:r>
            <a:r>
              <a:rPr b="1" lang="en-US" sz="1979" spc="-1" strike="noStrike">
                <a:solidFill>
                  <a:srgbClr val="ffffff"/>
                </a:solidFill>
                <a:latin typeface="Times New Roman"/>
              </a:rPr>
              <a:t>a</a:t>
            </a:r>
            <a:r>
              <a:rPr b="0" lang="en-US" sz="1979" spc="-1" strike="noStrike">
                <a:solidFill>
                  <a:srgbClr val="000000"/>
                </a:solidFill>
                <a:latin typeface="Times New Roman"/>
              </a:rPr>
              <a:t> </a:t>
            </a:r>
            <a:r>
              <a:rPr b="1" lang="en-US" sz="1979" spc="-1" strike="noStrike">
                <a:solidFill>
                  <a:srgbClr val="ffffff"/>
                </a:solidFill>
                <a:latin typeface="Times New Roman"/>
              </a:rPr>
              <a:t>Bit</a:t>
            </a:r>
            <a:endParaRPr b="0" lang="es-AR" sz="1979" spc="-1" strike="noStrike">
              <a:solidFill>
                <a:srgbClr val="000000"/>
              </a:solidFill>
              <a:latin typeface="Arial"/>
            </a:endParaRPr>
          </a:p>
        </p:txBody>
      </p:sp>
      <p:sp>
        <p:nvSpPr>
          <p:cNvPr id="1401" name="TextBox 1"/>
          <p:cNvSpPr/>
          <p:nvPr/>
        </p:nvSpPr>
        <p:spPr>
          <a:xfrm>
            <a:off x="1655280" y="2604600"/>
            <a:ext cx="520920" cy="11631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addwf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andwf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clrf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clrw</a:t>
            </a:r>
            <a:endParaRPr b="0" lang="es-AR" sz="1540" spc="-1" strike="noStrike">
              <a:solidFill>
                <a:srgbClr val="000000"/>
              </a:solidFill>
              <a:latin typeface="Arial"/>
            </a:endParaRPr>
          </a:p>
        </p:txBody>
      </p:sp>
      <p:sp>
        <p:nvSpPr>
          <p:cNvPr id="1402" name="TextBox 1"/>
          <p:cNvSpPr/>
          <p:nvPr/>
        </p:nvSpPr>
        <p:spPr>
          <a:xfrm>
            <a:off x="2932560" y="2604600"/>
            <a:ext cx="223560" cy="11631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f,d</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f,d</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a:t>
            </a:r>
            <a:endParaRPr b="0" lang="es-AR" sz="1540" spc="-1" strike="noStrike">
              <a:solidFill>
                <a:srgbClr val="000000"/>
              </a:solidFill>
              <a:latin typeface="Arial"/>
            </a:endParaRPr>
          </a:p>
        </p:txBody>
      </p:sp>
      <p:sp>
        <p:nvSpPr>
          <p:cNvPr id="1403" name="TextBox 1"/>
          <p:cNvSpPr/>
          <p:nvPr/>
        </p:nvSpPr>
        <p:spPr>
          <a:xfrm>
            <a:off x="1640160" y="4229640"/>
            <a:ext cx="4140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comf</a:t>
            </a:r>
            <a:endParaRPr b="0" lang="es-AR" sz="1540" spc="-1" strike="noStrike">
              <a:solidFill>
                <a:srgbClr val="000000"/>
              </a:solidFill>
              <a:latin typeface="Arial"/>
            </a:endParaRPr>
          </a:p>
        </p:txBody>
      </p:sp>
      <p:sp>
        <p:nvSpPr>
          <p:cNvPr id="1404" name="TextBox 1"/>
          <p:cNvSpPr/>
          <p:nvPr/>
        </p:nvSpPr>
        <p:spPr>
          <a:xfrm>
            <a:off x="2932560" y="4229640"/>
            <a:ext cx="22356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f,d</a:t>
            </a:r>
            <a:endParaRPr b="0" lang="es-AR" sz="1540" spc="-1" strike="noStrike">
              <a:solidFill>
                <a:srgbClr val="000000"/>
              </a:solidFill>
              <a:latin typeface="Arial"/>
            </a:endParaRPr>
          </a:p>
        </p:txBody>
      </p:sp>
      <p:sp>
        <p:nvSpPr>
          <p:cNvPr id="1405" name="TextBox 1"/>
          <p:cNvSpPr/>
          <p:nvPr/>
        </p:nvSpPr>
        <p:spPr>
          <a:xfrm>
            <a:off x="3711960" y="2604600"/>
            <a:ext cx="1196640" cy="11631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Add</a:t>
            </a:r>
            <a:r>
              <a:rPr b="0" lang="en-US" sz="1540" spc="-1" strike="noStrike">
                <a:solidFill>
                  <a:srgbClr val="000000"/>
                </a:solidFill>
                <a:latin typeface="Times New Roman"/>
              </a:rPr>
              <a:t> </a:t>
            </a:r>
            <a:r>
              <a:rPr b="1" lang="en-US" sz="1540" spc="-1" strike="noStrike">
                <a:solidFill>
                  <a:srgbClr val="000000"/>
                </a:solidFill>
                <a:latin typeface="Times New Roman"/>
              </a:rPr>
              <a:t>W</a:t>
            </a:r>
            <a:r>
              <a:rPr b="0" lang="en-US" sz="1540" spc="-1" strike="noStrike">
                <a:solidFill>
                  <a:srgbClr val="000000"/>
                </a:solidFill>
                <a:latin typeface="Times New Roman"/>
              </a:rPr>
              <a:t> </a:t>
            </a:r>
            <a:r>
              <a:rPr b="1" lang="en-US" sz="1540" spc="-1" strike="noStrike">
                <a:solidFill>
                  <a:srgbClr val="000000"/>
                </a:solidFill>
                <a:latin typeface="Times New Roman"/>
              </a:rPr>
              <a:t>and</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AND</a:t>
            </a:r>
            <a:r>
              <a:rPr b="0" lang="en-US" sz="1540" spc="-1" strike="noStrike">
                <a:solidFill>
                  <a:srgbClr val="000000"/>
                </a:solidFill>
                <a:latin typeface="Times New Roman"/>
              </a:rPr>
              <a:t> </a:t>
            </a:r>
            <a:r>
              <a:rPr b="1" lang="en-US" sz="1540" spc="-1" strike="noStrike">
                <a:solidFill>
                  <a:srgbClr val="000000"/>
                </a:solidFill>
                <a:latin typeface="Times New Roman"/>
              </a:rPr>
              <a:t>W</a:t>
            </a:r>
            <a:r>
              <a:rPr b="0" lang="en-US" sz="1540" spc="-1" strike="noStrike">
                <a:solidFill>
                  <a:srgbClr val="000000"/>
                </a:solidFill>
                <a:latin typeface="Times New Roman"/>
              </a:rPr>
              <a:t> </a:t>
            </a:r>
            <a:r>
              <a:rPr b="1" lang="en-US" sz="1540" spc="-1" strike="noStrike">
                <a:solidFill>
                  <a:srgbClr val="000000"/>
                </a:solidFill>
                <a:latin typeface="Times New Roman"/>
              </a:rPr>
              <a:t>with</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Clear</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Clear</a:t>
            </a:r>
            <a:r>
              <a:rPr b="0" lang="en-US" sz="1540" spc="-1" strike="noStrike">
                <a:solidFill>
                  <a:srgbClr val="000000"/>
                </a:solidFill>
                <a:latin typeface="Times New Roman"/>
              </a:rPr>
              <a:t> </a:t>
            </a:r>
            <a:r>
              <a:rPr b="1" lang="en-US" sz="1540" spc="-1" strike="noStrike">
                <a:solidFill>
                  <a:srgbClr val="000000"/>
                </a:solidFill>
                <a:latin typeface="Times New Roman"/>
              </a:rPr>
              <a:t>W</a:t>
            </a:r>
            <a:endParaRPr b="0" lang="es-AR" sz="1540" spc="-1" strike="noStrike">
              <a:solidFill>
                <a:srgbClr val="000000"/>
              </a:solidFill>
              <a:latin typeface="Arial"/>
            </a:endParaRPr>
          </a:p>
        </p:txBody>
      </p:sp>
      <p:sp>
        <p:nvSpPr>
          <p:cNvPr id="1406" name="TextBox 1"/>
          <p:cNvSpPr/>
          <p:nvPr/>
        </p:nvSpPr>
        <p:spPr>
          <a:xfrm>
            <a:off x="3766680" y="4229640"/>
            <a:ext cx="11898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Complement</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p:txBody>
      </p:sp>
      <p:sp>
        <p:nvSpPr>
          <p:cNvPr id="1407" name="TextBox 1"/>
          <p:cNvSpPr/>
          <p:nvPr/>
        </p:nvSpPr>
        <p:spPr>
          <a:xfrm>
            <a:off x="8127000" y="2604600"/>
            <a:ext cx="403560" cy="11631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bcf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bsf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btfsc</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btfss</a:t>
            </a:r>
            <a:endParaRPr b="0" lang="es-AR" sz="1540" spc="-1" strike="noStrike">
              <a:solidFill>
                <a:srgbClr val="000000"/>
              </a:solidFill>
              <a:latin typeface="Arial"/>
            </a:endParaRPr>
          </a:p>
        </p:txBody>
      </p:sp>
      <p:sp>
        <p:nvSpPr>
          <p:cNvPr id="1408" name="TextBox 1"/>
          <p:cNvSpPr/>
          <p:nvPr/>
        </p:nvSpPr>
        <p:spPr>
          <a:xfrm>
            <a:off x="9431640" y="2604600"/>
            <a:ext cx="223560" cy="11631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f,b</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f,b</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f,b</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f,b</a:t>
            </a:r>
            <a:endParaRPr b="0" lang="es-AR" sz="1540" spc="-1" strike="noStrike">
              <a:solidFill>
                <a:srgbClr val="000000"/>
              </a:solidFill>
              <a:latin typeface="Arial"/>
            </a:endParaRPr>
          </a:p>
        </p:txBody>
      </p:sp>
      <p:sp>
        <p:nvSpPr>
          <p:cNvPr id="1409" name="TextBox 1"/>
          <p:cNvSpPr/>
          <p:nvPr/>
        </p:nvSpPr>
        <p:spPr>
          <a:xfrm>
            <a:off x="10414800" y="2604600"/>
            <a:ext cx="1915560" cy="11631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Bit</a:t>
            </a:r>
            <a:r>
              <a:rPr b="0" lang="en-US" sz="1540" spc="-1" strike="noStrike">
                <a:solidFill>
                  <a:srgbClr val="000000"/>
                </a:solidFill>
                <a:latin typeface="Times New Roman"/>
              </a:rPr>
              <a:t> </a:t>
            </a:r>
            <a:r>
              <a:rPr b="1" lang="en-US" sz="1540" spc="-1" strike="noStrike">
                <a:solidFill>
                  <a:srgbClr val="000000"/>
                </a:solidFill>
                <a:latin typeface="Times New Roman"/>
              </a:rPr>
              <a:t>Clear</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Bit</a:t>
            </a:r>
            <a:r>
              <a:rPr b="0" lang="en-US" sz="1540" spc="-1" strike="noStrike">
                <a:solidFill>
                  <a:srgbClr val="000000"/>
                </a:solidFill>
                <a:latin typeface="Times New Roman"/>
              </a:rPr>
              <a:t> </a:t>
            </a:r>
            <a:r>
              <a:rPr b="1" lang="en-US" sz="1540" spc="-1" strike="noStrike">
                <a:solidFill>
                  <a:srgbClr val="000000"/>
                </a:solidFill>
                <a:latin typeface="Times New Roman"/>
              </a:rPr>
              <a:t>Set</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Bit</a:t>
            </a:r>
            <a:r>
              <a:rPr b="0" lang="en-US" sz="1540" spc="-1" strike="noStrike">
                <a:solidFill>
                  <a:srgbClr val="000000"/>
                </a:solidFill>
                <a:latin typeface="Times New Roman"/>
              </a:rPr>
              <a:t> </a:t>
            </a:r>
            <a:r>
              <a:rPr b="1" lang="en-US" sz="1540" spc="-1" strike="noStrike">
                <a:solidFill>
                  <a:srgbClr val="000000"/>
                </a:solidFill>
                <a:latin typeface="Times New Roman"/>
              </a:rPr>
              <a:t>Test</a:t>
            </a:r>
            <a:r>
              <a:rPr b="0" lang="en-US" sz="1540" spc="-1" strike="noStrike">
                <a:solidFill>
                  <a:srgbClr val="000000"/>
                </a:solidFill>
                <a:latin typeface="Times New Roman"/>
              </a:rPr>
              <a:t> </a:t>
            </a:r>
            <a:r>
              <a:rPr b="1" lang="en-US" sz="1540" spc="-1" strike="noStrike">
                <a:solidFill>
                  <a:srgbClr val="000000"/>
                </a:solidFill>
                <a:latin typeface="Times New Roman"/>
              </a:rPr>
              <a:t>f,</a:t>
            </a:r>
            <a:r>
              <a:rPr b="0" lang="en-US" sz="1540" spc="-1" strike="noStrike">
                <a:solidFill>
                  <a:srgbClr val="000000"/>
                </a:solidFill>
                <a:latin typeface="Times New Roman"/>
              </a:rPr>
              <a:t> </a:t>
            </a:r>
            <a:r>
              <a:rPr b="1" lang="en-US" sz="1540" spc="-1" strike="noStrike">
                <a:solidFill>
                  <a:srgbClr val="000000"/>
                </a:solidFill>
                <a:latin typeface="Times New Roman"/>
              </a:rPr>
              <a:t>Skip</a:t>
            </a:r>
            <a:r>
              <a:rPr b="0" lang="en-US" sz="1540" spc="-1" strike="noStrike">
                <a:solidFill>
                  <a:srgbClr val="000000"/>
                </a:solidFill>
                <a:latin typeface="Times New Roman"/>
              </a:rPr>
              <a:t> </a:t>
            </a:r>
            <a:r>
              <a:rPr b="1" lang="en-US" sz="1540" spc="-1" strike="noStrike">
                <a:solidFill>
                  <a:srgbClr val="000000"/>
                </a:solidFill>
                <a:latin typeface="Times New Roman"/>
              </a:rPr>
              <a:t>if</a:t>
            </a:r>
            <a:r>
              <a:rPr b="0" lang="en-US" sz="1540" spc="-1" strike="noStrike">
                <a:solidFill>
                  <a:srgbClr val="000000"/>
                </a:solidFill>
                <a:latin typeface="Times New Roman"/>
              </a:rPr>
              <a:t> </a:t>
            </a:r>
            <a:r>
              <a:rPr b="1" lang="en-US" sz="1540" spc="-1" strike="noStrike">
                <a:solidFill>
                  <a:srgbClr val="000000"/>
                </a:solidFill>
                <a:latin typeface="Times New Roman"/>
              </a:rPr>
              <a:t>Clear</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Bit</a:t>
            </a:r>
            <a:r>
              <a:rPr b="0" lang="en-US" sz="1540" spc="-1" strike="noStrike">
                <a:solidFill>
                  <a:srgbClr val="000000"/>
                </a:solidFill>
                <a:latin typeface="Times New Roman"/>
              </a:rPr>
              <a:t> </a:t>
            </a:r>
            <a:r>
              <a:rPr b="1" lang="en-US" sz="1540" spc="-1" strike="noStrike">
                <a:solidFill>
                  <a:srgbClr val="000000"/>
                </a:solidFill>
                <a:latin typeface="Times New Roman"/>
              </a:rPr>
              <a:t>Test</a:t>
            </a:r>
            <a:r>
              <a:rPr b="0" lang="en-US" sz="1540" spc="-1" strike="noStrike">
                <a:solidFill>
                  <a:srgbClr val="000000"/>
                </a:solidFill>
                <a:latin typeface="Times New Roman"/>
              </a:rPr>
              <a:t> </a:t>
            </a:r>
            <a:r>
              <a:rPr b="1" lang="en-US" sz="1540" spc="-1" strike="noStrike">
                <a:solidFill>
                  <a:srgbClr val="000000"/>
                </a:solidFill>
                <a:latin typeface="Times New Roman"/>
              </a:rPr>
              <a:t>f,</a:t>
            </a:r>
            <a:r>
              <a:rPr b="0" lang="en-US" sz="1540" spc="-1" strike="noStrike">
                <a:solidFill>
                  <a:srgbClr val="000000"/>
                </a:solidFill>
                <a:latin typeface="Times New Roman"/>
              </a:rPr>
              <a:t> </a:t>
            </a:r>
            <a:r>
              <a:rPr b="1" lang="en-US" sz="1540" spc="-1" strike="noStrike">
                <a:solidFill>
                  <a:srgbClr val="000000"/>
                </a:solidFill>
                <a:latin typeface="Times New Roman"/>
              </a:rPr>
              <a:t>Skip</a:t>
            </a:r>
            <a:r>
              <a:rPr b="0" lang="en-US" sz="1540" spc="-1" strike="noStrike">
                <a:solidFill>
                  <a:srgbClr val="000000"/>
                </a:solidFill>
                <a:latin typeface="Times New Roman"/>
              </a:rPr>
              <a:t> </a:t>
            </a:r>
            <a:r>
              <a:rPr b="1" lang="en-US" sz="1540" spc="-1" strike="noStrike">
                <a:solidFill>
                  <a:srgbClr val="000000"/>
                </a:solidFill>
                <a:latin typeface="Times New Roman"/>
              </a:rPr>
              <a:t>if</a:t>
            </a:r>
            <a:r>
              <a:rPr b="0" lang="en-US" sz="1540" spc="-1" strike="noStrike">
                <a:solidFill>
                  <a:srgbClr val="000000"/>
                </a:solidFill>
                <a:latin typeface="Times New Roman"/>
              </a:rPr>
              <a:t> </a:t>
            </a:r>
            <a:r>
              <a:rPr b="1" lang="en-US" sz="1540" spc="-1" strike="noStrike">
                <a:solidFill>
                  <a:srgbClr val="000000"/>
                </a:solidFill>
                <a:latin typeface="Times New Roman"/>
              </a:rPr>
              <a:t>Set</a:t>
            </a:r>
            <a:endParaRPr b="0" lang="es-AR" sz="1540" spc="-1" strike="noStrike">
              <a:solidFill>
                <a:srgbClr val="000000"/>
              </a:solidFill>
              <a:latin typeface="Arial"/>
            </a:endParaRPr>
          </a:p>
        </p:txBody>
      </p:sp>
      <p:sp>
        <p:nvSpPr>
          <p:cNvPr id="1410" name="TextBox 1"/>
          <p:cNvSpPr/>
          <p:nvPr/>
        </p:nvSpPr>
        <p:spPr>
          <a:xfrm>
            <a:off x="8894520" y="4212720"/>
            <a:ext cx="381132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1" lang="en-US" sz="1979" spc="-1" strike="noStrike">
                <a:solidFill>
                  <a:srgbClr val="ffffff"/>
                </a:solidFill>
                <a:latin typeface="Times New Roman"/>
              </a:rPr>
              <a:t>Operaciones</a:t>
            </a:r>
            <a:r>
              <a:rPr b="0" lang="en-US" sz="1979" spc="-1" strike="noStrike">
                <a:solidFill>
                  <a:srgbClr val="000000"/>
                </a:solidFill>
                <a:latin typeface="Times New Roman"/>
              </a:rPr>
              <a:t> </a:t>
            </a:r>
            <a:r>
              <a:rPr b="1" lang="en-US" sz="1979" spc="-1" strike="noStrike">
                <a:solidFill>
                  <a:srgbClr val="ffffff"/>
                </a:solidFill>
                <a:latin typeface="Times New Roman"/>
              </a:rPr>
              <a:t>con</a:t>
            </a:r>
            <a:r>
              <a:rPr b="0" lang="en-US" sz="1979" spc="-1" strike="noStrike">
                <a:solidFill>
                  <a:srgbClr val="000000"/>
                </a:solidFill>
                <a:latin typeface="Times New Roman"/>
              </a:rPr>
              <a:t> </a:t>
            </a:r>
            <a:r>
              <a:rPr b="1" lang="en-US" sz="1979" spc="-1" strike="noStrike">
                <a:solidFill>
                  <a:srgbClr val="ffffff"/>
                </a:solidFill>
                <a:latin typeface="Times New Roman"/>
              </a:rPr>
              <a:t>Literales</a:t>
            </a:r>
            <a:r>
              <a:rPr b="0" lang="en-US" sz="1979" spc="-1" strike="noStrike">
                <a:solidFill>
                  <a:srgbClr val="000000"/>
                </a:solidFill>
                <a:latin typeface="Times New Roman"/>
              </a:rPr>
              <a:t> </a:t>
            </a:r>
            <a:r>
              <a:rPr b="1" lang="en-US" sz="1979" spc="-1" strike="noStrike">
                <a:solidFill>
                  <a:srgbClr val="ffffff"/>
                </a:solidFill>
                <a:latin typeface="Times New Roman"/>
              </a:rPr>
              <a:t>y</a:t>
            </a:r>
            <a:r>
              <a:rPr b="0" lang="en-US" sz="1979" spc="-1" strike="noStrike">
                <a:solidFill>
                  <a:srgbClr val="000000"/>
                </a:solidFill>
                <a:latin typeface="Times New Roman"/>
              </a:rPr>
              <a:t> </a:t>
            </a:r>
            <a:r>
              <a:rPr b="1" lang="en-US" sz="1979" spc="-1" strike="noStrike">
                <a:solidFill>
                  <a:srgbClr val="ffffff"/>
                </a:solidFill>
                <a:latin typeface="Times New Roman"/>
              </a:rPr>
              <a:t>control</a:t>
            </a:r>
            <a:endParaRPr b="0" lang="es-AR" sz="1979" spc="-1" strike="noStrike">
              <a:solidFill>
                <a:srgbClr val="000000"/>
              </a:solidFill>
              <a:latin typeface="Arial"/>
            </a:endParaRPr>
          </a:p>
        </p:txBody>
      </p:sp>
      <p:sp>
        <p:nvSpPr>
          <p:cNvPr id="1411" name="TextBox 1"/>
          <p:cNvSpPr/>
          <p:nvPr/>
        </p:nvSpPr>
        <p:spPr>
          <a:xfrm>
            <a:off x="1667160" y="4799520"/>
            <a:ext cx="564840" cy="33480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decf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decfsz</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incf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incfsz</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iorwf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movf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movwf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nop</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rlf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rrf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subwf</a:t>
            </a:r>
            <a:endParaRPr b="0" lang="es-AR" sz="1540" spc="-1" strike="noStrike">
              <a:solidFill>
                <a:srgbClr val="000000"/>
              </a:solidFill>
              <a:latin typeface="Arial"/>
            </a:endParaRPr>
          </a:p>
        </p:txBody>
      </p:sp>
      <p:sp>
        <p:nvSpPr>
          <p:cNvPr id="1412" name="TextBox 1"/>
          <p:cNvSpPr/>
          <p:nvPr/>
        </p:nvSpPr>
        <p:spPr>
          <a:xfrm>
            <a:off x="2932560" y="4799520"/>
            <a:ext cx="223560" cy="33480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f,d</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f,d</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f,d</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f,d</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f,d</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f,d</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f,d</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f,d</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f,d</a:t>
            </a:r>
            <a:endParaRPr b="0" lang="es-AR" sz="1540" spc="-1" strike="noStrike">
              <a:solidFill>
                <a:srgbClr val="000000"/>
              </a:solidFill>
              <a:latin typeface="Arial"/>
            </a:endParaRPr>
          </a:p>
        </p:txBody>
      </p:sp>
      <p:sp>
        <p:nvSpPr>
          <p:cNvPr id="1413" name="TextBox 1"/>
          <p:cNvSpPr/>
          <p:nvPr/>
        </p:nvSpPr>
        <p:spPr>
          <a:xfrm>
            <a:off x="4029840" y="4799520"/>
            <a:ext cx="2458440" cy="33480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Decrement</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Decrement</a:t>
            </a:r>
            <a:r>
              <a:rPr b="0" lang="en-US" sz="1540" spc="-1" strike="noStrike">
                <a:solidFill>
                  <a:srgbClr val="000000"/>
                </a:solidFill>
                <a:latin typeface="Times New Roman"/>
              </a:rPr>
              <a:t> </a:t>
            </a:r>
            <a:r>
              <a:rPr b="1" lang="en-US" sz="1540" spc="-1" strike="noStrike">
                <a:solidFill>
                  <a:srgbClr val="000000"/>
                </a:solidFill>
                <a:latin typeface="Times New Roman"/>
              </a:rPr>
              <a:t>f,</a:t>
            </a:r>
            <a:r>
              <a:rPr b="0" lang="en-US" sz="1540" spc="-1" strike="noStrike">
                <a:solidFill>
                  <a:srgbClr val="000000"/>
                </a:solidFill>
                <a:latin typeface="Times New Roman"/>
              </a:rPr>
              <a:t> </a:t>
            </a:r>
            <a:r>
              <a:rPr b="1" lang="en-US" sz="1540" spc="-1" strike="noStrike">
                <a:solidFill>
                  <a:srgbClr val="000000"/>
                </a:solidFill>
                <a:latin typeface="Times New Roman"/>
              </a:rPr>
              <a:t>Skip</a:t>
            </a:r>
            <a:r>
              <a:rPr b="0" lang="en-US" sz="1540" spc="-1" strike="noStrike">
                <a:solidFill>
                  <a:srgbClr val="000000"/>
                </a:solidFill>
                <a:latin typeface="Times New Roman"/>
              </a:rPr>
              <a:t> </a:t>
            </a:r>
            <a:r>
              <a:rPr b="1" lang="en-US" sz="1540" spc="-1" strike="noStrike">
                <a:solidFill>
                  <a:srgbClr val="000000"/>
                </a:solidFill>
                <a:latin typeface="Times New Roman"/>
              </a:rPr>
              <a:t>if</a:t>
            </a:r>
            <a:r>
              <a:rPr b="0" lang="en-US" sz="1540" spc="-1" strike="noStrike">
                <a:solidFill>
                  <a:srgbClr val="000000"/>
                </a:solidFill>
                <a:latin typeface="Times New Roman"/>
              </a:rPr>
              <a:t> </a:t>
            </a:r>
            <a:r>
              <a:rPr b="1" lang="en-US" sz="1540" spc="-1" strike="noStrike">
                <a:solidFill>
                  <a:srgbClr val="000000"/>
                </a:solidFill>
                <a:latin typeface="Times New Roman"/>
              </a:rPr>
              <a:t>0</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Increment</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Increment</a:t>
            </a:r>
            <a:r>
              <a:rPr b="0" lang="en-US" sz="1540" spc="-1" strike="noStrike">
                <a:solidFill>
                  <a:srgbClr val="000000"/>
                </a:solidFill>
                <a:latin typeface="Times New Roman"/>
              </a:rPr>
              <a:t> </a:t>
            </a:r>
            <a:r>
              <a:rPr b="1" lang="en-US" sz="1540" spc="-1" strike="noStrike">
                <a:solidFill>
                  <a:srgbClr val="000000"/>
                </a:solidFill>
                <a:latin typeface="Times New Roman"/>
              </a:rPr>
              <a:t>f,</a:t>
            </a:r>
            <a:r>
              <a:rPr b="0" lang="en-US" sz="1540" spc="-1" strike="noStrike">
                <a:solidFill>
                  <a:srgbClr val="000000"/>
                </a:solidFill>
                <a:latin typeface="Times New Roman"/>
              </a:rPr>
              <a:t> </a:t>
            </a:r>
            <a:r>
              <a:rPr b="1" lang="en-US" sz="1540" spc="-1" strike="noStrike">
                <a:solidFill>
                  <a:srgbClr val="000000"/>
                </a:solidFill>
                <a:latin typeface="Times New Roman"/>
              </a:rPr>
              <a:t>Skip</a:t>
            </a:r>
            <a:r>
              <a:rPr b="0" lang="en-US" sz="1540" spc="-1" strike="noStrike">
                <a:solidFill>
                  <a:srgbClr val="000000"/>
                </a:solidFill>
                <a:latin typeface="Times New Roman"/>
              </a:rPr>
              <a:t> </a:t>
            </a:r>
            <a:r>
              <a:rPr b="1" lang="en-US" sz="1540" spc="-1" strike="noStrike">
                <a:solidFill>
                  <a:srgbClr val="000000"/>
                </a:solidFill>
                <a:latin typeface="Times New Roman"/>
              </a:rPr>
              <a:t>if</a:t>
            </a:r>
            <a:r>
              <a:rPr b="0" lang="en-US" sz="1540" spc="-1" strike="noStrike">
                <a:solidFill>
                  <a:srgbClr val="000000"/>
                </a:solidFill>
                <a:latin typeface="Times New Roman"/>
              </a:rPr>
              <a:t> </a:t>
            </a:r>
            <a:r>
              <a:rPr b="1" lang="en-US" sz="1540" spc="-1" strike="noStrike">
                <a:solidFill>
                  <a:srgbClr val="000000"/>
                </a:solidFill>
                <a:latin typeface="Times New Roman"/>
              </a:rPr>
              <a:t>0</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Inclusive</a:t>
            </a:r>
            <a:r>
              <a:rPr b="0" lang="en-US" sz="1540" spc="-1" strike="noStrike">
                <a:solidFill>
                  <a:srgbClr val="000000"/>
                </a:solidFill>
                <a:latin typeface="Times New Roman"/>
              </a:rPr>
              <a:t> </a:t>
            </a:r>
            <a:r>
              <a:rPr b="1" lang="en-US" sz="1540" spc="-1" strike="noStrike">
                <a:solidFill>
                  <a:srgbClr val="000000"/>
                </a:solidFill>
                <a:latin typeface="Times New Roman"/>
              </a:rPr>
              <a:t>OR</a:t>
            </a:r>
            <a:r>
              <a:rPr b="0" lang="en-US" sz="1540" spc="-1" strike="noStrike">
                <a:solidFill>
                  <a:srgbClr val="000000"/>
                </a:solidFill>
                <a:latin typeface="Times New Roman"/>
              </a:rPr>
              <a:t> </a:t>
            </a:r>
            <a:r>
              <a:rPr b="1" lang="en-US" sz="1540" spc="-1" strike="noStrike">
                <a:solidFill>
                  <a:srgbClr val="000000"/>
                </a:solidFill>
                <a:latin typeface="Times New Roman"/>
              </a:rPr>
              <a:t>W</a:t>
            </a:r>
            <a:r>
              <a:rPr b="0" lang="en-US" sz="1540" spc="-1" strike="noStrike">
                <a:solidFill>
                  <a:srgbClr val="000000"/>
                </a:solidFill>
                <a:latin typeface="Times New Roman"/>
              </a:rPr>
              <a:t> </a:t>
            </a:r>
            <a:r>
              <a:rPr b="1" lang="en-US" sz="1540" spc="-1" strike="noStrike">
                <a:solidFill>
                  <a:srgbClr val="000000"/>
                </a:solidFill>
                <a:latin typeface="Times New Roman"/>
              </a:rPr>
              <a:t>with</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Move</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Move</a:t>
            </a:r>
            <a:r>
              <a:rPr b="0" lang="en-US" sz="1540" spc="-1" strike="noStrike">
                <a:solidFill>
                  <a:srgbClr val="000000"/>
                </a:solidFill>
                <a:latin typeface="Times New Roman"/>
              </a:rPr>
              <a:t> </a:t>
            </a:r>
            <a:r>
              <a:rPr b="1" lang="en-US" sz="1540" spc="-1" strike="noStrike">
                <a:solidFill>
                  <a:srgbClr val="000000"/>
                </a:solidFill>
                <a:latin typeface="Times New Roman"/>
              </a:rPr>
              <a:t>W</a:t>
            </a:r>
            <a:r>
              <a:rPr b="0" lang="en-US" sz="1540" spc="-1" strike="noStrike">
                <a:solidFill>
                  <a:srgbClr val="000000"/>
                </a:solidFill>
                <a:latin typeface="Times New Roman"/>
              </a:rPr>
              <a:t> </a:t>
            </a:r>
            <a:r>
              <a:rPr b="1" lang="en-US" sz="1540" spc="-1" strike="noStrike">
                <a:solidFill>
                  <a:srgbClr val="000000"/>
                </a:solidFill>
                <a:latin typeface="Times New Roman"/>
              </a:rPr>
              <a:t>to</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No</a:t>
            </a:r>
            <a:r>
              <a:rPr b="0" lang="en-US" sz="1540" spc="-1" strike="noStrike">
                <a:solidFill>
                  <a:srgbClr val="000000"/>
                </a:solidFill>
                <a:latin typeface="Times New Roman"/>
              </a:rPr>
              <a:t> </a:t>
            </a:r>
            <a:r>
              <a:rPr b="1" lang="en-US" sz="1540" spc="-1" strike="noStrike">
                <a:solidFill>
                  <a:srgbClr val="000000"/>
                </a:solidFill>
                <a:latin typeface="Times New Roman"/>
              </a:rPr>
              <a:t>Operation</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Rotate</a:t>
            </a:r>
            <a:r>
              <a:rPr b="0" lang="en-US" sz="1540" spc="-1" strike="noStrike">
                <a:solidFill>
                  <a:srgbClr val="000000"/>
                </a:solidFill>
                <a:latin typeface="Times New Roman"/>
              </a:rPr>
              <a:t> </a:t>
            </a:r>
            <a:r>
              <a:rPr b="1" lang="en-US" sz="1540" spc="-1" strike="noStrike">
                <a:solidFill>
                  <a:srgbClr val="000000"/>
                </a:solidFill>
                <a:latin typeface="Times New Roman"/>
              </a:rPr>
              <a:t>Left</a:t>
            </a:r>
            <a:r>
              <a:rPr b="0" lang="en-US" sz="1540" spc="-1" strike="noStrike">
                <a:solidFill>
                  <a:srgbClr val="000000"/>
                </a:solidFill>
                <a:latin typeface="Times New Roman"/>
              </a:rPr>
              <a:t> </a:t>
            </a:r>
            <a:r>
              <a:rPr b="1" lang="en-US" sz="1540" spc="-1" strike="noStrike">
                <a:solidFill>
                  <a:srgbClr val="000000"/>
                </a:solidFill>
                <a:latin typeface="Times New Roman"/>
              </a:rPr>
              <a:t>f</a:t>
            </a:r>
            <a:r>
              <a:rPr b="0" lang="en-US" sz="1540" spc="-1" strike="noStrike">
                <a:solidFill>
                  <a:srgbClr val="000000"/>
                </a:solidFill>
                <a:latin typeface="Times New Roman"/>
              </a:rPr>
              <a:t> </a:t>
            </a:r>
            <a:r>
              <a:rPr b="1" lang="en-US" sz="1540" spc="-1" strike="noStrike">
                <a:solidFill>
                  <a:srgbClr val="000000"/>
                </a:solidFill>
                <a:latin typeface="Times New Roman"/>
              </a:rPr>
              <a:t>through</a:t>
            </a:r>
            <a:r>
              <a:rPr b="0" lang="en-US" sz="1540" spc="-1" strike="noStrike">
                <a:solidFill>
                  <a:srgbClr val="000000"/>
                </a:solidFill>
                <a:latin typeface="Times New Roman"/>
              </a:rPr>
              <a:t> </a:t>
            </a:r>
            <a:r>
              <a:rPr b="1" lang="en-US" sz="1540" spc="-1" strike="noStrike">
                <a:solidFill>
                  <a:srgbClr val="000000"/>
                </a:solidFill>
                <a:latin typeface="Times New Roman"/>
              </a:rPr>
              <a:t>Carry</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Rotate</a:t>
            </a:r>
            <a:r>
              <a:rPr b="0" lang="en-US" sz="1540" spc="-1" strike="noStrike">
                <a:solidFill>
                  <a:srgbClr val="000000"/>
                </a:solidFill>
                <a:latin typeface="Times New Roman"/>
              </a:rPr>
              <a:t> </a:t>
            </a:r>
            <a:r>
              <a:rPr b="1" lang="en-US" sz="1540" spc="-1" strike="noStrike">
                <a:solidFill>
                  <a:srgbClr val="000000"/>
                </a:solidFill>
                <a:latin typeface="Times New Roman"/>
              </a:rPr>
              <a:t>Right</a:t>
            </a:r>
            <a:r>
              <a:rPr b="0" lang="en-US" sz="1540" spc="-1" strike="noStrike">
                <a:solidFill>
                  <a:srgbClr val="000000"/>
                </a:solidFill>
                <a:latin typeface="Times New Roman"/>
              </a:rPr>
              <a:t> </a:t>
            </a:r>
            <a:r>
              <a:rPr b="1" lang="en-US" sz="1540" spc="-1" strike="noStrike">
                <a:solidFill>
                  <a:srgbClr val="000000"/>
                </a:solidFill>
                <a:latin typeface="Times New Roman"/>
              </a:rPr>
              <a:t>f</a:t>
            </a:r>
            <a:r>
              <a:rPr b="0" lang="en-US" sz="1540" spc="-1" strike="noStrike">
                <a:solidFill>
                  <a:srgbClr val="000000"/>
                </a:solidFill>
                <a:latin typeface="Times New Roman"/>
              </a:rPr>
              <a:t> </a:t>
            </a:r>
            <a:r>
              <a:rPr b="1" lang="en-US" sz="1540" spc="-1" strike="noStrike">
                <a:solidFill>
                  <a:srgbClr val="000000"/>
                </a:solidFill>
                <a:latin typeface="Times New Roman"/>
              </a:rPr>
              <a:t>through</a:t>
            </a:r>
            <a:r>
              <a:rPr b="0" lang="en-US" sz="1540" spc="-1" strike="noStrike">
                <a:solidFill>
                  <a:srgbClr val="000000"/>
                </a:solidFill>
                <a:latin typeface="Times New Roman"/>
              </a:rPr>
              <a:t> </a:t>
            </a:r>
            <a:r>
              <a:rPr b="1" lang="en-US" sz="1540" spc="-1" strike="noStrike">
                <a:solidFill>
                  <a:srgbClr val="000000"/>
                </a:solidFill>
                <a:latin typeface="Times New Roman"/>
              </a:rPr>
              <a:t>Carry</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Subtract</a:t>
            </a:r>
            <a:r>
              <a:rPr b="0" lang="en-US" sz="1540" spc="-1" strike="noStrike">
                <a:solidFill>
                  <a:srgbClr val="000000"/>
                </a:solidFill>
                <a:latin typeface="Times New Roman"/>
              </a:rPr>
              <a:t> </a:t>
            </a:r>
            <a:r>
              <a:rPr b="1" lang="en-US" sz="1540" spc="-1" strike="noStrike">
                <a:solidFill>
                  <a:srgbClr val="000000"/>
                </a:solidFill>
                <a:latin typeface="Times New Roman"/>
              </a:rPr>
              <a:t>W</a:t>
            </a:r>
            <a:r>
              <a:rPr b="0" lang="en-US" sz="1540" spc="-1" strike="noStrike">
                <a:solidFill>
                  <a:srgbClr val="000000"/>
                </a:solidFill>
                <a:latin typeface="Times New Roman"/>
              </a:rPr>
              <a:t> </a:t>
            </a:r>
            <a:r>
              <a:rPr b="1" lang="en-US" sz="1540" spc="-1" strike="noStrike">
                <a:solidFill>
                  <a:srgbClr val="000000"/>
                </a:solidFill>
                <a:latin typeface="Times New Roman"/>
              </a:rPr>
              <a:t>from</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p:txBody>
      </p:sp>
      <p:sp>
        <p:nvSpPr>
          <p:cNvPr id="1414" name="TextBox 1"/>
          <p:cNvSpPr/>
          <p:nvPr/>
        </p:nvSpPr>
        <p:spPr>
          <a:xfrm>
            <a:off x="8145720" y="4799520"/>
            <a:ext cx="554400" cy="33228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andlw</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call</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clrwdt</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goto</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iorlw</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movlw</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option</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retlw</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sleep</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tris</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xorlw</a:t>
            </a:r>
            <a:endParaRPr b="0" lang="es-AR" sz="1540" spc="-1" strike="noStrike">
              <a:solidFill>
                <a:srgbClr val="000000"/>
              </a:solidFill>
              <a:latin typeface="Arial"/>
            </a:endParaRPr>
          </a:p>
        </p:txBody>
      </p:sp>
      <p:sp>
        <p:nvSpPr>
          <p:cNvPr id="1415" name="TextBox 1"/>
          <p:cNvSpPr/>
          <p:nvPr/>
        </p:nvSpPr>
        <p:spPr>
          <a:xfrm>
            <a:off x="9403560" y="4799520"/>
            <a:ext cx="109440" cy="33228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k</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k</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k</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k</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k</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k</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k</a:t>
            </a:r>
            <a:endParaRPr b="0" lang="es-AR" sz="1540" spc="-1" strike="noStrike">
              <a:solidFill>
                <a:srgbClr val="000000"/>
              </a:solidFill>
              <a:latin typeface="Arial"/>
            </a:endParaRPr>
          </a:p>
        </p:txBody>
      </p:sp>
      <p:sp>
        <p:nvSpPr>
          <p:cNvPr id="1416" name="TextBox 1"/>
          <p:cNvSpPr/>
          <p:nvPr/>
        </p:nvSpPr>
        <p:spPr>
          <a:xfrm>
            <a:off x="10499400" y="4799520"/>
            <a:ext cx="2345760" cy="33354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AND</a:t>
            </a:r>
            <a:r>
              <a:rPr b="0" lang="en-US" sz="1540" spc="-1" strike="noStrike">
                <a:solidFill>
                  <a:srgbClr val="000000"/>
                </a:solidFill>
                <a:latin typeface="Times New Roman"/>
              </a:rPr>
              <a:t> </a:t>
            </a:r>
            <a:r>
              <a:rPr b="1" lang="en-US" sz="1540" spc="-1" strike="noStrike">
                <a:solidFill>
                  <a:srgbClr val="000000"/>
                </a:solidFill>
                <a:latin typeface="Times New Roman"/>
              </a:rPr>
              <a:t>literal</a:t>
            </a:r>
            <a:r>
              <a:rPr b="0" lang="en-US" sz="1540" spc="-1" strike="noStrike">
                <a:solidFill>
                  <a:srgbClr val="000000"/>
                </a:solidFill>
                <a:latin typeface="Times New Roman"/>
              </a:rPr>
              <a:t> </a:t>
            </a:r>
            <a:r>
              <a:rPr b="1" lang="en-US" sz="1540" spc="-1" strike="noStrike">
                <a:solidFill>
                  <a:srgbClr val="000000"/>
                </a:solidFill>
                <a:latin typeface="Times New Roman"/>
              </a:rPr>
              <a:t>with</a:t>
            </a:r>
            <a:r>
              <a:rPr b="0" lang="en-US" sz="1540" spc="-1" strike="noStrike">
                <a:solidFill>
                  <a:srgbClr val="000000"/>
                </a:solidFill>
                <a:latin typeface="Times New Roman"/>
              </a:rPr>
              <a:t> </a:t>
            </a:r>
            <a:r>
              <a:rPr b="1" lang="en-US" sz="1540" spc="-1" strike="noStrike">
                <a:solidFill>
                  <a:srgbClr val="000000"/>
                </a:solidFill>
                <a:latin typeface="Times New Roman"/>
              </a:rPr>
              <a:t>W</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Call</a:t>
            </a:r>
            <a:r>
              <a:rPr b="0" lang="en-US" sz="1540" spc="-1" strike="noStrike">
                <a:solidFill>
                  <a:srgbClr val="000000"/>
                </a:solidFill>
                <a:latin typeface="Times New Roman"/>
              </a:rPr>
              <a:t> </a:t>
            </a:r>
            <a:r>
              <a:rPr b="1" lang="en-US" sz="1540" spc="-1" strike="noStrike">
                <a:solidFill>
                  <a:srgbClr val="000000"/>
                </a:solidFill>
                <a:latin typeface="Times New Roman"/>
              </a:rPr>
              <a:t>subroutine</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Clear</a:t>
            </a:r>
            <a:r>
              <a:rPr b="0" lang="en-US" sz="1540" spc="-1" strike="noStrike">
                <a:solidFill>
                  <a:srgbClr val="000000"/>
                </a:solidFill>
                <a:latin typeface="Times New Roman"/>
              </a:rPr>
              <a:t> </a:t>
            </a:r>
            <a:r>
              <a:rPr b="1" lang="en-US" sz="1540" spc="-1" strike="noStrike">
                <a:solidFill>
                  <a:srgbClr val="000000"/>
                </a:solidFill>
                <a:latin typeface="Times New Roman"/>
              </a:rPr>
              <a:t>Watchdog</a:t>
            </a:r>
            <a:r>
              <a:rPr b="0" lang="en-US" sz="1540" spc="-1" strike="noStrike">
                <a:solidFill>
                  <a:srgbClr val="000000"/>
                </a:solidFill>
                <a:latin typeface="Times New Roman"/>
              </a:rPr>
              <a:t> </a:t>
            </a:r>
            <a:r>
              <a:rPr b="1" lang="en-US" sz="1540" spc="-1" strike="noStrike">
                <a:solidFill>
                  <a:srgbClr val="000000"/>
                </a:solidFill>
                <a:latin typeface="Times New Roman"/>
              </a:rPr>
              <a:t>Timer</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Go</a:t>
            </a:r>
            <a:r>
              <a:rPr b="0" lang="en-US" sz="1540" spc="-1" strike="noStrike">
                <a:solidFill>
                  <a:srgbClr val="000000"/>
                </a:solidFill>
                <a:latin typeface="Times New Roman"/>
              </a:rPr>
              <a:t> </a:t>
            </a:r>
            <a:r>
              <a:rPr b="1" lang="en-US" sz="1540" spc="-1" strike="noStrike">
                <a:solidFill>
                  <a:srgbClr val="000000"/>
                </a:solidFill>
                <a:latin typeface="Times New Roman"/>
              </a:rPr>
              <a:t>to</a:t>
            </a:r>
            <a:r>
              <a:rPr b="0" lang="en-US" sz="1540" spc="-1" strike="noStrike">
                <a:solidFill>
                  <a:srgbClr val="000000"/>
                </a:solidFill>
                <a:latin typeface="Times New Roman"/>
              </a:rPr>
              <a:t> </a:t>
            </a:r>
            <a:r>
              <a:rPr b="1" lang="en-US" sz="1540" spc="-1" strike="noStrike">
                <a:solidFill>
                  <a:srgbClr val="000000"/>
                </a:solidFill>
                <a:latin typeface="Times New Roman"/>
              </a:rPr>
              <a:t>address</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Inclusive</a:t>
            </a:r>
            <a:r>
              <a:rPr b="0" lang="en-US" sz="1540" spc="-1" strike="noStrike">
                <a:solidFill>
                  <a:srgbClr val="000000"/>
                </a:solidFill>
                <a:latin typeface="Times New Roman"/>
              </a:rPr>
              <a:t> </a:t>
            </a:r>
            <a:r>
              <a:rPr b="1" lang="en-US" sz="1540" spc="-1" strike="noStrike">
                <a:solidFill>
                  <a:srgbClr val="000000"/>
                </a:solidFill>
                <a:latin typeface="Times New Roman"/>
              </a:rPr>
              <a:t>OR</a:t>
            </a:r>
            <a:r>
              <a:rPr b="0" lang="en-US" sz="1540" spc="-1" strike="noStrike">
                <a:solidFill>
                  <a:srgbClr val="000000"/>
                </a:solidFill>
                <a:latin typeface="Times New Roman"/>
              </a:rPr>
              <a:t> </a:t>
            </a:r>
            <a:r>
              <a:rPr b="1" lang="en-US" sz="1540" spc="-1" strike="noStrike">
                <a:solidFill>
                  <a:srgbClr val="000000"/>
                </a:solidFill>
                <a:latin typeface="Times New Roman"/>
              </a:rPr>
              <a:t>literal</a:t>
            </a:r>
            <a:r>
              <a:rPr b="0" lang="en-US" sz="1540" spc="-1" strike="noStrike">
                <a:solidFill>
                  <a:srgbClr val="000000"/>
                </a:solidFill>
                <a:latin typeface="Times New Roman"/>
              </a:rPr>
              <a:t> </a:t>
            </a:r>
            <a:r>
              <a:rPr b="1" lang="en-US" sz="1540" spc="-1" strike="noStrike">
                <a:solidFill>
                  <a:srgbClr val="000000"/>
                </a:solidFill>
                <a:latin typeface="Times New Roman"/>
              </a:rPr>
              <a:t>with</a:t>
            </a:r>
            <a:r>
              <a:rPr b="0" lang="en-US" sz="1540" spc="-1" strike="noStrike">
                <a:solidFill>
                  <a:srgbClr val="000000"/>
                </a:solidFill>
                <a:latin typeface="Times New Roman"/>
              </a:rPr>
              <a:t> </a:t>
            </a:r>
            <a:r>
              <a:rPr b="1" lang="en-US" sz="1540" spc="-1" strike="noStrike">
                <a:solidFill>
                  <a:srgbClr val="000000"/>
                </a:solidFill>
                <a:latin typeface="Times New Roman"/>
              </a:rPr>
              <a:t>W</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Move</a:t>
            </a:r>
            <a:r>
              <a:rPr b="0" lang="en-US" sz="1540" spc="-1" strike="noStrike">
                <a:solidFill>
                  <a:srgbClr val="000000"/>
                </a:solidFill>
                <a:latin typeface="Times New Roman"/>
              </a:rPr>
              <a:t> </a:t>
            </a:r>
            <a:r>
              <a:rPr b="1" lang="en-US" sz="1540" spc="-1" strike="noStrike">
                <a:solidFill>
                  <a:srgbClr val="000000"/>
                </a:solidFill>
                <a:latin typeface="Times New Roman"/>
              </a:rPr>
              <a:t>literal</a:t>
            </a:r>
            <a:r>
              <a:rPr b="0" lang="en-US" sz="1540" spc="-1" strike="noStrike">
                <a:solidFill>
                  <a:srgbClr val="000000"/>
                </a:solidFill>
                <a:latin typeface="Times New Roman"/>
              </a:rPr>
              <a:t> </a:t>
            </a:r>
            <a:r>
              <a:rPr b="1" lang="en-US" sz="1540" spc="-1" strike="noStrike">
                <a:solidFill>
                  <a:srgbClr val="000000"/>
                </a:solidFill>
                <a:latin typeface="Times New Roman"/>
              </a:rPr>
              <a:t>to</a:t>
            </a:r>
            <a:r>
              <a:rPr b="0" lang="en-US" sz="1540" spc="-1" strike="noStrike">
                <a:solidFill>
                  <a:srgbClr val="000000"/>
                </a:solidFill>
                <a:latin typeface="Times New Roman"/>
              </a:rPr>
              <a:t> </a:t>
            </a:r>
            <a:r>
              <a:rPr b="1" lang="en-US" sz="1540" spc="-1" strike="noStrike">
                <a:solidFill>
                  <a:srgbClr val="000000"/>
                </a:solidFill>
                <a:latin typeface="Times New Roman"/>
              </a:rPr>
              <a:t>W</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Load</a:t>
            </a:r>
            <a:r>
              <a:rPr b="0" lang="en-US" sz="1540" spc="-1" strike="noStrike">
                <a:solidFill>
                  <a:srgbClr val="000000"/>
                </a:solidFill>
                <a:latin typeface="Times New Roman"/>
              </a:rPr>
              <a:t> </a:t>
            </a:r>
            <a:r>
              <a:rPr b="1" lang="en-US" sz="1540" spc="-1" strike="noStrike">
                <a:solidFill>
                  <a:srgbClr val="000000"/>
                </a:solidFill>
                <a:latin typeface="Times New Roman"/>
              </a:rPr>
              <a:t>OPTION</a:t>
            </a:r>
            <a:r>
              <a:rPr b="0" lang="en-US" sz="1540" spc="-1" strike="noStrike">
                <a:solidFill>
                  <a:srgbClr val="000000"/>
                </a:solidFill>
                <a:latin typeface="Times New Roman"/>
              </a:rPr>
              <a:t> </a:t>
            </a:r>
            <a:r>
              <a:rPr b="1" lang="en-US" sz="1540" spc="-1" strike="noStrike">
                <a:solidFill>
                  <a:srgbClr val="000000"/>
                </a:solidFill>
                <a:latin typeface="Times New Roman"/>
              </a:rPr>
              <a:t>Register</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Return</a:t>
            </a:r>
            <a:r>
              <a:rPr b="0" lang="en-US" sz="1540" spc="-1" strike="noStrike">
                <a:solidFill>
                  <a:srgbClr val="000000"/>
                </a:solidFill>
                <a:latin typeface="Times New Roman"/>
              </a:rPr>
              <a:t> </a:t>
            </a:r>
            <a:r>
              <a:rPr b="1" lang="en-US" sz="1540" spc="-1" strike="noStrike">
                <a:solidFill>
                  <a:srgbClr val="000000"/>
                </a:solidFill>
                <a:latin typeface="Times New Roman"/>
              </a:rPr>
              <a:t>with</a:t>
            </a:r>
            <a:r>
              <a:rPr b="0" lang="en-US" sz="1540" spc="-1" strike="noStrike">
                <a:solidFill>
                  <a:srgbClr val="000000"/>
                </a:solidFill>
                <a:latin typeface="Times New Roman"/>
              </a:rPr>
              <a:t> </a:t>
            </a:r>
            <a:r>
              <a:rPr b="1" lang="en-US" sz="1540" spc="-1" strike="noStrike">
                <a:solidFill>
                  <a:srgbClr val="000000"/>
                </a:solidFill>
                <a:latin typeface="Times New Roman"/>
              </a:rPr>
              <a:t>literal</a:t>
            </a:r>
            <a:r>
              <a:rPr b="0" lang="en-US" sz="1540" spc="-1" strike="noStrike">
                <a:solidFill>
                  <a:srgbClr val="000000"/>
                </a:solidFill>
                <a:latin typeface="Times New Roman"/>
              </a:rPr>
              <a:t> </a:t>
            </a:r>
            <a:r>
              <a:rPr b="1" lang="en-US" sz="1540" spc="-1" strike="noStrike">
                <a:solidFill>
                  <a:srgbClr val="000000"/>
                </a:solidFill>
                <a:latin typeface="Times New Roman"/>
              </a:rPr>
              <a:t>in</a:t>
            </a:r>
            <a:r>
              <a:rPr b="0" lang="en-US" sz="1540" spc="-1" strike="noStrike">
                <a:solidFill>
                  <a:srgbClr val="000000"/>
                </a:solidFill>
                <a:latin typeface="Times New Roman"/>
              </a:rPr>
              <a:t> </a:t>
            </a:r>
            <a:r>
              <a:rPr b="1" lang="en-US" sz="1540" spc="-1" strike="noStrike">
                <a:solidFill>
                  <a:srgbClr val="000000"/>
                </a:solidFill>
                <a:latin typeface="Times New Roman"/>
              </a:rPr>
              <a:t>W</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Go</a:t>
            </a:r>
            <a:r>
              <a:rPr b="0" lang="en-US" sz="1540" spc="-1" strike="noStrike">
                <a:solidFill>
                  <a:srgbClr val="000000"/>
                </a:solidFill>
                <a:latin typeface="Times New Roman"/>
              </a:rPr>
              <a:t> </a:t>
            </a:r>
            <a:r>
              <a:rPr b="1" lang="en-US" sz="1540" spc="-1" strike="noStrike">
                <a:solidFill>
                  <a:srgbClr val="000000"/>
                </a:solidFill>
                <a:latin typeface="Times New Roman"/>
              </a:rPr>
              <a:t>into</a:t>
            </a:r>
            <a:r>
              <a:rPr b="0" lang="en-US" sz="1540" spc="-1" strike="noStrike">
                <a:solidFill>
                  <a:srgbClr val="000000"/>
                </a:solidFill>
                <a:latin typeface="Times New Roman"/>
              </a:rPr>
              <a:t> </a:t>
            </a:r>
            <a:r>
              <a:rPr b="1" lang="en-US" sz="1540" spc="-1" strike="noStrike">
                <a:solidFill>
                  <a:srgbClr val="000000"/>
                </a:solidFill>
                <a:latin typeface="Times New Roman"/>
              </a:rPr>
              <a:t>standby</a:t>
            </a:r>
            <a:r>
              <a:rPr b="0" lang="en-US" sz="1540" spc="-1" strike="noStrike">
                <a:solidFill>
                  <a:srgbClr val="000000"/>
                </a:solidFill>
                <a:latin typeface="Times New Roman"/>
              </a:rPr>
              <a:t> </a:t>
            </a:r>
            <a:r>
              <a:rPr b="1" lang="en-US" sz="1540" spc="-1" strike="noStrike">
                <a:solidFill>
                  <a:srgbClr val="000000"/>
                </a:solidFill>
                <a:latin typeface="Times New Roman"/>
              </a:rPr>
              <a:t>mode</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400"/>
              </a:lnSpc>
            </a:pPr>
            <a:r>
              <a:rPr b="1" lang="en-US" sz="1540" spc="-1" strike="noStrike">
                <a:solidFill>
                  <a:srgbClr val="000000"/>
                </a:solidFill>
                <a:latin typeface="Times New Roman"/>
              </a:rPr>
              <a:t>Load</a:t>
            </a:r>
            <a:r>
              <a:rPr b="0" lang="en-US" sz="1540" spc="-1" strike="noStrike">
                <a:solidFill>
                  <a:srgbClr val="000000"/>
                </a:solidFill>
                <a:latin typeface="Times New Roman"/>
              </a:rPr>
              <a:t> </a:t>
            </a:r>
            <a:r>
              <a:rPr b="1" lang="en-US" sz="1540" spc="-1" strike="noStrike">
                <a:solidFill>
                  <a:srgbClr val="000000"/>
                </a:solidFill>
                <a:latin typeface="Times New Roman"/>
              </a:rPr>
              <a:t>TRIS</a:t>
            </a:r>
            <a:r>
              <a:rPr b="0" lang="en-US" sz="1540" spc="-1" strike="noStrike">
                <a:solidFill>
                  <a:srgbClr val="000000"/>
                </a:solidFill>
                <a:latin typeface="Times New Roman"/>
              </a:rPr>
              <a:t> </a:t>
            </a:r>
            <a:r>
              <a:rPr b="1" lang="en-US" sz="1540" spc="-1" strike="noStrike">
                <a:solidFill>
                  <a:srgbClr val="000000"/>
                </a:solidFill>
                <a:latin typeface="Times New Roman"/>
              </a:rPr>
              <a:t>Register</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Exclusive</a:t>
            </a:r>
            <a:r>
              <a:rPr b="0" lang="en-US" sz="1540" spc="-1" strike="noStrike">
                <a:solidFill>
                  <a:srgbClr val="000000"/>
                </a:solidFill>
                <a:latin typeface="Times New Roman"/>
              </a:rPr>
              <a:t> </a:t>
            </a:r>
            <a:r>
              <a:rPr b="1" lang="en-US" sz="1540" spc="-1" strike="noStrike">
                <a:solidFill>
                  <a:srgbClr val="000000"/>
                </a:solidFill>
                <a:latin typeface="Times New Roman"/>
              </a:rPr>
              <a:t>OR</a:t>
            </a:r>
            <a:r>
              <a:rPr b="0" lang="en-US" sz="1540" spc="-1" strike="noStrike">
                <a:solidFill>
                  <a:srgbClr val="000000"/>
                </a:solidFill>
                <a:latin typeface="Times New Roman"/>
              </a:rPr>
              <a:t> </a:t>
            </a:r>
            <a:r>
              <a:rPr b="1" lang="en-US" sz="1540" spc="-1" strike="noStrike">
                <a:solidFill>
                  <a:srgbClr val="000000"/>
                </a:solidFill>
                <a:latin typeface="Times New Roman"/>
              </a:rPr>
              <a:t>literal</a:t>
            </a:r>
            <a:r>
              <a:rPr b="0" lang="en-US" sz="1540" spc="-1" strike="noStrike">
                <a:solidFill>
                  <a:srgbClr val="000000"/>
                </a:solidFill>
                <a:latin typeface="Times New Roman"/>
              </a:rPr>
              <a:t> </a:t>
            </a:r>
            <a:r>
              <a:rPr b="1" lang="en-US" sz="1540" spc="-1" strike="noStrike">
                <a:solidFill>
                  <a:srgbClr val="000000"/>
                </a:solidFill>
                <a:latin typeface="Times New Roman"/>
              </a:rPr>
              <a:t>with</a:t>
            </a:r>
            <a:r>
              <a:rPr b="0" lang="en-US" sz="1540" spc="-1" strike="noStrike">
                <a:solidFill>
                  <a:srgbClr val="000000"/>
                </a:solidFill>
                <a:latin typeface="Times New Roman"/>
              </a:rPr>
              <a:t> </a:t>
            </a:r>
            <a:r>
              <a:rPr b="1" lang="en-US" sz="1540" spc="-1" strike="noStrike">
                <a:solidFill>
                  <a:srgbClr val="000000"/>
                </a:solidFill>
                <a:latin typeface="Times New Roman"/>
              </a:rPr>
              <a:t>W</a:t>
            </a:r>
            <a:endParaRPr b="0" lang="es-AR" sz="1540" spc="-1" strike="noStrike">
              <a:solidFill>
                <a:srgbClr val="000000"/>
              </a:solidFill>
              <a:latin typeface="Arial"/>
            </a:endParaRPr>
          </a:p>
        </p:txBody>
      </p:sp>
      <p:sp>
        <p:nvSpPr>
          <p:cNvPr id="1417" name="TextBox 1"/>
          <p:cNvSpPr/>
          <p:nvPr/>
        </p:nvSpPr>
        <p:spPr>
          <a:xfrm>
            <a:off x="1662840" y="9272520"/>
            <a:ext cx="488880" cy="54072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swapf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xorwf</a:t>
            </a:r>
            <a:endParaRPr b="0" lang="es-AR" sz="1540" spc="-1" strike="noStrike">
              <a:solidFill>
                <a:srgbClr val="000000"/>
              </a:solidFill>
              <a:latin typeface="Arial"/>
            </a:endParaRPr>
          </a:p>
        </p:txBody>
      </p:sp>
      <p:sp>
        <p:nvSpPr>
          <p:cNvPr id="1418" name="TextBox 1"/>
          <p:cNvSpPr/>
          <p:nvPr/>
        </p:nvSpPr>
        <p:spPr>
          <a:xfrm>
            <a:off x="2932560" y="9272520"/>
            <a:ext cx="223560" cy="54072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f,d</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f,d</a:t>
            </a:r>
            <a:endParaRPr b="0" lang="es-AR" sz="1540" spc="-1" strike="noStrike">
              <a:solidFill>
                <a:srgbClr val="000000"/>
              </a:solidFill>
              <a:latin typeface="Arial"/>
            </a:endParaRPr>
          </a:p>
        </p:txBody>
      </p:sp>
      <p:sp>
        <p:nvSpPr>
          <p:cNvPr id="1419" name="TextBox 1"/>
          <p:cNvSpPr/>
          <p:nvPr/>
        </p:nvSpPr>
        <p:spPr>
          <a:xfrm>
            <a:off x="3911040" y="9272520"/>
            <a:ext cx="1909800" cy="54072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540" spc="-1" strike="noStrike">
                <a:solidFill>
                  <a:srgbClr val="000000"/>
                </a:solidFill>
                <a:latin typeface="Times New Roman"/>
              </a:rPr>
              <a:t>Swap</a:t>
            </a:r>
            <a:r>
              <a:rPr b="0" lang="en-US" sz="1540" spc="-1" strike="noStrike">
                <a:solidFill>
                  <a:srgbClr val="000000"/>
                </a:solidFill>
                <a:latin typeface="Times New Roman"/>
              </a:rPr>
              <a:t> </a:t>
            </a:r>
            <a:r>
              <a:rPr b="1" lang="en-US" sz="1540" spc="-1" strike="noStrike">
                <a:solidFill>
                  <a:srgbClr val="000000"/>
                </a:solidFill>
                <a:latin typeface="Times New Roman"/>
              </a:rPr>
              <a:t>nibbles</a:t>
            </a:r>
            <a:r>
              <a:rPr b="0" lang="en-US" sz="1540" spc="-1" strike="noStrike">
                <a:solidFill>
                  <a:srgbClr val="000000"/>
                </a:solidFill>
                <a:latin typeface="Times New Roman"/>
              </a:rPr>
              <a:t> </a:t>
            </a:r>
            <a:r>
              <a:rPr b="1" lang="en-US" sz="1540" spc="-1" strike="noStrike">
                <a:solidFill>
                  <a:srgbClr val="000000"/>
                </a:solidFill>
                <a:latin typeface="Times New Roman"/>
              </a:rPr>
              <a:t>in</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540" spc="-1" strike="noStrike">
                <a:solidFill>
                  <a:srgbClr val="000000"/>
                </a:solidFill>
                <a:latin typeface="Times New Roman"/>
              </a:rPr>
              <a:t>Exclusive</a:t>
            </a:r>
            <a:r>
              <a:rPr b="0" lang="en-US" sz="1540" spc="-1" strike="noStrike">
                <a:solidFill>
                  <a:srgbClr val="000000"/>
                </a:solidFill>
                <a:latin typeface="Times New Roman"/>
              </a:rPr>
              <a:t> </a:t>
            </a:r>
            <a:r>
              <a:rPr b="1" lang="en-US" sz="1540" spc="-1" strike="noStrike">
                <a:solidFill>
                  <a:srgbClr val="000000"/>
                </a:solidFill>
                <a:latin typeface="Times New Roman"/>
              </a:rPr>
              <a:t>OR</a:t>
            </a:r>
            <a:r>
              <a:rPr b="0" lang="en-US" sz="1540" spc="-1" strike="noStrike">
                <a:solidFill>
                  <a:srgbClr val="000000"/>
                </a:solidFill>
                <a:latin typeface="Times New Roman"/>
              </a:rPr>
              <a:t> </a:t>
            </a:r>
            <a:r>
              <a:rPr b="1" lang="en-US" sz="1540" spc="-1" strike="noStrike">
                <a:solidFill>
                  <a:srgbClr val="000000"/>
                </a:solidFill>
                <a:latin typeface="Times New Roman"/>
              </a:rPr>
              <a:t>W</a:t>
            </a:r>
            <a:r>
              <a:rPr b="0" lang="en-US" sz="1540" spc="-1" strike="noStrike">
                <a:solidFill>
                  <a:srgbClr val="000000"/>
                </a:solidFill>
                <a:latin typeface="Times New Roman"/>
              </a:rPr>
              <a:t> </a:t>
            </a:r>
            <a:r>
              <a:rPr b="1" lang="en-US" sz="1540" spc="-1" strike="noStrike">
                <a:solidFill>
                  <a:srgbClr val="000000"/>
                </a:solidFill>
                <a:latin typeface="Times New Roman"/>
              </a:rPr>
              <a:t>with</a:t>
            </a:r>
            <a:r>
              <a:rPr b="0" lang="en-US" sz="1540" spc="-1" strike="noStrike">
                <a:solidFill>
                  <a:srgbClr val="000000"/>
                </a:solidFill>
                <a:latin typeface="Times New Roman"/>
              </a:rPr>
              <a:t> </a:t>
            </a:r>
            <a:r>
              <a:rPr b="1" lang="en-US" sz="1540" spc="-1" strike="noStrike">
                <a:solidFill>
                  <a:srgbClr val="000000"/>
                </a:solidFill>
                <a:latin typeface="Times New Roman"/>
              </a:rPr>
              <a:t>f</a:t>
            </a:r>
            <a:endParaRPr b="0" lang="es-AR" sz="15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0" name="Imagen 3" descr=""/>
          <p:cNvPicPr/>
          <p:nvPr/>
        </p:nvPicPr>
        <p:blipFill>
          <a:blip r:embed="rId1"/>
          <a:stretch/>
        </p:blipFill>
        <p:spPr>
          <a:xfrm>
            <a:off x="1915920" y="1905120"/>
            <a:ext cx="11394720" cy="8164080"/>
          </a:xfrm>
          <a:prstGeom prst="rect">
            <a:avLst/>
          </a:prstGeom>
          <a:ln w="0">
            <a:noFill/>
          </a:ln>
        </p:spPr>
      </p:pic>
      <p:sp>
        <p:nvSpPr>
          <p:cNvPr id="1421" name="CuadroTexto 4"/>
          <p:cNvSpPr/>
          <p:nvPr/>
        </p:nvSpPr>
        <p:spPr>
          <a:xfrm>
            <a:off x="2816280" y="923040"/>
            <a:ext cx="9149760" cy="577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s-ES" sz="3200" spc="-1" strike="noStrike" u="sng">
                <a:solidFill>
                  <a:srgbClr val="ff0000"/>
                </a:solidFill>
                <a:uFillTx/>
                <a:latin typeface="Calibri"/>
              </a:rPr>
              <a:t>01 El lenguaje ensamblador del PIC16F84A V1.pdf</a:t>
            </a:r>
            <a:endParaRPr b="0" lang="es-A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1300320" y="613440"/>
            <a:ext cx="10605240" cy="1725120"/>
          </a:xfrm>
          <a:prstGeom prst="rect">
            <a:avLst/>
          </a:prstGeom>
          <a:noFill/>
          <a:ln w="0">
            <a:noFill/>
          </a:ln>
        </p:spPr>
        <p:txBody>
          <a:bodyPr lIns="0" rIns="0" tIns="0" anchor="ctr">
            <a:noAutofit/>
          </a:bodyPr>
          <a:p>
            <a:pPr indent="0">
              <a:lnSpc>
                <a:spcPts val="6100"/>
              </a:lnSpc>
              <a:buNone/>
            </a:pPr>
            <a:r>
              <a:rPr b="1" i="1" lang="es-ES" sz="4390" spc="-1" strike="noStrike">
                <a:solidFill>
                  <a:srgbClr val="ff0000"/>
                </a:solidFill>
                <a:latin typeface="Arial"/>
              </a:rPr>
              <a:t>Sistemas Microprogramables</a:t>
            </a:r>
            <a:endParaRPr b="0" lang="en-US" sz="4390" spc="-1" strike="noStrike">
              <a:solidFill>
                <a:srgbClr val="000000"/>
              </a:solidFill>
              <a:latin typeface="Calibri"/>
            </a:endParaRPr>
          </a:p>
        </p:txBody>
      </p:sp>
      <p:pic>
        <p:nvPicPr>
          <p:cNvPr id="227" name="Marcador de contenido 3" descr="http://perso.wanadoo.es/pictob/imagenes/microp.jpg"/>
          <p:cNvPicPr/>
          <p:nvPr/>
        </p:nvPicPr>
        <p:blipFill>
          <a:blip r:embed="rId1"/>
          <a:stretch/>
        </p:blipFill>
        <p:spPr>
          <a:xfrm>
            <a:off x="1009080" y="2430720"/>
            <a:ext cx="2651400" cy="2179080"/>
          </a:xfrm>
          <a:prstGeom prst="rect">
            <a:avLst/>
          </a:prstGeom>
          <a:ln w="0">
            <a:noFill/>
          </a:ln>
        </p:spPr>
      </p:pic>
      <p:pic>
        <p:nvPicPr>
          <p:cNvPr id="228" name="Imagen 4" descr="http://perso.wanadoo.es/pictob/imagenes/microc2.jpg"/>
          <p:cNvPicPr/>
          <p:nvPr/>
        </p:nvPicPr>
        <p:blipFill>
          <a:blip r:embed="rId2"/>
          <a:stretch/>
        </p:blipFill>
        <p:spPr>
          <a:xfrm>
            <a:off x="6431400" y="2347560"/>
            <a:ext cx="4822200" cy="2009520"/>
          </a:xfrm>
          <a:prstGeom prst="rect">
            <a:avLst/>
          </a:prstGeom>
          <a:ln w="0">
            <a:noFill/>
          </a:ln>
        </p:spPr>
      </p:pic>
      <p:sp>
        <p:nvSpPr>
          <p:cNvPr id="229" name="CuadroTexto 6"/>
          <p:cNvSpPr/>
          <p:nvPr/>
        </p:nvSpPr>
        <p:spPr>
          <a:xfrm>
            <a:off x="2942280" y="4642200"/>
            <a:ext cx="1072980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AR" sz="1800" spc="-1" strike="noStrike">
                <a:solidFill>
                  <a:srgbClr val="000000"/>
                </a:solidFill>
                <a:latin typeface="Calibri"/>
              </a:rPr>
              <a:t>La clasificación de los sistemas microprogramables se basa en:</a:t>
            </a:r>
            <a:endParaRPr b="0" lang="es-AR" sz="1800" spc="-1" strike="noStrike">
              <a:solidFill>
                <a:srgbClr val="000000"/>
              </a:solidFill>
              <a:latin typeface="Arial"/>
            </a:endParaRPr>
          </a:p>
          <a:p>
            <a:pPr marL="285840" indent="-285840">
              <a:lnSpc>
                <a:spcPct val="100000"/>
              </a:lnSpc>
              <a:buClr>
                <a:srgbClr val="000000"/>
              </a:buClr>
              <a:buFont typeface="Arial"/>
              <a:buChar char="•"/>
            </a:pPr>
            <a:r>
              <a:rPr b="1" lang="es-AR" sz="1800" spc="-1" strike="noStrike">
                <a:solidFill>
                  <a:srgbClr val="000000"/>
                </a:solidFill>
                <a:latin typeface="Calibri"/>
              </a:rPr>
              <a:t> </a:t>
            </a:r>
            <a:r>
              <a:rPr b="1" lang="es-AR" sz="1800" spc="-1" strike="noStrike">
                <a:solidFill>
                  <a:srgbClr val="000000"/>
                </a:solidFill>
                <a:latin typeface="Calibri"/>
              </a:rPr>
              <a:t>El número de distintos circuitos integrados que lo forman, </a:t>
            </a:r>
            <a:endParaRPr b="0" lang="es-AR" sz="1800" spc="-1" strike="noStrike">
              <a:solidFill>
                <a:srgbClr val="000000"/>
              </a:solidFill>
              <a:latin typeface="Arial"/>
            </a:endParaRPr>
          </a:p>
          <a:p>
            <a:pPr marL="285840" indent="-285840">
              <a:lnSpc>
                <a:spcPct val="100000"/>
              </a:lnSpc>
              <a:buClr>
                <a:srgbClr val="000000"/>
              </a:buClr>
              <a:buFont typeface="Arial"/>
              <a:buChar char="•"/>
            </a:pPr>
            <a:r>
              <a:rPr b="1" lang="es-AR" sz="1800" spc="-1" strike="noStrike">
                <a:solidFill>
                  <a:srgbClr val="000000"/>
                </a:solidFill>
                <a:latin typeface="Calibri"/>
              </a:rPr>
              <a:t>Su capacidad de trabajo </a:t>
            </a:r>
            <a:endParaRPr b="0" lang="es-AR" sz="1800" spc="-1" strike="noStrike">
              <a:solidFill>
                <a:srgbClr val="000000"/>
              </a:solidFill>
              <a:latin typeface="Arial"/>
            </a:endParaRPr>
          </a:p>
          <a:p>
            <a:pPr marL="285840" indent="-285840">
              <a:lnSpc>
                <a:spcPct val="100000"/>
              </a:lnSpc>
              <a:buClr>
                <a:srgbClr val="ff0000"/>
              </a:buClr>
              <a:buFont typeface="Arial"/>
              <a:buChar char="•"/>
            </a:pPr>
            <a:r>
              <a:rPr b="1" lang="es-AR" sz="1800" spc="-1" strike="noStrike">
                <a:solidFill>
                  <a:srgbClr val="ff0000"/>
                </a:solidFill>
                <a:latin typeface="Calibri"/>
              </a:rPr>
              <a:t>El tratamiento de programas y datos basados en CPU</a:t>
            </a:r>
            <a:endParaRPr b="0" lang="es-AR" sz="1800" spc="-1" strike="noStrike">
              <a:solidFill>
                <a:srgbClr val="000000"/>
              </a:solidFill>
              <a:latin typeface="Arial"/>
            </a:endParaRPr>
          </a:p>
        </p:txBody>
      </p:sp>
      <p:pic>
        <p:nvPicPr>
          <p:cNvPr id="230" name="Imagen 7" descr="http://perso.wanadoo.es/pictob/imagenes/pld.jpg"/>
          <p:cNvPicPr/>
          <p:nvPr/>
        </p:nvPicPr>
        <p:blipFill>
          <a:blip r:embed="rId3"/>
          <a:stretch/>
        </p:blipFill>
        <p:spPr>
          <a:xfrm>
            <a:off x="1093320" y="7791120"/>
            <a:ext cx="4737960" cy="1499040"/>
          </a:xfrm>
          <a:prstGeom prst="rect">
            <a:avLst/>
          </a:prstGeom>
          <a:ln w="0">
            <a:noFill/>
          </a:ln>
        </p:spPr>
      </p:pic>
      <p:sp>
        <p:nvSpPr>
          <p:cNvPr id="231" name="CuadroTexto 8"/>
          <p:cNvSpPr/>
          <p:nvPr/>
        </p:nvSpPr>
        <p:spPr>
          <a:xfrm>
            <a:off x="4051800" y="2531160"/>
            <a:ext cx="22262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10243e"/>
                </a:solidFill>
                <a:latin typeface="Calibri"/>
              </a:rPr>
              <a:t>Microprocesadores</a:t>
            </a:r>
            <a:endParaRPr b="0" lang="es-AR" sz="1800" spc="-1" strike="noStrike">
              <a:solidFill>
                <a:srgbClr val="000000"/>
              </a:solidFill>
              <a:latin typeface="Arial"/>
            </a:endParaRPr>
          </a:p>
        </p:txBody>
      </p:sp>
      <p:sp>
        <p:nvSpPr>
          <p:cNvPr id="232" name="CuadroTexto 9"/>
          <p:cNvSpPr/>
          <p:nvPr/>
        </p:nvSpPr>
        <p:spPr>
          <a:xfrm>
            <a:off x="11663280" y="2242440"/>
            <a:ext cx="22903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10243e"/>
                </a:solidFill>
                <a:latin typeface="Calibri"/>
              </a:rPr>
              <a:t>Microcontroladores</a:t>
            </a:r>
            <a:endParaRPr b="0" lang="es-AR" sz="1800" spc="-1" strike="noStrike">
              <a:solidFill>
                <a:srgbClr val="000000"/>
              </a:solidFill>
              <a:latin typeface="Arial"/>
            </a:endParaRPr>
          </a:p>
        </p:txBody>
      </p:sp>
      <p:sp>
        <p:nvSpPr>
          <p:cNvPr id="233" name="CuadroTexto 11"/>
          <p:cNvSpPr/>
          <p:nvPr/>
        </p:nvSpPr>
        <p:spPr>
          <a:xfrm>
            <a:off x="6820200" y="7883640"/>
            <a:ext cx="6270840" cy="11876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s-AR" sz="1800" spc="-1" strike="noStrike">
                <a:solidFill>
                  <a:srgbClr val="000000"/>
                </a:solidFill>
                <a:latin typeface="Calibri"/>
              </a:rPr>
              <a:t>Son los circuitos integrados con función lógica fija.</a:t>
            </a:r>
            <a:endParaRPr b="0" lang="es-AR" sz="1800" spc="-1" strike="noStrike">
              <a:solidFill>
                <a:srgbClr val="000000"/>
              </a:solidFill>
              <a:latin typeface="Arial"/>
            </a:endParaRPr>
          </a:p>
          <a:p>
            <a:pPr>
              <a:lnSpc>
                <a:spcPct val="100000"/>
              </a:lnSpc>
            </a:pPr>
            <a:r>
              <a:rPr b="0" i="1" lang="es-AR" sz="1800" spc="-1" strike="noStrike">
                <a:solidFill>
                  <a:srgbClr val="000000"/>
                </a:solidFill>
                <a:latin typeface="Calibri"/>
              </a:rPr>
              <a:t>internamente no tienen la estructura de microprocesadores </a:t>
            </a:r>
            <a:endParaRPr b="0" lang="es-AR" sz="1800" spc="-1" strike="noStrike">
              <a:solidFill>
                <a:srgbClr val="000000"/>
              </a:solidFill>
              <a:latin typeface="Arial"/>
            </a:endParaRPr>
          </a:p>
          <a:p>
            <a:pPr>
              <a:lnSpc>
                <a:spcPct val="100000"/>
              </a:lnSpc>
            </a:pPr>
            <a:r>
              <a:rPr b="0" i="1" lang="es-AR" sz="1800" spc="-1" strike="noStrike">
                <a:solidFill>
                  <a:srgbClr val="000000"/>
                </a:solidFill>
                <a:latin typeface="Calibri"/>
              </a:rPr>
              <a:t>y microcontroladores pues no están basados en una CPU </a:t>
            </a:r>
            <a:endParaRPr b="0" lang="es-AR" sz="1800" spc="-1" strike="noStrike">
              <a:solidFill>
                <a:srgbClr val="000000"/>
              </a:solidFill>
              <a:latin typeface="Arial"/>
            </a:endParaRPr>
          </a:p>
          <a:p>
            <a:pPr>
              <a:lnSpc>
                <a:spcPct val="100000"/>
              </a:lnSpc>
            </a:pPr>
            <a:r>
              <a:rPr b="0" i="1" lang="es-AR" sz="1800" spc="-1" strike="noStrike">
                <a:solidFill>
                  <a:srgbClr val="000000"/>
                </a:solidFill>
                <a:latin typeface="Calibri"/>
              </a:rPr>
              <a:t>que lea un programa de una memoria.</a:t>
            </a:r>
            <a:endParaRPr b="0" lang="es-AR" sz="1800" spc="-1" strike="noStrike">
              <a:solidFill>
                <a:srgbClr val="000000"/>
              </a:solidFill>
              <a:latin typeface="Arial"/>
            </a:endParaRPr>
          </a:p>
        </p:txBody>
      </p:sp>
      <p:sp>
        <p:nvSpPr>
          <p:cNvPr id="234" name="Rectángulo 12"/>
          <p:cNvSpPr/>
          <p:nvPr/>
        </p:nvSpPr>
        <p:spPr>
          <a:xfrm>
            <a:off x="992160" y="6250680"/>
            <a:ext cx="13033080" cy="60120"/>
          </a:xfrm>
          <a:prstGeom prst="rect">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15480" bIns="15480" anchor="ctr">
            <a:noAutofit/>
          </a:bodyPr>
          <a:p>
            <a:pPr algn="ctr">
              <a:lnSpc>
                <a:spcPct val="100000"/>
              </a:lnSpc>
            </a:pPr>
            <a:endParaRPr b="0" lang="es-ES" sz="1800" spc="-1" strike="noStrike">
              <a:solidFill>
                <a:schemeClr val="lt1"/>
              </a:solidFill>
              <a:latin typeface="Calibri"/>
            </a:endParaRPr>
          </a:p>
        </p:txBody>
      </p:sp>
      <p:sp>
        <p:nvSpPr>
          <p:cNvPr id="235" name="Rectángulo 13"/>
          <p:cNvSpPr/>
          <p:nvPr/>
        </p:nvSpPr>
        <p:spPr>
          <a:xfrm>
            <a:off x="6319440" y="6466680"/>
            <a:ext cx="1811520" cy="760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4400" spc="-1" strike="noStrike">
                <a:solidFill>
                  <a:srgbClr val="ff0000"/>
                </a:solidFill>
                <a:latin typeface="Times New Roman"/>
              </a:rPr>
              <a:t> </a:t>
            </a:r>
            <a:r>
              <a:rPr b="1" i="1" lang="es-ES" sz="4400" spc="-1" strike="noStrike">
                <a:solidFill>
                  <a:srgbClr val="ff0000"/>
                </a:solidFill>
                <a:latin typeface="Times New Roman"/>
              </a:rPr>
              <a:t>PLD´s</a:t>
            </a:r>
            <a:endParaRPr b="0" lang="es-AR"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2" name="PlaceHolder 1"/>
          <p:cNvSpPr>
            <a:spLocks noGrp="1"/>
          </p:cNvSpPr>
          <p:nvPr>
            <p:ph type="title"/>
          </p:nvPr>
        </p:nvSpPr>
        <p:spPr>
          <a:xfrm>
            <a:off x="360000" y="3938400"/>
            <a:ext cx="14399640" cy="1938600"/>
          </a:xfrm>
          <a:prstGeom prst="rect">
            <a:avLst/>
          </a:prstGeom>
          <a:noFill/>
          <a:ln w="0">
            <a:noFill/>
          </a:ln>
        </p:spPr>
        <p:txBody>
          <a:bodyPr anchor="ctr">
            <a:noAutofit/>
          </a:bodyPr>
          <a:p>
            <a:pPr indent="0" algn="ctr">
              <a:lnSpc>
                <a:spcPct val="100000"/>
              </a:lnSpc>
              <a:buNone/>
            </a:pPr>
            <a:r>
              <a:rPr b="1" i="1" lang="es-ES" sz="4410" spc="-1" strike="noStrike" u="sng">
                <a:solidFill>
                  <a:srgbClr val="ff0000"/>
                </a:solidFill>
                <a:uFillTx/>
                <a:latin typeface="Arial"/>
              </a:rPr>
              <a:t>Configuración</a:t>
            </a:r>
            <a:r>
              <a:rPr b="1" i="1" lang="es-ES" sz="4400" spc="-1" strike="noStrike" u="sng">
                <a:solidFill>
                  <a:srgbClr val="ff0000"/>
                </a:solidFill>
                <a:uFillTx/>
                <a:latin typeface="Calibri"/>
              </a:rPr>
              <a:t> Básica MP LAB</a:t>
            </a:r>
            <a:endParaRPr b="0" lang="en-US" sz="4400" spc="-1" strike="noStrike">
              <a:solidFill>
                <a:srgbClr val="000000"/>
              </a:solidFill>
              <a:latin typeface="Calibri"/>
            </a:endParaRPr>
          </a:p>
        </p:txBody>
      </p:sp>
      <p:sp>
        <p:nvSpPr>
          <p:cNvPr id="1423" name="CuadroTexto 2"/>
          <p:cNvSpPr/>
          <p:nvPr/>
        </p:nvSpPr>
        <p:spPr>
          <a:xfrm>
            <a:off x="5355000" y="5647320"/>
            <a:ext cx="2322360" cy="1461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s-ES" sz="1800" spc="-1" strike="noStrike">
                <a:solidFill>
                  <a:srgbClr val="000000"/>
                </a:solidFill>
                <a:latin typeface="Calibri"/>
              </a:rPr>
              <a:t>mplab_capitulo1.PDF</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mplab_capitulo2.PDF</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mplab_capitulo3.PDF</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mplab_capitulo4.PDF</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mplab_capitulo5.PDF</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MPLab Pantalla Inicial</a:t>
            </a:r>
            <a:endParaRPr b="0" lang="en-US" sz="4400" spc="-1" strike="noStrike">
              <a:solidFill>
                <a:srgbClr val="000000"/>
              </a:solidFill>
              <a:latin typeface="Calibri"/>
            </a:endParaRPr>
          </a:p>
        </p:txBody>
      </p:sp>
      <p:pic>
        <p:nvPicPr>
          <p:cNvPr id="1425" name="Marcador de contenido 5" descr=""/>
          <p:cNvPicPr/>
          <p:nvPr/>
        </p:nvPicPr>
        <p:blipFill>
          <a:blip r:embed="rId1"/>
          <a:stretch/>
        </p:blipFill>
        <p:spPr>
          <a:xfrm>
            <a:off x="2374560" y="3014280"/>
            <a:ext cx="10313280" cy="7138440"/>
          </a:xfrm>
          <a:prstGeom prst="rect">
            <a:avLst/>
          </a:prstGeom>
          <a:ln w="0">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MPLab – Proyect Wizard</a:t>
            </a:r>
            <a:endParaRPr b="0" lang="en-US" sz="4400" spc="-1" strike="noStrike">
              <a:solidFill>
                <a:srgbClr val="000000"/>
              </a:solidFill>
              <a:latin typeface="Calibri"/>
            </a:endParaRPr>
          </a:p>
        </p:txBody>
      </p:sp>
      <p:pic>
        <p:nvPicPr>
          <p:cNvPr id="1427" name="Marcador de contenido 3" descr=""/>
          <p:cNvPicPr/>
          <p:nvPr/>
        </p:nvPicPr>
        <p:blipFill>
          <a:blip r:embed="rId1"/>
          <a:stretch/>
        </p:blipFill>
        <p:spPr>
          <a:xfrm>
            <a:off x="2430000" y="3096000"/>
            <a:ext cx="10274400" cy="7111800"/>
          </a:xfrm>
          <a:prstGeom prst="rect">
            <a:avLst/>
          </a:prstGeom>
          <a:ln w="0">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8" name="PlaceHolder 1"/>
          <p:cNvSpPr>
            <a:spLocks noGrp="1"/>
          </p:cNvSpPr>
          <p:nvPr>
            <p:ph type="title"/>
          </p:nvPr>
        </p:nvSpPr>
        <p:spPr>
          <a:xfrm>
            <a:off x="975600" y="722160"/>
            <a:ext cx="11081520" cy="1507320"/>
          </a:xfrm>
          <a:prstGeom prst="rect">
            <a:avLst/>
          </a:prstGeom>
          <a:noFill/>
          <a:ln w="0">
            <a:noFill/>
          </a:ln>
        </p:spPr>
        <p:txBody>
          <a:bodyPr anchor="ctr">
            <a:normAutofit/>
          </a:bodyPr>
          <a:p>
            <a:pPr indent="0" algn="ctr">
              <a:lnSpc>
                <a:spcPct val="100000"/>
              </a:lnSpc>
              <a:buNone/>
            </a:pPr>
            <a:r>
              <a:rPr b="0" lang="es-ES" sz="4400" spc="-1" strike="noStrike">
                <a:solidFill>
                  <a:srgbClr val="000000"/>
                </a:solidFill>
                <a:latin typeface="Calibri"/>
              </a:rPr>
              <a:t>MPLab – Seleccionar Microcontrolador</a:t>
            </a:r>
            <a:endParaRPr b="0" lang="en-US" sz="4400" spc="-1" strike="noStrike">
              <a:solidFill>
                <a:srgbClr val="000000"/>
              </a:solidFill>
              <a:latin typeface="Calibri"/>
            </a:endParaRPr>
          </a:p>
        </p:txBody>
      </p:sp>
      <p:pic>
        <p:nvPicPr>
          <p:cNvPr id="1429" name="Marcador de contenido 3" descr=""/>
          <p:cNvPicPr/>
          <p:nvPr/>
        </p:nvPicPr>
        <p:blipFill>
          <a:blip r:embed="rId1"/>
          <a:stretch/>
        </p:blipFill>
        <p:spPr>
          <a:xfrm>
            <a:off x="2324520" y="3014280"/>
            <a:ext cx="10446120" cy="7230600"/>
          </a:xfrm>
          <a:prstGeom prst="rect">
            <a:avLst/>
          </a:prstGeom>
          <a:ln w="0">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PlaceHolder 1"/>
          <p:cNvSpPr>
            <a:spLocks noGrp="1"/>
          </p:cNvSpPr>
          <p:nvPr>
            <p:ph type="title"/>
          </p:nvPr>
        </p:nvSpPr>
        <p:spPr>
          <a:xfrm>
            <a:off x="975600" y="722160"/>
            <a:ext cx="11081520" cy="1507320"/>
          </a:xfrm>
          <a:prstGeom prst="rect">
            <a:avLst/>
          </a:prstGeom>
          <a:noFill/>
          <a:ln w="0">
            <a:noFill/>
          </a:ln>
        </p:spPr>
        <p:txBody>
          <a:bodyPr anchor="ctr">
            <a:normAutofit/>
          </a:bodyPr>
          <a:p>
            <a:pPr indent="0" algn="ctr">
              <a:lnSpc>
                <a:spcPct val="100000"/>
              </a:lnSpc>
              <a:buNone/>
            </a:pPr>
            <a:r>
              <a:rPr b="0" lang="es-ES" sz="4000" spc="-1" strike="noStrike">
                <a:solidFill>
                  <a:srgbClr val="000000"/>
                </a:solidFill>
                <a:latin typeface="Calibri"/>
              </a:rPr>
              <a:t>MPLab – Seleccionar Lenguaje de Programación</a:t>
            </a:r>
            <a:endParaRPr b="0" lang="en-US" sz="4000" spc="-1" strike="noStrike">
              <a:solidFill>
                <a:srgbClr val="000000"/>
              </a:solidFill>
              <a:latin typeface="Calibri"/>
            </a:endParaRPr>
          </a:p>
        </p:txBody>
      </p:sp>
      <p:pic>
        <p:nvPicPr>
          <p:cNvPr id="1431" name="Marcador de contenido 3" descr=""/>
          <p:cNvPicPr/>
          <p:nvPr/>
        </p:nvPicPr>
        <p:blipFill>
          <a:blip r:embed="rId1"/>
          <a:stretch/>
        </p:blipFill>
        <p:spPr>
          <a:xfrm>
            <a:off x="275400" y="1626840"/>
            <a:ext cx="13851360" cy="8704440"/>
          </a:xfrm>
          <a:prstGeom prst="rect">
            <a:avLst/>
          </a:prstGeom>
          <a:ln w="0">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MPLab – Identificar Proyecto</a:t>
            </a:r>
            <a:endParaRPr b="0" lang="en-US" sz="4400" spc="-1" strike="noStrike">
              <a:solidFill>
                <a:srgbClr val="000000"/>
              </a:solidFill>
              <a:latin typeface="Calibri"/>
            </a:endParaRPr>
          </a:p>
        </p:txBody>
      </p:sp>
      <p:pic>
        <p:nvPicPr>
          <p:cNvPr id="1433" name="Marcador de contenido 3" descr=""/>
          <p:cNvPicPr/>
          <p:nvPr/>
        </p:nvPicPr>
        <p:blipFill>
          <a:blip r:embed="rId1"/>
          <a:stretch/>
        </p:blipFill>
        <p:spPr>
          <a:xfrm>
            <a:off x="2296080" y="3014280"/>
            <a:ext cx="10571040" cy="7317000"/>
          </a:xfrm>
          <a:prstGeom prst="rect">
            <a:avLst/>
          </a:prstGeom>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4" name="Marcador de contenido 3" descr=""/>
          <p:cNvPicPr/>
          <p:nvPr/>
        </p:nvPicPr>
        <p:blipFill>
          <a:blip r:embed="rId1"/>
          <a:stretch/>
        </p:blipFill>
        <p:spPr>
          <a:xfrm>
            <a:off x="2326680" y="1928520"/>
            <a:ext cx="10298880" cy="7128360"/>
          </a:xfrm>
          <a:prstGeom prst="rect">
            <a:avLst/>
          </a:prstGeom>
          <a:ln w="0">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5" name="Marcador de contenido 6" descr=""/>
          <p:cNvPicPr/>
          <p:nvPr/>
        </p:nvPicPr>
        <p:blipFill>
          <a:blip r:embed="rId1"/>
          <a:stretch/>
        </p:blipFill>
        <p:spPr>
          <a:xfrm>
            <a:off x="2279880" y="2129400"/>
            <a:ext cx="10571040" cy="7317000"/>
          </a:xfrm>
          <a:prstGeom prst="rect">
            <a:avLst/>
          </a:prstGeom>
          <a:ln w="0">
            <a:noFill/>
          </a:ln>
        </p:spPr>
      </p:pic>
      <p:sp>
        <p:nvSpPr>
          <p:cNvPr id="1436" name="PlaceHolder 1"/>
          <p:cNvSpPr>
            <a:spLocks noGrp="1"/>
          </p:cNvSpPr>
          <p:nvPr>
            <p:ph type="title"/>
          </p:nvPr>
        </p:nvSpPr>
        <p:spPr>
          <a:xfrm>
            <a:off x="975600" y="722160"/>
            <a:ext cx="11081520" cy="1507320"/>
          </a:xfrm>
          <a:prstGeom prst="rect">
            <a:avLst/>
          </a:prstGeom>
          <a:noFill/>
          <a:ln w="0">
            <a:noFill/>
          </a:ln>
        </p:spPr>
        <p:txBody>
          <a:bodyPr anchor="ctr">
            <a:normAutofit/>
          </a:bodyPr>
          <a:p>
            <a:pPr indent="0" algn="ctr">
              <a:lnSpc>
                <a:spcPct val="100000"/>
              </a:lnSpc>
              <a:buNone/>
            </a:pPr>
            <a:r>
              <a:rPr b="0" lang="es-ES" sz="4400" spc="-1" strike="noStrike">
                <a:solidFill>
                  <a:srgbClr val="000000"/>
                </a:solidFill>
                <a:latin typeface="Calibri"/>
              </a:rPr>
              <a:t>MPLab – Estructura de un Proyecto</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7"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Menú Project, Build options</a:t>
            </a:r>
            <a:endParaRPr b="0" lang="en-US" sz="4400" spc="-1" strike="noStrike">
              <a:solidFill>
                <a:srgbClr val="000000"/>
              </a:solidFill>
              <a:latin typeface="Calibri"/>
            </a:endParaRPr>
          </a:p>
        </p:txBody>
      </p:sp>
      <p:pic>
        <p:nvPicPr>
          <p:cNvPr id="1438" name="Marcador de contenido 3" descr=""/>
          <p:cNvPicPr/>
          <p:nvPr/>
        </p:nvPicPr>
        <p:blipFill>
          <a:blip r:embed="rId1"/>
          <a:stretch/>
        </p:blipFill>
        <p:spPr>
          <a:xfrm>
            <a:off x="8568000" y="2319120"/>
            <a:ext cx="5201280" cy="7891200"/>
          </a:xfrm>
          <a:prstGeom prst="rect">
            <a:avLst/>
          </a:prstGeom>
          <a:ln w="0">
            <a:noFill/>
          </a:ln>
        </p:spPr>
      </p:pic>
      <p:sp>
        <p:nvSpPr>
          <p:cNvPr id="1439" name="CuadroTexto 4"/>
          <p:cNvSpPr/>
          <p:nvPr/>
        </p:nvSpPr>
        <p:spPr>
          <a:xfrm>
            <a:off x="1101240" y="3514680"/>
            <a:ext cx="6458040" cy="310788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Calibri"/>
              <a:buAutoNum type="arabicPeriod"/>
            </a:pPr>
            <a:r>
              <a:rPr b="1" lang="es-ES" sz="1800" spc="-1" strike="noStrike">
                <a:solidFill>
                  <a:srgbClr val="000000"/>
                </a:solidFill>
                <a:latin typeface="Calibri"/>
              </a:rPr>
              <a:t>Ir al menú Project, Build options y elegir la solapa para configurar el MPASM Assembler.</a:t>
            </a:r>
            <a:endParaRPr b="0" lang="es-AR" sz="1800" spc="-1" strike="noStrike">
              <a:solidFill>
                <a:srgbClr val="000000"/>
              </a:solidFill>
              <a:latin typeface="Arial"/>
            </a:endParaRPr>
          </a:p>
          <a:p>
            <a:pPr>
              <a:lnSpc>
                <a:spcPct val="100000"/>
              </a:lnSpc>
            </a:pPr>
            <a:endParaRPr b="0" lang="es-AR" sz="1800" spc="-1" strike="noStrike">
              <a:solidFill>
                <a:srgbClr val="000000"/>
              </a:solidFill>
              <a:latin typeface="Arial"/>
            </a:endParaRPr>
          </a:p>
          <a:p>
            <a:pPr marL="343080" indent="-343080">
              <a:lnSpc>
                <a:spcPct val="100000"/>
              </a:lnSpc>
              <a:buClr>
                <a:srgbClr val="000000"/>
              </a:buClr>
              <a:buFont typeface="Calibri"/>
              <a:buAutoNum type="arabicPeriod"/>
            </a:pPr>
            <a:r>
              <a:rPr b="1" lang="es-ES" sz="1800" spc="-1" strike="noStrike">
                <a:solidFill>
                  <a:srgbClr val="000000"/>
                </a:solidFill>
                <a:latin typeface="Calibri"/>
              </a:rPr>
              <a:t>Tildar la opción para deshabilitar la distinción entre mayúsculas y minúsculas, de forma que si editamos el programa con minúsculas, el ensamblador reconozca el archivo de encabezado que habitualmente está escrito en mayúsculas. </a:t>
            </a:r>
            <a:endParaRPr b="0" lang="es-AR" sz="1800" spc="-1" strike="noStrike">
              <a:solidFill>
                <a:srgbClr val="000000"/>
              </a:solidFill>
              <a:latin typeface="Arial"/>
            </a:endParaRPr>
          </a:p>
          <a:p>
            <a:pPr>
              <a:lnSpc>
                <a:spcPct val="100000"/>
              </a:lnSpc>
            </a:pPr>
            <a:endParaRPr b="0" lang="es-AR" sz="1800" spc="-1" strike="noStrike">
              <a:solidFill>
                <a:srgbClr val="000000"/>
              </a:solidFill>
              <a:latin typeface="Arial"/>
            </a:endParaRPr>
          </a:p>
          <a:p>
            <a:pPr marL="343080" indent="-343080">
              <a:lnSpc>
                <a:spcPct val="100000"/>
              </a:lnSpc>
              <a:buClr>
                <a:srgbClr val="000000"/>
              </a:buClr>
              <a:buFont typeface="Calibri"/>
              <a:buAutoNum type="arabicPeriod"/>
            </a:pPr>
            <a:r>
              <a:rPr b="1" lang="es-ES" sz="1800" spc="-1" strike="noStrike">
                <a:solidFill>
                  <a:srgbClr val="000000"/>
                </a:solidFill>
                <a:latin typeface="Calibri"/>
              </a:rPr>
              <a:t>Verificar la opción de que trabaje en hexadecimal por defecto.</a:t>
            </a:r>
            <a:endParaRPr b="0" lang="es-AR" sz="1800" spc="-1" strike="noStrike">
              <a:solidFill>
                <a:srgbClr val="000000"/>
              </a:solidFill>
              <a:latin typeface="Arial"/>
            </a:endParaRPr>
          </a:p>
        </p:txBody>
      </p:sp>
      <p:sp>
        <p:nvSpPr>
          <p:cNvPr id="1440" name="2 Elipse"/>
          <p:cNvSpPr/>
          <p:nvPr/>
        </p:nvSpPr>
        <p:spPr>
          <a:xfrm>
            <a:off x="9099000" y="4441320"/>
            <a:ext cx="2359440" cy="5018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441" name="5 Elipse"/>
          <p:cNvSpPr/>
          <p:nvPr/>
        </p:nvSpPr>
        <p:spPr>
          <a:xfrm>
            <a:off x="11561760" y="4139640"/>
            <a:ext cx="1333440" cy="14068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Simulador - Seteo</a:t>
            </a:r>
            <a:endParaRPr b="0" lang="en-US" sz="4400" spc="-1" strike="noStrike">
              <a:solidFill>
                <a:srgbClr val="000000"/>
              </a:solidFill>
              <a:latin typeface="Calibri"/>
            </a:endParaRPr>
          </a:p>
        </p:txBody>
      </p:sp>
      <p:sp>
        <p:nvSpPr>
          <p:cNvPr id="1443" name="CuadroTexto 3"/>
          <p:cNvSpPr/>
          <p:nvPr/>
        </p:nvSpPr>
        <p:spPr>
          <a:xfrm>
            <a:off x="1349640" y="3465720"/>
            <a:ext cx="6053760" cy="338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800" spc="-1" strike="noStrike">
                <a:solidFill>
                  <a:srgbClr val="000000"/>
                </a:solidFill>
                <a:latin typeface="Calibri"/>
              </a:rPr>
              <a:t>Lo siguiente es elegir la herramienta para depuración (debugger)</a:t>
            </a:r>
            <a:endParaRPr b="0" lang="es-AR" sz="1800" spc="-1" strike="noStrike">
              <a:solidFill>
                <a:srgbClr val="000000"/>
              </a:solidFill>
              <a:latin typeface="Arial"/>
            </a:endParaRPr>
          </a:p>
          <a:p>
            <a:pPr marL="343080" indent="-343080">
              <a:lnSpc>
                <a:spcPct val="100000"/>
              </a:lnSpc>
              <a:buClr>
                <a:srgbClr val="000000"/>
              </a:buClr>
              <a:buFont typeface="Calibri"/>
              <a:buAutoNum type="arabicPeriod"/>
            </a:pPr>
            <a:r>
              <a:rPr b="1" lang="es-ES" sz="1800" spc="-1" strike="noStrike">
                <a:solidFill>
                  <a:srgbClr val="000000"/>
                </a:solidFill>
                <a:latin typeface="Calibri"/>
              </a:rPr>
              <a:t>Tildamos MPLabSim.</a:t>
            </a:r>
            <a:endParaRPr b="0" lang="es-AR" sz="1800" spc="-1" strike="noStrike">
              <a:solidFill>
                <a:srgbClr val="000000"/>
              </a:solidFill>
              <a:latin typeface="Arial"/>
            </a:endParaRPr>
          </a:p>
          <a:p>
            <a:pPr>
              <a:lnSpc>
                <a:spcPct val="100000"/>
              </a:lnSpc>
            </a:pPr>
            <a:endParaRPr b="0" lang="es-AR" sz="1800" spc="-1" strike="noStrike">
              <a:solidFill>
                <a:srgbClr val="000000"/>
              </a:solidFill>
              <a:latin typeface="Arial"/>
            </a:endParaRPr>
          </a:p>
          <a:p>
            <a:pPr marL="343080" indent="-343080">
              <a:lnSpc>
                <a:spcPct val="100000"/>
              </a:lnSpc>
              <a:buClr>
                <a:srgbClr val="000000"/>
              </a:buClr>
              <a:buFont typeface="Calibri"/>
              <a:buAutoNum type="arabicPeriod"/>
            </a:pPr>
            <a:r>
              <a:rPr b="1" lang="es-ES" sz="1800" spc="-1" strike="noStrike">
                <a:solidFill>
                  <a:srgbClr val="000000"/>
                </a:solidFill>
                <a:latin typeface="Calibri"/>
              </a:rPr>
              <a:t>Después de esta elección debería aparecer una barra de herramientas que nos permitirá compilar y correr la compilación, ejecutar instrucción por instrucción, colocar puntos de detención, etc.; es decir serán las herramientas de depuración de nuestro programa (subrutina, función).</a:t>
            </a:r>
            <a:endParaRPr b="0" lang="es-AR" sz="1800" spc="-1" strike="noStrike">
              <a:solidFill>
                <a:srgbClr val="000000"/>
              </a:solidFill>
              <a:latin typeface="Arial"/>
            </a:endParaRPr>
          </a:p>
          <a:p>
            <a:pPr>
              <a:lnSpc>
                <a:spcPct val="100000"/>
              </a:lnSpc>
            </a:pPr>
            <a:endParaRPr b="0" lang="es-AR" sz="1800" spc="-1" strike="noStrike">
              <a:solidFill>
                <a:srgbClr val="000000"/>
              </a:solidFill>
              <a:latin typeface="Arial"/>
            </a:endParaRPr>
          </a:p>
        </p:txBody>
      </p:sp>
      <p:pic>
        <p:nvPicPr>
          <p:cNvPr id="1444" name="Imagen 4" descr=""/>
          <p:cNvPicPr/>
          <p:nvPr/>
        </p:nvPicPr>
        <p:blipFill>
          <a:blip r:embed="rId1"/>
          <a:stretch/>
        </p:blipFill>
        <p:spPr>
          <a:xfrm>
            <a:off x="8294400" y="1928520"/>
            <a:ext cx="5524200" cy="7337520"/>
          </a:xfrm>
          <a:prstGeom prst="rect">
            <a:avLst/>
          </a:prstGeom>
          <a:ln w="0">
            <a:noFill/>
          </a:ln>
        </p:spPr>
      </p:pic>
      <p:sp>
        <p:nvSpPr>
          <p:cNvPr id="1445" name="5 Elipse"/>
          <p:cNvSpPr/>
          <p:nvPr/>
        </p:nvSpPr>
        <p:spPr>
          <a:xfrm>
            <a:off x="8483400" y="5848200"/>
            <a:ext cx="1333440" cy="14068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446" name="6 Elipse"/>
          <p:cNvSpPr/>
          <p:nvPr/>
        </p:nvSpPr>
        <p:spPr>
          <a:xfrm>
            <a:off x="8483400" y="4139640"/>
            <a:ext cx="1333440" cy="14068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447" name="7 Elipse"/>
          <p:cNvSpPr/>
          <p:nvPr/>
        </p:nvSpPr>
        <p:spPr>
          <a:xfrm>
            <a:off x="11561760" y="4139640"/>
            <a:ext cx="1333440" cy="14068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975600" y="722160"/>
            <a:ext cx="13048560" cy="1507320"/>
          </a:xfrm>
          <a:prstGeom prst="rect">
            <a:avLst/>
          </a:prstGeom>
          <a:noFill/>
          <a:ln w="0">
            <a:noFill/>
          </a:ln>
        </p:spPr>
        <p:txBody>
          <a:bodyPr anchor="ctr">
            <a:normAutofit/>
          </a:bodyPr>
          <a:p>
            <a:pPr indent="0" algn="ctr">
              <a:lnSpc>
                <a:spcPct val="100000"/>
              </a:lnSpc>
              <a:buNone/>
            </a:pPr>
            <a:r>
              <a:rPr b="1" i="1" lang="es-ES" sz="4390" spc="-1" strike="noStrike">
                <a:solidFill>
                  <a:srgbClr val="ff0000"/>
                </a:solidFill>
                <a:latin typeface="Times New Roman"/>
              </a:rPr>
              <a:t>Estructura Básica de un Microprogramable</a:t>
            </a:r>
            <a:endParaRPr b="0" lang="en-US" sz="4390" spc="-1" strike="noStrike">
              <a:solidFill>
                <a:srgbClr val="000000"/>
              </a:solidFill>
              <a:latin typeface="Calibri"/>
            </a:endParaRPr>
          </a:p>
        </p:txBody>
      </p:sp>
      <p:pic>
        <p:nvPicPr>
          <p:cNvPr id="237" name="Marcador de contenido 3" descr="http://perso.wanadoo.es/pictob/imagenes/sm1b.gif"/>
          <p:cNvPicPr/>
          <p:nvPr/>
        </p:nvPicPr>
        <p:blipFill>
          <a:blip r:embed="rId1"/>
          <a:stretch/>
        </p:blipFill>
        <p:spPr>
          <a:xfrm>
            <a:off x="3803760" y="3835080"/>
            <a:ext cx="7860240" cy="6234840"/>
          </a:xfrm>
          <a:prstGeom prst="rect">
            <a:avLst/>
          </a:prstGeom>
          <a:ln w="0">
            <a:noFill/>
          </a:ln>
        </p:spPr>
      </p:pic>
      <p:sp>
        <p:nvSpPr>
          <p:cNvPr id="238" name="CuadroTexto 4"/>
          <p:cNvSpPr/>
          <p:nvPr/>
        </p:nvSpPr>
        <p:spPr>
          <a:xfrm>
            <a:off x="8048880" y="2631960"/>
            <a:ext cx="29898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2400" spc="-1" strike="noStrike">
                <a:solidFill>
                  <a:srgbClr val="10243e"/>
                </a:solidFill>
                <a:latin typeface="Calibri"/>
              </a:rPr>
              <a:t>Microcontroladores</a:t>
            </a:r>
            <a:endParaRPr b="0" lang="es-AR" sz="2400" spc="-1" strike="noStrike">
              <a:solidFill>
                <a:srgbClr val="000000"/>
              </a:solidFill>
              <a:latin typeface="Arial"/>
            </a:endParaRPr>
          </a:p>
        </p:txBody>
      </p:sp>
      <p:sp>
        <p:nvSpPr>
          <p:cNvPr id="239" name="CuadroTexto 5"/>
          <p:cNvSpPr/>
          <p:nvPr/>
        </p:nvSpPr>
        <p:spPr>
          <a:xfrm>
            <a:off x="4178520" y="2631960"/>
            <a:ext cx="2907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2400" spc="-1" strike="noStrike">
                <a:solidFill>
                  <a:srgbClr val="10243e"/>
                </a:solidFill>
                <a:latin typeface="Calibri"/>
              </a:rPr>
              <a:t>Microprocesadores</a:t>
            </a:r>
            <a:endParaRPr b="0" lang="es-A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8" name="PlaceHolder 1"/>
          <p:cNvSpPr>
            <a:spLocks noGrp="1"/>
          </p:cNvSpPr>
          <p:nvPr>
            <p:ph/>
          </p:nvPr>
        </p:nvSpPr>
        <p:spPr>
          <a:xfrm>
            <a:off x="1349640" y="2631960"/>
            <a:ext cx="5828040" cy="6327000"/>
          </a:xfrm>
          <a:prstGeom prst="rect">
            <a:avLst/>
          </a:prstGeom>
          <a:noFill/>
          <a:ln w="0">
            <a:noFill/>
          </a:ln>
        </p:spPr>
        <p:txBody>
          <a:bodyPr anchor="t">
            <a:normAutofit/>
          </a:bodyPr>
          <a:p>
            <a:pPr marL="370800" indent="-370800">
              <a:lnSpc>
                <a:spcPct val="100000"/>
              </a:lnSpc>
              <a:spcBef>
                <a:spcPts val="641"/>
              </a:spcBef>
              <a:buClr>
                <a:srgbClr val="000000"/>
              </a:buClr>
              <a:buFont typeface="Arial"/>
              <a:buChar char="•"/>
            </a:pPr>
            <a:r>
              <a:rPr b="0" lang="es-ES" sz="3200" spc="-1" strike="noStrike">
                <a:solidFill>
                  <a:srgbClr val="000000"/>
                </a:solidFill>
                <a:latin typeface="Calibri"/>
              </a:rPr>
              <a:t>Lo que deberemos elegir a continuación es la frecuencia del reloj para la simulación: menú Debugger (depuración), Settings (configuración), solapa Osc/Trace: elegir la frecuencia en el valor que usaremos comúnmente: 4 MHz. </a:t>
            </a:r>
            <a:endParaRPr b="0" lang="en-US" sz="3200" spc="-1" strike="noStrike">
              <a:solidFill>
                <a:srgbClr val="000000"/>
              </a:solidFill>
              <a:latin typeface="Calibri"/>
            </a:endParaRPr>
          </a:p>
          <a:p>
            <a:pPr marL="370800" indent="-370800">
              <a:lnSpc>
                <a:spcPct val="100000"/>
              </a:lnSpc>
              <a:spcBef>
                <a:spcPts val="641"/>
              </a:spcBef>
              <a:buClr>
                <a:srgbClr val="000000"/>
              </a:buClr>
              <a:buFont typeface="Arial"/>
              <a:buChar char="•"/>
            </a:pPr>
            <a:r>
              <a:rPr b="0" lang="es-ES" sz="3200" spc="-1" strike="noStrike">
                <a:solidFill>
                  <a:srgbClr val="000000"/>
                </a:solidFill>
                <a:latin typeface="Calibri"/>
              </a:rPr>
              <a:t>Se podría elegir la otra</a:t>
            </a:r>
            <a:endParaRPr b="0" lang="en-US" sz="3200" spc="-1" strike="noStrike">
              <a:solidFill>
                <a:srgbClr val="000000"/>
              </a:solidFill>
              <a:latin typeface="Calibri"/>
            </a:endParaRPr>
          </a:p>
        </p:txBody>
      </p:sp>
      <p:pic>
        <p:nvPicPr>
          <p:cNvPr id="1449" name="Imagen 3" descr=""/>
          <p:cNvPicPr/>
          <p:nvPr/>
        </p:nvPicPr>
        <p:blipFill>
          <a:blip r:embed="rId1"/>
          <a:stretch/>
        </p:blipFill>
        <p:spPr>
          <a:xfrm>
            <a:off x="7730640" y="3286440"/>
            <a:ext cx="6654960" cy="6498720"/>
          </a:xfrm>
          <a:prstGeom prst="rect">
            <a:avLst/>
          </a:prstGeom>
          <a:ln w="0">
            <a:noFill/>
          </a:ln>
        </p:spPr>
      </p:pic>
      <p:sp>
        <p:nvSpPr>
          <p:cNvPr id="1450" name="4 Elipse"/>
          <p:cNvSpPr/>
          <p:nvPr/>
        </p:nvSpPr>
        <p:spPr>
          <a:xfrm>
            <a:off x="8072640" y="5144400"/>
            <a:ext cx="1333440" cy="14068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451" name="5 Elipse"/>
          <p:cNvSpPr/>
          <p:nvPr/>
        </p:nvSpPr>
        <p:spPr>
          <a:xfrm>
            <a:off x="11766960" y="5044320"/>
            <a:ext cx="1333440" cy="14068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452" name="6 Elipse"/>
          <p:cNvSpPr/>
          <p:nvPr/>
        </p:nvSpPr>
        <p:spPr>
          <a:xfrm>
            <a:off x="8072640" y="6752880"/>
            <a:ext cx="1333440" cy="14068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453" name="PlaceHolder 2"/>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Simulador - Seteo</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4" name="PlaceHolder 1"/>
          <p:cNvSpPr>
            <a:spLocks noGrp="1"/>
          </p:cNvSpPr>
          <p:nvPr>
            <p:ph/>
          </p:nvPr>
        </p:nvSpPr>
        <p:spPr>
          <a:xfrm>
            <a:off x="1349640" y="2129400"/>
            <a:ext cx="6209640" cy="7337520"/>
          </a:xfrm>
          <a:prstGeom prst="rect">
            <a:avLst/>
          </a:prstGeom>
          <a:noFill/>
          <a:ln w="0">
            <a:noFill/>
          </a:ln>
        </p:spPr>
        <p:txBody>
          <a:bodyPr anchor="t">
            <a:noAutofit/>
          </a:bodyPr>
          <a:p>
            <a:pPr indent="0">
              <a:lnSpc>
                <a:spcPct val="100000"/>
              </a:lnSpc>
              <a:spcBef>
                <a:spcPts val="281"/>
              </a:spcBef>
              <a:buNone/>
              <a:tabLst>
                <a:tab algn="l" pos="0"/>
              </a:tabLst>
            </a:pPr>
            <a:r>
              <a:rPr b="1" lang="es-ES" sz="1400" spc="-1" strike="noStrike">
                <a:solidFill>
                  <a:srgbClr val="000000"/>
                </a:solidFill>
                <a:latin typeface="Calibri"/>
              </a:rPr>
              <a:t>Ahora sigue configurar al PIC, a través de la “palabra de configuración”. Esta palabra puede estar definida en el programa o aquí.</a:t>
            </a:r>
            <a:endParaRPr b="0" lang="en-US" sz="1400" spc="-1" strike="noStrike">
              <a:solidFill>
                <a:srgbClr val="000000"/>
              </a:solidFill>
              <a:latin typeface="Calibri"/>
            </a:endParaRPr>
          </a:p>
          <a:p>
            <a:pPr indent="0">
              <a:lnSpc>
                <a:spcPct val="100000"/>
              </a:lnSpc>
              <a:spcBef>
                <a:spcPts val="281"/>
              </a:spcBef>
              <a:buNone/>
              <a:tabLst>
                <a:tab algn="l" pos="0"/>
              </a:tabLst>
            </a:pPr>
            <a:r>
              <a:rPr b="1" lang="es-ES" sz="1400" spc="-1" strike="noStrike">
                <a:solidFill>
                  <a:srgbClr val="000000"/>
                </a:solidFill>
                <a:latin typeface="Calibri"/>
              </a:rPr>
              <a:t>Esta palabra establece los siguientes parámetros para el funcionamiento del PIC:</a:t>
            </a:r>
            <a:endParaRPr b="0" lang="en-US" sz="1400" spc="-1" strike="noStrike">
              <a:solidFill>
                <a:srgbClr val="000000"/>
              </a:solidFill>
              <a:latin typeface="Calibri"/>
            </a:endParaRPr>
          </a:p>
          <a:p>
            <a:pPr marL="514440" indent="-514440">
              <a:lnSpc>
                <a:spcPct val="100000"/>
              </a:lnSpc>
              <a:spcBef>
                <a:spcPts val="281"/>
              </a:spcBef>
              <a:buClr>
                <a:srgbClr val="000000"/>
              </a:buClr>
              <a:buFont typeface="Calibri"/>
              <a:buAutoNum type="arabicPeriod"/>
              <a:tabLst>
                <a:tab algn="l" pos="0"/>
              </a:tabLst>
            </a:pPr>
            <a:r>
              <a:rPr b="1" lang="es-ES" sz="1400" spc="-1" strike="noStrike">
                <a:solidFill>
                  <a:srgbClr val="000000"/>
                </a:solidFill>
                <a:latin typeface="Calibri"/>
              </a:rPr>
              <a:t>El tipo de reloj (oscilador) que va a usar (interno, externo, por cristal, etc.) Nosotros usaremos el RC interno porque no necesitamos una precisión extrema y no inutilizamos dos de las patas de E/S del PIC.</a:t>
            </a:r>
            <a:endParaRPr b="0" lang="en-US" sz="1400" spc="-1" strike="noStrike">
              <a:solidFill>
                <a:srgbClr val="000000"/>
              </a:solidFill>
              <a:latin typeface="Calibri"/>
            </a:endParaRPr>
          </a:p>
          <a:p>
            <a:pPr marL="514440" indent="-514440">
              <a:lnSpc>
                <a:spcPct val="100000"/>
              </a:lnSpc>
              <a:spcBef>
                <a:spcPts val="281"/>
              </a:spcBef>
              <a:buClr>
                <a:srgbClr val="000000"/>
              </a:buClr>
              <a:buFont typeface="Calibri"/>
              <a:buAutoNum type="arabicPeriod"/>
              <a:tabLst>
                <a:tab algn="l" pos="0"/>
              </a:tabLst>
            </a:pPr>
            <a:r>
              <a:rPr b="1" lang="es-ES" sz="1400" spc="-1" strike="noStrike">
                <a:solidFill>
                  <a:srgbClr val="000000"/>
                </a:solidFill>
                <a:latin typeface="Calibri"/>
              </a:rPr>
              <a:t>El timer denominado ”perro guardián” lo usaremos deshabilitado</a:t>
            </a:r>
            <a:endParaRPr b="0" lang="en-US" sz="1400" spc="-1" strike="noStrike">
              <a:solidFill>
                <a:srgbClr val="000000"/>
              </a:solidFill>
              <a:latin typeface="Calibri"/>
            </a:endParaRPr>
          </a:p>
          <a:p>
            <a:pPr marL="514440" indent="-514440">
              <a:lnSpc>
                <a:spcPct val="100000"/>
              </a:lnSpc>
              <a:spcBef>
                <a:spcPts val="281"/>
              </a:spcBef>
              <a:buClr>
                <a:srgbClr val="000000"/>
              </a:buClr>
              <a:buFont typeface="Calibri"/>
              <a:buAutoNum type="arabicPeriod"/>
              <a:tabLst>
                <a:tab algn="l" pos="0"/>
              </a:tabLst>
            </a:pPr>
            <a:r>
              <a:rPr b="1" lang="es-ES" sz="1400" spc="-1" strike="noStrike">
                <a:solidFill>
                  <a:srgbClr val="000000"/>
                </a:solidFill>
                <a:latin typeface="Calibri"/>
              </a:rPr>
              <a:t>El timer de encendido también deshabilitado</a:t>
            </a:r>
            <a:endParaRPr b="0" lang="en-US" sz="1400" spc="-1" strike="noStrike">
              <a:solidFill>
                <a:srgbClr val="000000"/>
              </a:solidFill>
              <a:latin typeface="Calibri"/>
            </a:endParaRPr>
          </a:p>
          <a:p>
            <a:pPr marL="514440" indent="-514440">
              <a:lnSpc>
                <a:spcPct val="100000"/>
              </a:lnSpc>
              <a:spcBef>
                <a:spcPts val="281"/>
              </a:spcBef>
              <a:buClr>
                <a:srgbClr val="000000"/>
              </a:buClr>
              <a:buFont typeface="Calibri"/>
              <a:buAutoNum type="arabicPeriod"/>
              <a:tabLst>
                <a:tab algn="l" pos="0"/>
              </a:tabLst>
            </a:pPr>
            <a:r>
              <a:rPr b="1" lang="es-ES" sz="1400" spc="-1" strike="noStrike">
                <a:solidFill>
                  <a:srgbClr val="000000"/>
                </a:solidFill>
                <a:latin typeface="Calibri"/>
              </a:rPr>
              <a:t>Habilitaremos el borrado total en un reset.</a:t>
            </a:r>
            <a:endParaRPr b="0" lang="en-US" sz="1400" spc="-1" strike="noStrike">
              <a:solidFill>
                <a:srgbClr val="000000"/>
              </a:solidFill>
              <a:latin typeface="Calibri"/>
            </a:endParaRPr>
          </a:p>
          <a:p>
            <a:pPr marL="514440" indent="-514440">
              <a:lnSpc>
                <a:spcPct val="100000"/>
              </a:lnSpc>
              <a:spcBef>
                <a:spcPts val="281"/>
              </a:spcBef>
              <a:buClr>
                <a:srgbClr val="000000"/>
              </a:buClr>
              <a:buFont typeface="Calibri"/>
              <a:buAutoNum type="arabicPeriod"/>
              <a:tabLst>
                <a:tab algn="l" pos="0"/>
              </a:tabLst>
            </a:pPr>
            <a:r>
              <a:rPr b="1" lang="es-ES" sz="1400" spc="-1" strike="noStrike">
                <a:solidFill>
                  <a:srgbClr val="000000"/>
                </a:solidFill>
                <a:latin typeface="Calibri"/>
              </a:rPr>
              <a:t>No interesa el siguiente que es la detección de apagado</a:t>
            </a:r>
            <a:endParaRPr b="0" lang="en-US" sz="1400" spc="-1" strike="noStrike">
              <a:solidFill>
                <a:srgbClr val="000000"/>
              </a:solidFill>
              <a:latin typeface="Calibri"/>
            </a:endParaRPr>
          </a:p>
          <a:p>
            <a:pPr marL="514440" indent="-514440">
              <a:lnSpc>
                <a:spcPct val="100000"/>
              </a:lnSpc>
              <a:spcBef>
                <a:spcPts val="281"/>
              </a:spcBef>
              <a:buClr>
                <a:srgbClr val="000000"/>
              </a:buClr>
              <a:buFont typeface="Calibri"/>
              <a:buAutoNum type="arabicPeriod"/>
              <a:tabLst>
                <a:tab algn="l" pos="0"/>
              </a:tabLst>
            </a:pPr>
            <a:r>
              <a:rPr b="1" lang="es-ES" sz="1400" spc="-1" strike="noStrike">
                <a:solidFill>
                  <a:srgbClr val="000000"/>
                </a:solidFill>
                <a:latin typeface="Calibri"/>
              </a:rPr>
              <a:t>La siguiente opción debe habilitarse para poder luego programar el PIC con tensiones normales (de lo contrario hace falta mayor tensión para programarlo)</a:t>
            </a:r>
            <a:endParaRPr b="0" lang="en-US" sz="1400" spc="-1" strike="noStrike">
              <a:solidFill>
                <a:srgbClr val="000000"/>
              </a:solidFill>
              <a:latin typeface="Calibri"/>
            </a:endParaRPr>
          </a:p>
          <a:p>
            <a:pPr marL="514440" indent="-514440">
              <a:lnSpc>
                <a:spcPct val="100000"/>
              </a:lnSpc>
              <a:spcBef>
                <a:spcPts val="281"/>
              </a:spcBef>
              <a:buClr>
                <a:srgbClr val="000000"/>
              </a:buClr>
              <a:buFont typeface="Calibri"/>
              <a:buAutoNum type="arabicPeriod"/>
              <a:tabLst>
                <a:tab algn="l" pos="0"/>
              </a:tabLst>
            </a:pPr>
            <a:r>
              <a:rPr b="1" lang="es-ES" sz="1400" spc="-1" strike="noStrike">
                <a:solidFill>
                  <a:srgbClr val="000000"/>
                </a:solidFill>
                <a:latin typeface="Calibri"/>
              </a:rPr>
              <a:t>Deshabilitamos la protección de lectura de la EEPROM</a:t>
            </a:r>
            <a:endParaRPr b="0" lang="en-US" sz="1400" spc="-1" strike="noStrike">
              <a:solidFill>
                <a:srgbClr val="000000"/>
              </a:solidFill>
              <a:latin typeface="Calibri"/>
            </a:endParaRPr>
          </a:p>
          <a:p>
            <a:pPr marL="514440" indent="-514440">
              <a:lnSpc>
                <a:spcPct val="100000"/>
              </a:lnSpc>
              <a:spcBef>
                <a:spcPts val="281"/>
              </a:spcBef>
              <a:buClr>
                <a:srgbClr val="000000"/>
              </a:buClr>
              <a:buFont typeface="Calibri"/>
              <a:buAutoNum type="arabicPeriod"/>
              <a:tabLst>
                <a:tab algn="l" pos="0"/>
              </a:tabLst>
            </a:pPr>
            <a:r>
              <a:rPr b="1" lang="es-ES" sz="1400" spc="-1" strike="noStrike">
                <a:solidFill>
                  <a:srgbClr val="000000"/>
                </a:solidFill>
                <a:latin typeface="Calibri"/>
              </a:rPr>
              <a:t>Deshabilitamos la protección del código del programa</a:t>
            </a:r>
            <a:endParaRPr b="0" lang="en-US" sz="1400" spc="-1" strike="noStrike">
              <a:solidFill>
                <a:srgbClr val="000000"/>
              </a:solidFill>
              <a:latin typeface="Calibri"/>
            </a:endParaRPr>
          </a:p>
        </p:txBody>
      </p:sp>
      <p:pic>
        <p:nvPicPr>
          <p:cNvPr id="1455" name="Imagen 3" descr=""/>
          <p:cNvPicPr/>
          <p:nvPr/>
        </p:nvPicPr>
        <p:blipFill>
          <a:blip r:embed="rId1"/>
          <a:stretch/>
        </p:blipFill>
        <p:spPr>
          <a:xfrm>
            <a:off x="7560000" y="3335400"/>
            <a:ext cx="6984720" cy="3979440"/>
          </a:xfrm>
          <a:prstGeom prst="rect">
            <a:avLst/>
          </a:prstGeom>
          <a:ln w="0">
            <a:noFill/>
          </a:ln>
        </p:spPr>
      </p:pic>
      <p:sp>
        <p:nvSpPr>
          <p:cNvPr id="1456" name="Elipse 4"/>
          <p:cNvSpPr/>
          <p:nvPr/>
        </p:nvSpPr>
        <p:spPr>
          <a:xfrm>
            <a:off x="8661240" y="4507200"/>
            <a:ext cx="337680" cy="4359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
        <p:nvSpPr>
          <p:cNvPr id="1457" name="PlaceHolder 2"/>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Simulad</a:t>
            </a:r>
            <a:r>
              <a:rPr b="0" lang="es-ES" sz="4400" spc="-1" strike="noStrike">
                <a:solidFill>
                  <a:srgbClr val="000000"/>
                </a:solidFill>
                <a:latin typeface="Calibri"/>
              </a:rPr>
              <a:t>or - </a:t>
            </a:r>
            <a:r>
              <a:rPr b="0" lang="es-ES" sz="4400" spc="-1" strike="noStrike">
                <a:solidFill>
                  <a:srgbClr val="000000"/>
                </a:solidFill>
                <a:latin typeface="Calibri"/>
              </a:rPr>
              <a:t>Seteo</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8" name="PlaceHolder 1"/>
          <p:cNvSpPr>
            <a:spLocks noGrp="1"/>
          </p:cNvSpPr>
          <p:nvPr>
            <p:ph type="title"/>
          </p:nvPr>
        </p:nvSpPr>
        <p:spPr>
          <a:xfrm>
            <a:off x="360000" y="3938400"/>
            <a:ext cx="14399640" cy="1938600"/>
          </a:xfrm>
          <a:prstGeom prst="rect">
            <a:avLst/>
          </a:prstGeom>
          <a:noFill/>
          <a:ln w="0">
            <a:noFill/>
          </a:ln>
        </p:spPr>
        <p:txBody>
          <a:bodyPr anchor="ctr">
            <a:noAutofit/>
          </a:bodyPr>
          <a:p>
            <a:pPr indent="0" algn="ctr">
              <a:lnSpc>
                <a:spcPct val="100000"/>
              </a:lnSpc>
              <a:buNone/>
            </a:pPr>
            <a:r>
              <a:rPr b="1" lang="es-ES" sz="4400" spc="-1" strike="noStrike">
                <a:solidFill>
                  <a:srgbClr val="ff0000"/>
                </a:solidFill>
                <a:latin typeface="Calibri"/>
              </a:rPr>
              <a:t>Practica Programación Assembler</a:t>
            </a:r>
            <a:endParaRPr b="0" lang="en-US" sz="4400" spc="-1" strike="noStrike">
              <a:solidFill>
                <a:srgbClr val="000000"/>
              </a:solidFill>
              <a:latin typeface="Calibri"/>
            </a:endParaRPr>
          </a:p>
        </p:txBody>
      </p:sp>
      <p:sp>
        <p:nvSpPr>
          <p:cNvPr id="1459" name="PlaceHolder 2"/>
          <p:cNvSpPr>
            <a:spLocks noGrp="1"/>
          </p:cNvSpPr>
          <p:nvPr>
            <p:ph type="subTitle"/>
          </p:nvPr>
        </p:nvSpPr>
        <p:spPr>
          <a:xfrm>
            <a:off x="2942280" y="6149880"/>
            <a:ext cx="8619120" cy="2311200"/>
          </a:xfrm>
          <a:prstGeom prst="rect">
            <a:avLst/>
          </a:prstGeom>
          <a:noFill/>
          <a:ln w="0">
            <a:noFill/>
          </a:ln>
        </p:spPr>
        <p:txBody>
          <a:bodyPr anchor="t">
            <a:noAutofit/>
          </a:bodyPr>
          <a:p>
            <a:pPr indent="0" algn="ctr">
              <a:lnSpc>
                <a:spcPct val="100000"/>
              </a:lnSpc>
              <a:spcBef>
                <a:spcPts val="641"/>
              </a:spcBef>
              <a:buNone/>
              <a:tabLst>
                <a:tab algn="l" pos="0"/>
              </a:tabLst>
            </a:pPr>
            <a:r>
              <a:rPr b="0" lang="es-ES" sz="3200" spc="-1" strike="noStrike" u="sng">
                <a:solidFill>
                  <a:schemeClr val="accent5">
                    <a:lumMod val="50000"/>
                  </a:schemeClr>
                </a:solidFill>
                <a:uFillTx/>
                <a:latin typeface="Calibri"/>
              </a:rPr>
              <a:t>Programas Simple</a:t>
            </a:r>
            <a:endParaRPr b="0" lang="es-A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0" name="Imagen 1" descr=""/>
          <p:cNvPicPr/>
          <p:nvPr/>
        </p:nvPicPr>
        <p:blipFill>
          <a:blip r:embed="rId1"/>
          <a:stretch/>
        </p:blipFill>
        <p:spPr>
          <a:xfrm>
            <a:off x="890280" y="1478160"/>
            <a:ext cx="13236480" cy="8271000"/>
          </a:xfrm>
          <a:prstGeom prst="rect">
            <a:avLst/>
          </a:prstGeom>
          <a:ln w="0">
            <a:noFill/>
          </a:ln>
        </p:spPr>
      </p:pic>
      <p:sp>
        <p:nvSpPr>
          <p:cNvPr id="1461" name="CuadroTexto 2"/>
          <p:cNvSpPr/>
          <p:nvPr/>
        </p:nvSpPr>
        <p:spPr>
          <a:xfrm>
            <a:off x="2520000" y="746640"/>
            <a:ext cx="10138680" cy="357480"/>
          </a:xfrm>
          <a:prstGeom prst="rect">
            <a:avLst/>
          </a:prstGeom>
          <a:solidFill>
            <a:schemeClr val="tx1">
              <a:lumMod val="95000"/>
              <a:lumOff val="5000"/>
            </a:schemeClr>
          </a:solidFill>
          <a:ln w="0">
            <a:noFill/>
          </a:ln>
        </p:spPr>
        <p:style>
          <a:lnRef idx="0"/>
          <a:fillRef idx="0"/>
          <a:effectRef idx="0"/>
          <a:fontRef idx="minor"/>
        </p:style>
        <p:txBody>
          <a:bodyPr lIns="90000" rIns="90000" tIns="45000" bIns="45000" anchor="t">
            <a:spAutoFit/>
          </a:bodyPr>
          <a:p>
            <a:pPr algn="ctr">
              <a:lnSpc>
                <a:spcPct val="100000"/>
              </a:lnSpc>
            </a:pPr>
            <a:r>
              <a:rPr b="1" lang="es-ES" sz="1750" spc="-1" strike="noStrike">
                <a:solidFill>
                  <a:srgbClr val="ffffff"/>
                </a:solidFill>
                <a:latin typeface="Calibri"/>
              </a:rPr>
              <a:t>Estructura de un Programa Simple</a:t>
            </a:r>
            <a:endParaRPr b="0" lang="es-AR" sz="175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2" name="Imagen 1" descr=""/>
          <p:cNvPicPr/>
          <p:nvPr/>
        </p:nvPicPr>
        <p:blipFill>
          <a:blip r:embed="rId1"/>
          <a:stretch/>
        </p:blipFill>
        <p:spPr>
          <a:xfrm>
            <a:off x="2151720" y="1966680"/>
            <a:ext cx="10845720" cy="7449120"/>
          </a:xfrm>
          <a:prstGeom prst="rect">
            <a:avLst/>
          </a:prstGeom>
          <a:ln w="0">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3" name="Imagen 2" descr=""/>
          <p:cNvPicPr/>
          <p:nvPr/>
        </p:nvPicPr>
        <p:blipFill>
          <a:blip r:embed="rId1"/>
          <a:stretch/>
        </p:blipFill>
        <p:spPr>
          <a:xfrm>
            <a:off x="2326680" y="677160"/>
            <a:ext cx="10773720" cy="9392760"/>
          </a:xfrm>
          <a:prstGeom prst="rect">
            <a:avLst/>
          </a:prstGeom>
          <a:ln w="0">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4" name="Imagen 2" descr=""/>
          <p:cNvPicPr/>
          <p:nvPr/>
        </p:nvPicPr>
        <p:blipFill>
          <a:blip r:embed="rId1"/>
          <a:stretch/>
        </p:blipFill>
        <p:spPr>
          <a:xfrm>
            <a:off x="1402920" y="778320"/>
            <a:ext cx="12005280" cy="8906040"/>
          </a:xfrm>
          <a:prstGeom prst="rect">
            <a:avLst/>
          </a:prstGeom>
          <a:ln w="0">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title"/>
          </p:nvPr>
        </p:nvSpPr>
        <p:spPr>
          <a:xfrm>
            <a:off x="1300320" y="4110480"/>
            <a:ext cx="12637800" cy="193860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Primer Programa Assembler</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PlaceHolder 1"/>
          <p:cNvSpPr>
            <a:spLocks noGrp="1"/>
          </p:cNvSpPr>
          <p:nvPr>
            <p:ph type="title"/>
          </p:nvPr>
        </p:nvSpPr>
        <p:spPr>
          <a:xfrm>
            <a:off x="1451520" y="759240"/>
            <a:ext cx="12215520" cy="816840"/>
          </a:xfrm>
          <a:prstGeom prst="rect">
            <a:avLst/>
          </a:prstGeom>
          <a:noFill/>
          <a:ln w="0">
            <a:solidFill>
              <a:srgbClr val="000000"/>
            </a:solidFill>
          </a:ln>
        </p:spPr>
        <p:txBody>
          <a:bodyPr anchor="ctr">
            <a:noAutofit/>
          </a:bodyPr>
          <a:p>
            <a:pPr indent="0" algn="ctr">
              <a:lnSpc>
                <a:spcPct val="100000"/>
              </a:lnSpc>
              <a:buNone/>
            </a:pPr>
            <a:r>
              <a:rPr b="0" lang="es-AR" sz="2640" spc="-1" strike="noStrike">
                <a:solidFill>
                  <a:srgbClr val="000000"/>
                </a:solidFill>
                <a:latin typeface="Calibri"/>
              </a:rPr>
              <a:t>Primer Programa ASSEMBLER</a:t>
            </a:r>
            <a:endParaRPr b="0" lang="en-US" sz="2640" spc="-1" strike="noStrike">
              <a:solidFill>
                <a:srgbClr val="000000"/>
              </a:solidFill>
              <a:latin typeface="Calibri"/>
            </a:endParaRPr>
          </a:p>
        </p:txBody>
      </p:sp>
      <p:pic>
        <p:nvPicPr>
          <p:cNvPr id="1467" name="3 Imagen" descr=""/>
          <p:cNvPicPr/>
          <p:nvPr/>
        </p:nvPicPr>
        <p:blipFill>
          <a:blip r:embed="rId1"/>
          <a:stretch/>
        </p:blipFill>
        <p:spPr>
          <a:xfrm>
            <a:off x="1468440" y="1996200"/>
            <a:ext cx="6672960" cy="3914640"/>
          </a:xfrm>
          <a:prstGeom prst="rect">
            <a:avLst/>
          </a:prstGeom>
          <a:ln w="9525">
            <a:solidFill>
              <a:srgbClr val="000000"/>
            </a:solidFill>
            <a:miter/>
          </a:ln>
        </p:spPr>
      </p:pic>
      <p:pic>
        <p:nvPicPr>
          <p:cNvPr id="1468" name="4 Imagen" descr=""/>
          <p:cNvPicPr/>
          <p:nvPr/>
        </p:nvPicPr>
        <p:blipFill>
          <a:blip r:embed="rId2"/>
          <a:stretch/>
        </p:blipFill>
        <p:spPr>
          <a:xfrm>
            <a:off x="5848920" y="6225480"/>
            <a:ext cx="7405920" cy="3831480"/>
          </a:xfrm>
          <a:prstGeom prst="rect">
            <a:avLst/>
          </a:prstGeom>
          <a:ln w="9525">
            <a:solidFill>
              <a:srgbClr val="000000"/>
            </a:solidFill>
            <a:miter/>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9" name="PlaceHolder 1"/>
          <p:cNvSpPr>
            <a:spLocks noGrp="1"/>
          </p:cNvSpPr>
          <p:nvPr>
            <p:ph type="title"/>
          </p:nvPr>
        </p:nvSpPr>
        <p:spPr>
          <a:xfrm>
            <a:off x="1451520" y="759240"/>
            <a:ext cx="12215520" cy="816840"/>
          </a:xfrm>
          <a:prstGeom prst="rect">
            <a:avLst/>
          </a:prstGeom>
          <a:noFill/>
          <a:ln w="0">
            <a:solidFill>
              <a:srgbClr val="000000"/>
            </a:solidFill>
          </a:ln>
        </p:spPr>
        <p:txBody>
          <a:bodyPr anchor="ctr">
            <a:noAutofit/>
          </a:bodyPr>
          <a:p>
            <a:pPr indent="0" algn="ctr">
              <a:lnSpc>
                <a:spcPct val="100000"/>
              </a:lnSpc>
              <a:buNone/>
            </a:pPr>
            <a:r>
              <a:rPr b="0" lang="es-AR" sz="2640" spc="-1" strike="noStrike">
                <a:solidFill>
                  <a:srgbClr val="000000"/>
                </a:solidFill>
                <a:latin typeface="Calibri"/>
              </a:rPr>
              <a:t>Primer Programa ASSEMBLER (14 bits)</a:t>
            </a:r>
            <a:endParaRPr b="0" lang="en-US" sz="2640" spc="-1" strike="noStrike">
              <a:solidFill>
                <a:srgbClr val="000000"/>
              </a:solidFill>
              <a:latin typeface="Calibri"/>
            </a:endParaRPr>
          </a:p>
        </p:txBody>
      </p:sp>
      <p:pic>
        <p:nvPicPr>
          <p:cNvPr id="1470" name="4 Imagen" descr=""/>
          <p:cNvPicPr/>
          <p:nvPr/>
        </p:nvPicPr>
        <p:blipFill>
          <a:blip r:embed="rId1"/>
          <a:stretch/>
        </p:blipFill>
        <p:spPr>
          <a:xfrm>
            <a:off x="1791000" y="2226960"/>
            <a:ext cx="11968200" cy="3635280"/>
          </a:xfrm>
          <a:prstGeom prst="rect">
            <a:avLst/>
          </a:prstGeom>
          <a:ln w="0">
            <a:noFill/>
          </a:ln>
        </p:spPr>
      </p:pic>
      <p:sp>
        <p:nvSpPr>
          <p:cNvPr id="1471" name="7 Rectángulo"/>
          <p:cNvSpPr/>
          <p:nvPr/>
        </p:nvSpPr>
        <p:spPr>
          <a:xfrm>
            <a:off x="1894680" y="3983760"/>
            <a:ext cx="11435400" cy="5699160"/>
          </a:xfrm>
          <a:prstGeom prst="rect">
            <a:avLst/>
          </a:prstGeom>
          <a:solidFill>
            <a:schemeClr val="bg1"/>
          </a:solidFill>
          <a:ln w="9525">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1" i="1" lang="es-AR" sz="1540" spc="-1" strike="noStrike">
                <a:solidFill>
                  <a:srgbClr val="262626"/>
                </a:solidFill>
                <a:latin typeface="Calibri"/>
              </a:rPr>
              <a:t>LIST P  = 16F628</a:t>
            </a:r>
            <a:r>
              <a:rPr b="1" i="1" lang="es-AR" sz="1540" spc="-1" strike="noStrike">
                <a:solidFill>
                  <a:srgbClr val="ff0000"/>
                </a:solidFill>
                <a:latin typeface="Calibri"/>
              </a:rPr>
              <a:t>	</a:t>
            </a:r>
            <a:r>
              <a:rPr b="1" i="1" lang="es-AR" sz="1540" spc="-1" strike="noStrike">
                <a:solidFill>
                  <a:srgbClr val="ff0000"/>
                </a:solidFill>
                <a:latin typeface="Calibri"/>
              </a:rPr>
              <a:t>   ; Indica el modelo PIC que se utiliza</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 Es una directiva del Ensamblador</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 ZONA de ETIQUETAS</a:t>
            </a:r>
            <a:endParaRPr b="0" lang="es-AR" sz="1540" spc="-1" strike="noStrike">
              <a:solidFill>
                <a:srgbClr val="000000"/>
              </a:solidFill>
              <a:latin typeface="Arial"/>
            </a:endParaRPr>
          </a:p>
          <a:p>
            <a:pPr>
              <a:lnSpc>
                <a:spcPct val="100000"/>
              </a:lnSpc>
            </a:pPr>
            <a:r>
              <a:rPr b="1" i="1" lang="es-AR" sz="1540" spc="-1" strike="noStrike">
                <a:solidFill>
                  <a:srgbClr val="558ed5"/>
                </a:solidFill>
                <a:latin typeface="Calibri"/>
              </a:rPr>
              <a:t>OPERANDO1</a:t>
            </a:r>
            <a:r>
              <a:rPr b="1" i="1" lang="es-AR" sz="1540" spc="-1" strike="noStrike">
                <a:solidFill>
                  <a:srgbClr val="ff0000"/>
                </a:solidFill>
                <a:latin typeface="Calibri"/>
              </a:rPr>
              <a:t> EQU 0x0c  ;Define la posición del operando 1</a:t>
            </a:r>
            <a:endParaRPr b="0" lang="es-AR" sz="1540" spc="-1" strike="noStrike">
              <a:solidFill>
                <a:srgbClr val="000000"/>
              </a:solidFill>
              <a:latin typeface="Arial"/>
            </a:endParaRPr>
          </a:p>
          <a:p>
            <a:pPr>
              <a:lnSpc>
                <a:spcPct val="100000"/>
              </a:lnSpc>
            </a:pPr>
            <a:r>
              <a:rPr b="1" i="1" lang="es-AR" sz="1540" spc="-1" strike="noStrike">
                <a:solidFill>
                  <a:srgbClr val="558ed5"/>
                </a:solidFill>
                <a:latin typeface="Calibri"/>
              </a:rPr>
              <a:t>OPERANDO2</a:t>
            </a:r>
            <a:r>
              <a:rPr b="1" i="1" lang="es-AR" sz="1540" spc="-1" strike="noStrike">
                <a:solidFill>
                  <a:srgbClr val="ff0000"/>
                </a:solidFill>
                <a:latin typeface="Calibri"/>
              </a:rPr>
              <a:t> EQU 0x0d  ;Define la posición del operando 2</a:t>
            </a:r>
            <a:endParaRPr b="0" lang="es-AR" sz="1540" spc="-1" strike="noStrike">
              <a:solidFill>
                <a:srgbClr val="000000"/>
              </a:solidFill>
              <a:latin typeface="Arial"/>
            </a:endParaRPr>
          </a:p>
          <a:p>
            <a:pPr>
              <a:lnSpc>
                <a:spcPct val="100000"/>
              </a:lnSpc>
            </a:pPr>
            <a:r>
              <a:rPr b="1" i="1" lang="es-AR" sz="1540" spc="-1" strike="noStrike">
                <a:solidFill>
                  <a:srgbClr val="558ed5"/>
                </a:solidFill>
                <a:latin typeface="Calibri"/>
              </a:rPr>
              <a:t>RESULTADO</a:t>
            </a:r>
            <a:r>
              <a:rPr b="1" i="1" lang="es-AR" sz="1540" spc="-1" strike="noStrike">
                <a:solidFill>
                  <a:srgbClr val="ff0000"/>
                </a:solidFill>
                <a:latin typeface="Calibri"/>
              </a:rPr>
              <a:t>   EQU 0x0e  ;Define la posición del resultado</a:t>
            </a:r>
            <a:endParaRPr b="0" lang="es-AR" sz="1540" spc="-1" strike="noStrike">
              <a:solidFill>
                <a:srgbClr val="000000"/>
              </a:solidFill>
              <a:latin typeface="Arial"/>
            </a:endParaRPr>
          </a:p>
          <a:p>
            <a:pPr>
              <a:lnSpc>
                <a:spcPct val="100000"/>
              </a:lnSpc>
            </a:pPr>
            <a:r>
              <a:rPr b="1" i="1" lang="es-AR" sz="1540" spc="-1" strike="noStrike">
                <a:solidFill>
                  <a:srgbClr val="262626"/>
                </a:solidFill>
                <a:latin typeface="Calibri"/>
              </a:rPr>
              <a:t>ORG0</a:t>
            </a: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   ;Comando que indica al ensamblador </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;la dirección de memoria de programa </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 donde se situará  la siguiente instrucción</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ff0000"/>
                </a:solidFill>
                <a:latin typeface="Calibri"/>
              </a:rPr>
              <a:t>movlw  </a:t>
            </a:r>
            <a:r>
              <a:rPr b="1" i="1" lang="es-AR" sz="1540" spc="-1" strike="noStrike">
                <a:solidFill>
                  <a:srgbClr val="00b050"/>
                </a:solidFill>
                <a:latin typeface="Calibri"/>
              </a:rPr>
              <a:t>05</a:t>
            </a: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  ; 5 =&gt; W (primera instrucción)</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ff0000"/>
                </a:solidFill>
                <a:latin typeface="Calibri"/>
              </a:rPr>
              <a:t>movwf   </a:t>
            </a:r>
            <a:r>
              <a:rPr b="1" i="1" lang="es-AR" sz="1540" spc="-1" strike="noStrike">
                <a:solidFill>
                  <a:srgbClr val="558ed5"/>
                </a:solidFill>
                <a:latin typeface="Calibri"/>
              </a:rPr>
              <a:t>OPERANDO1 </a:t>
            </a:r>
            <a:r>
              <a:rPr b="1" i="1" lang="es-AR" sz="1540" spc="-1" strike="noStrike">
                <a:solidFill>
                  <a:srgbClr val="ff0000"/>
                </a:solidFill>
                <a:latin typeface="Calibri"/>
              </a:rPr>
              <a:t>	</a:t>
            </a:r>
            <a:r>
              <a:rPr b="1" i="1" lang="es-AR" sz="1540" spc="-1" strike="noStrike">
                <a:solidFill>
                  <a:srgbClr val="ff0000"/>
                </a:solidFill>
                <a:latin typeface="Calibri"/>
              </a:rPr>
              <a:t>  ; W =&gt; operando1</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ff0000"/>
                </a:solidFill>
                <a:latin typeface="Calibri"/>
              </a:rPr>
              <a:t>movlw   </a:t>
            </a:r>
            <a:r>
              <a:rPr b="1" i="1" lang="es-AR" sz="1540" spc="-1" strike="noStrike">
                <a:solidFill>
                  <a:srgbClr val="00b050"/>
                </a:solidFill>
                <a:latin typeface="Calibri"/>
              </a:rPr>
              <a:t>02</a:t>
            </a: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  ; 2 =&gt; W</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ff0000"/>
                </a:solidFill>
                <a:latin typeface="Calibri"/>
              </a:rPr>
              <a:t>movwf   </a:t>
            </a:r>
            <a:r>
              <a:rPr b="1" i="1" lang="es-AR" sz="1540" spc="-1" strike="noStrike">
                <a:solidFill>
                  <a:srgbClr val="558ed5"/>
                </a:solidFill>
                <a:latin typeface="Calibri"/>
              </a:rPr>
              <a:t>OPERANDO2 </a:t>
            </a:r>
            <a:r>
              <a:rPr b="1" i="1" lang="es-AR" sz="1540" spc="-1" strike="noStrike">
                <a:solidFill>
                  <a:srgbClr val="ff0000"/>
                </a:solidFill>
                <a:latin typeface="Calibri"/>
              </a:rPr>
              <a:t>	</a:t>
            </a:r>
            <a:r>
              <a:rPr b="1" i="1" lang="es-AR" sz="1540" spc="-1" strike="noStrike">
                <a:solidFill>
                  <a:srgbClr val="ff0000"/>
                </a:solidFill>
                <a:latin typeface="Calibri"/>
              </a:rPr>
              <a:t>  ; W =&gt; operando2 </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ff0000"/>
                </a:solidFill>
                <a:latin typeface="Calibri"/>
              </a:rPr>
              <a:t>movfw   </a:t>
            </a:r>
            <a:r>
              <a:rPr b="1" i="1" lang="es-AR" sz="1540" spc="-1" strike="noStrike">
                <a:solidFill>
                  <a:srgbClr val="558ed5"/>
                </a:solidFill>
                <a:latin typeface="Calibri"/>
              </a:rPr>
              <a:t>OPERANDO1   </a:t>
            </a:r>
            <a:r>
              <a:rPr b="1" i="1" lang="es-AR" sz="1540" spc="-1" strike="noStrike">
                <a:solidFill>
                  <a:srgbClr val="ff0000"/>
                </a:solidFill>
                <a:latin typeface="Calibri"/>
              </a:rPr>
              <a:t>; operando 1 =&gt; W</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ff0000"/>
                </a:solidFill>
                <a:latin typeface="Calibri"/>
              </a:rPr>
              <a:t>addwf   </a:t>
            </a:r>
            <a:r>
              <a:rPr b="1" i="1" lang="es-AR" sz="1540" spc="-1" strike="noStrike">
                <a:solidFill>
                  <a:srgbClr val="558ed5"/>
                </a:solidFill>
                <a:latin typeface="Calibri"/>
              </a:rPr>
              <a:t>OPERANDO2</a:t>
            </a:r>
            <a:r>
              <a:rPr b="1" i="1" lang="es-AR" sz="1540" spc="-1" strike="noStrike">
                <a:solidFill>
                  <a:srgbClr val="ff0000"/>
                </a:solidFill>
                <a:latin typeface="Calibri"/>
              </a:rPr>
              <a:t>,  </a:t>
            </a:r>
            <a:r>
              <a:rPr b="1" i="1" lang="es-AR" sz="1540" spc="-1" strike="noStrike">
                <a:solidFill>
                  <a:srgbClr val="00b050"/>
                </a:solidFill>
                <a:latin typeface="Calibri"/>
              </a:rPr>
              <a:t>0  </a:t>
            </a:r>
            <a:r>
              <a:rPr b="1" i="1" lang="es-AR" sz="1540" spc="-1" strike="noStrike">
                <a:solidFill>
                  <a:srgbClr val="ff0000"/>
                </a:solidFill>
                <a:latin typeface="Calibri"/>
              </a:rPr>
              <a:t>; W + operando2 =&gt; W</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ff0000"/>
                </a:solidFill>
                <a:latin typeface="Calibri"/>
              </a:rPr>
              <a:t>movwf  </a:t>
            </a:r>
            <a:r>
              <a:rPr b="1" i="1" lang="es-AR" sz="1540" spc="-1" strike="noStrike">
                <a:solidFill>
                  <a:srgbClr val="558ed5"/>
                </a:solidFill>
                <a:latin typeface="Calibri"/>
              </a:rPr>
              <a:t>RESULTADO</a:t>
            </a:r>
            <a:r>
              <a:rPr b="1" i="1" lang="es-AR" sz="1540" spc="-1" strike="noStrike">
                <a:solidFill>
                  <a:srgbClr val="ff0000"/>
                </a:solidFill>
                <a:latin typeface="Calibri"/>
              </a:rPr>
              <a:t>	</a:t>
            </a:r>
            <a:r>
              <a:rPr b="1" i="1" lang="es-AR" sz="1540" spc="-1" strike="noStrike">
                <a:solidFill>
                  <a:srgbClr val="ff0000"/>
                </a:solidFill>
                <a:latin typeface="Calibri"/>
              </a:rPr>
              <a:t>  ; W =&gt; resultado</a:t>
            </a:r>
            <a:endParaRPr b="0" lang="es-AR" sz="1540" spc="-1" strike="noStrike">
              <a:solidFill>
                <a:srgbClr val="000000"/>
              </a:solidFill>
              <a:latin typeface="Arial"/>
            </a:endParaRPr>
          </a:p>
          <a:p>
            <a:pPr>
              <a:lnSpc>
                <a:spcPct val="100000"/>
              </a:lnSpc>
            </a:pPr>
            <a:r>
              <a:rPr b="1" i="1" lang="es-AR" sz="1540" spc="-1" strike="noStrike">
                <a:solidFill>
                  <a:srgbClr val="ff0000"/>
                </a:solidFill>
                <a:latin typeface="Calibri"/>
              </a:rPr>
              <a:t> </a:t>
            </a:r>
            <a:r>
              <a:rPr b="1" i="1" lang="es-AR" sz="1540" spc="-1" strike="noStrike">
                <a:solidFill>
                  <a:srgbClr val="262626"/>
                </a:solidFill>
                <a:latin typeface="Calibri"/>
              </a:rPr>
              <a:t>END</a:t>
            </a:r>
            <a:r>
              <a:rPr b="1" i="1" lang="es-AR" sz="1540" spc="-1" strike="noStrike">
                <a:solidFill>
                  <a:srgbClr val="ff0000"/>
                </a:solidFill>
                <a:latin typeface="Calibri"/>
              </a:rPr>
              <a:t>	</a:t>
            </a:r>
            <a:r>
              <a:rPr b="1" i="1" lang="es-AR" sz="1540" spc="-1" strike="noStrike">
                <a:solidFill>
                  <a:srgbClr val="ff0000"/>
                </a:solidFill>
                <a:latin typeface="Calibri"/>
              </a:rPr>
              <a:t>	</a:t>
            </a:r>
            <a:r>
              <a:rPr b="1" i="1" lang="es-AR" sz="1540" spc="-1" strike="noStrike">
                <a:solidFill>
                  <a:srgbClr val="ff0000"/>
                </a:solidFill>
                <a:latin typeface="Calibri"/>
              </a:rPr>
              <a:t>  ; Directiva de fin de programa</a:t>
            </a:r>
            <a:endParaRPr b="0" lang="es-AR" sz="1540" spc="-1" strike="noStrike">
              <a:solidFill>
                <a:srgbClr val="000000"/>
              </a:solidFill>
              <a:latin typeface="Arial"/>
            </a:endParaRPr>
          </a:p>
        </p:txBody>
      </p:sp>
      <p:sp>
        <p:nvSpPr>
          <p:cNvPr id="1472" name="Rectangle 3"/>
          <p:cNvSpPr/>
          <p:nvPr/>
        </p:nvSpPr>
        <p:spPr>
          <a:xfrm>
            <a:off x="773280" y="430200"/>
            <a:ext cx="248040" cy="52416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pPr>
            <a:endParaRPr b="0" lang="es-AR" sz="1979" spc="-1" strike="noStrike">
              <a:solidFill>
                <a:srgbClr val="000000"/>
              </a:solidFill>
              <a:latin typeface="Arial"/>
            </a:endParaRPr>
          </a:p>
        </p:txBody>
      </p:sp>
      <p:sp>
        <p:nvSpPr>
          <p:cNvPr id="1473" name="Rectangle 4"/>
          <p:cNvSpPr/>
          <p:nvPr/>
        </p:nvSpPr>
        <p:spPr>
          <a:xfrm>
            <a:off x="867240" y="1163880"/>
            <a:ext cx="248040" cy="52416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pPr>
            <a:endParaRPr b="0" lang="es-AR" sz="1979" spc="-1" strike="noStrike">
              <a:solidFill>
                <a:srgbClr val="000000"/>
              </a:solidFill>
              <a:latin typeface="Arial"/>
            </a:endParaRPr>
          </a:p>
        </p:txBody>
      </p:sp>
      <p:sp>
        <p:nvSpPr>
          <p:cNvPr id="1474" name="Rectangle 5"/>
          <p:cNvSpPr/>
          <p:nvPr/>
        </p:nvSpPr>
        <p:spPr>
          <a:xfrm>
            <a:off x="919080" y="1962000"/>
            <a:ext cx="299880" cy="258120"/>
          </a:xfrm>
          <a:prstGeom prst="rect">
            <a:avLst/>
          </a:prstGeom>
          <a:noFill/>
          <a:ln w="0">
            <a:noFill/>
          </a:ln>
        </p:spPr>
        <p:style>
          <a:lnRef idx="0"/>
          <a:fillRef idx="0"/>
          <a:effectRef idx="0"/>
          <a:fontRef idx="minor"/>
        </p:style>
        <p:txBody>
          <a:bodyPr wrap="none" lIns="90000" rIns="90000" tIns="45000" bIns="45000" anchor="ctr">
            <a:spAutoFit/>
          </a:bodyPr>
          <a:p>
            <a:pPr>
              <a:lnSpc>
                <a:spcPct val="100000"/>
              </a:lnSpc>
            </a:pPr>
            <a:r>
              <a:rPr b="0" lang="es-AR" sz="1100" spc="-1" strike="noStrike">
                <a:solidFill>
                  <a:srgbClr val="000000"/>
                </a:solidFill>
                <a:latin typeface="Arial"/>
                <a:ea typeface="Calibri"/>
              </a:rPr>
              <a:t>   </a:t>
            </a:r>
            <a:endParaRPr b="0" lang="es-AR" sz="1100" spc="-1" strike="noStrike">
              <a:solidFill>
                <a:srgbClr val="000000"/>
              </a:solidFill>
              <a:latin typeface="Arial"/>
            </a:endParaRPr>
          </a:p>
        </p:txBody>
      </p:sp>
      <p:sp>
        <p:nvSpPr>
          <p:cNvPr id="1475" name="11 CuadroTexto"/>
          <p:cNvSpPr/>
          <p:nvPr/>
        </p:nvSpPr>
        <p:spPr>
          <a:xfrm>
            <a:off x="8578080" y="7854840"/>
            <a:ext cx="4966920" cy="1132200"/>
          </a:xfrm>
          <a:prstGeom prst="rect">
            <a:avLst/>
          </a:prstGeom>
          <a:gradFill rotWithShape="0">
            <a:gsLst>
              <a:gs pos="0">
                <a:srgbClr val="9ab4e4"/>
              </a:gs>
              <a:gs pos="100000">
                <a:srgbClr val="c1d1ec"/>
              </a:gs>
            </a:gsLst>
            <a:lin ang="5400000"/>
          </a:gradFill>
          <a:ln w="15875">
            <a:solidFill>
              <a:srgbClr val="c00000"/>
            </a:solidFill>
            <a:prstDash val="sysDash"/>
            <a:round/>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t">
            <a:spAutoFit/>
          </a:bodyPr>
          <a:p>
            <a:pPr marL="189000" indent="-189000">
              <a:lnSpc>
                <a:spcPct val="100000"/>
              </a:lnSpc>
              <a:buClr>
                <a:srgbClr val="262626"/>
              </a:buClr>
              <a:buFont typeface="Arial"/>
              <a:buChar char="•"/>
            </a:pPr>
            <a:r>
              <a:rPr b="1" lang="es-AR" sz="1320" spc="-1" strike="noStrike">
                <a:solidFill>
                  <a:srgbClr val="262626"/>
                </a:solidFill>
                <a:latin typeface="Arial"/>
              </a:rPr>
              <a:t>Directivas del Compilador en mayúsculas</a:t>
            </a:r>
            <a:endParaRPr b="0" lang="es-AR" sz="1320" spc="-1" strike="noStrike">
              <a:solidFill>
                <a:srgbClr val="000000"/>
              </a:solidFill>
              <a:latin typeface="Arial"/>
            </a:endParaRPr>
          </a:p>
          <a:p>
            <a:pPr marL="189000" indent="-189000">
              <a:lnSpc>
                <a:spcPct val="100000"/>
              </a:lnSpc>
              <a:buClr>
                <a:srgbClr val="558ed5"/>
              </a:buClr>
              <a:buFont typeface="Arial"/>
              <a:buChar char="•"/>
            </a:pPr>
            <a:r>
              <a:rPr b="1" lang="es-AR" sz="1320" spc="-1" strike="noStrike">
                <a:solidFill>
                  <a:srgbClr val="558ed5"/>
                </a:solidFill>
                <a:latin typeface="Arial"/>
              </a:rPr>
              <a:t>Nombre de variables en mayúsculas</a:t>
            </a:r>
            <a:endParaRPr b="0" lang="es-AR" sz="1320" spc="-1" strike="noStrike">
              <a:solidFill>
                <a:srgbClr val="000000"/>
              </a:solidFill>
              <a:latin typeface="Arial"/>
            </a:endParaRPr>
          </a:p>
          <a:p>
            <a:pPr marL="189000" indent="-189000">
              <a:lnSpc>
                <a:spcPct val="100000"/>
              </a:lnSpc>
              <a:buClr>
                <a:srgbClr val="ff0000"/>
              </a:buClr>
              <a:buFont typeface="Arial"/>
              <a:buChar char="•"/>
            </a:pPr>
            <a:r>
              <a:rPr b="1" lang="es-AR" sz="1320" spc="-1" strike="noStrike">
                <a:solidFill>
                  <a:srgbClr val="ff0000"/>
                </a:solidFill>
                <a:latin typeface="Arial"/>
              </a:rPr>
              <a:t>Nemónicos en minúsculas</a:t>
            </a:r>
            <a:endParaRPr b="0" lang="es-AR" sz="1320" spc="-1" strike="noStrike">
              <a:solidFill>
                <a:srgbClr val="000000"/>
              </a:solidFill>
              <a:latin typeface="Arial"/>
            </a:endParaRPr>
          </a:p>
          <a:p>
            <a:pPr marL="189000" indent="-189000">
              <a:lnSpc>
                <a:spcPct val="100000"/>
              </a:lnSpc>
              <a:buClr>
                <a:srgbClr val="00b050"/>
              </a:buClr>
              <a:buFont typeface="Arial"/>
              <a:buChar char="•"/>
            </a:pPr>
            <a:r>
              <a:rPr b="1" i="1" lang="es-AR" sz="1540" spc="-1" strike="noStrike">
                <a:solidFill>
                  <a:srgbClr val="00b050"/>
                </a:solidFill>
                <a:latin typeface="Arial"/>
              </a:rPr>
              <a:t>Valores de operando (constantes)</a:t>
            </a:r>
            <a:endParaRPr b="0" lang="es-AR" sz="1540" spc="-1" strike="noStrike">
              <a:solidFill>
                <a:srgbClr val="000000"/>
              </a:solidFill>
              <a:latin typeface="Arial"/>
            </a:endParaRPr>
          </a:p>
          <a:p>
            <a:pPr marL="189000" indent="-189000">
              <a:lnSpc>
                <a:spcPct val="100000"/>
              </a:lnSpc>
              <a:buClr>
                <a:srgbClr val="000000"/>
              </a:buClr>
              <a:buFont typeface="Arial"/>
              <a:buChar char="•"/>
            </a:pPr>
            <a:r>
              <a:rPr b="0" lang="es-AR" sz="1320" spc="-1" strike="noStrike">
                <a:solidFill>
                  <a:srgbClr val="000000"/>
                </a:solidFill>
                <a:latin typeface="Arial"/>
              </a:rPr>
              <a:t>Programas bien estructurado</a:t>
            </a:r>
            <a:endParaRPr b="0" lang="es-AR" sz="1320" spc="-1" strike="noStrike">
              <a:solidFill>
                <a:srgbClr val="000000"/>
              </a:solidFill>
              <a:latin typeface="Arial"/>
            </a:endParaRPr>
          </a:p>
        </p:txBody>
      </p:sp>
      <p:sp>
        <p:nvSpPr>
          <p:cNvPr id="1476" name="1 Cerrar llave"/>
          <p:cNvSpPr/>
          <p:nvPr/>
        </p:nvSpPr>
        <p:spPr>
          <a:xfrm>
            <a:off x="9322560" y="4194000"/>
            <a:ext cx="159840" cy="264024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979" spc="-1" strike="noStrike">
              <a:solidFill>
                <a:srgbClr val="000000"/>
              </a:solidFill>
              <a:latin typeface="Calibri"/>
            </a:endParaRPr>
          </a:p>
        </p:txBody>
      </p:sp>
      <p:sp>
        <p:nvSpPr>
          <p:cNvPr id="1477" name="2 CuadroTexto"/>
          <p:cNvSpPr/>
          <p:nvPr/>
        </p:nvSpPr>
        <p:spPr>
          <a:xfrm>
            <a:off x="10161000" y="5228280"/>
            <a:ext cx="3053880" cy="392760"/>
          </a:xfrm>
          <a:prstGeom prst="rect">
            <a:avLst/>
          </a:prstGeom>
          <a:solidFill>
            <a:schemeClr val="accent3">
              <a:lumMod val="40000"/>
              <a:lumOff val="60000"/>
            </a:schemeClr>
          </a:solidFill>
          <a:ln w="0">
            <a:noFill/>
          </a:ln>
        </p:spPr>
        <p:style>
          <a:lnRef idx="0"/>
          <a:fillRef idx="0"/>
          <a:effectRef idx="0"/>
          <a:fontRef idx="minor"/>
        </p:style>
        <p:txBody>
          <a:bodyPr wrap="none" lIns="90000" rIns="90000" tIns="45000" bIns="45000" anchor="t">
            <a:spAutoFit/>
          </a:bodyPr>
          <a:p>
            <a:pPr algn="r">
              <a:lnSpc>
                <a:spcPct val="100000"/>
              </a:lnSpc>
            </a:pPr>
            <a:r>
              <a:rPr b="0" i="1" lang="es-AR" sz="1979" spc="-1" strike="noStrike">
                <a:solidFill>
                  <a:srgbClr val="000000"/>
                </a:solidFill>
                <a:latin typeface="Arial"/>
              </a:rPr>
              <a:t>Directivas del Compilador</a:t>
            </a:r>
            <a:endParaRPr b="0" lang="es-AR" sz="1979"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p:nvPr>
        </p:nvSpPr>
        <p:spPr>
          <a:xfrm>
            <a:off x="975600" y="2470680"/>
            <a:ext cx="11081520" cy="7196760"/>
          </a:xfrm>
          <a:prstGeom prst="rect">
            <a:avLst/>
          </a:prstGeom>
          <a:noFill/>
          <a:ln w="0">
            <a:noFill/>
          </a:ln>
        </p:spPr>
        <p:txBody>
          <a:bodyPr anchor="t">
            <a:noAutofit/>
          </a:bodyPr>
          <a:p>
            <a:pPr indent="0">
              <a:lnSpc>
                <a:spcPct val="100000"/>
              </a:lnSpc>
              <a:spcBef>
                <a:spcPts val="400"/>
              </a:spcBef>
              <a:buNone/>
              <a:tabLst>
                <a:tab algn="l" pos="0"/>
              </a:tabLst>
            </a:pPr>
            <a:r>
              <a:rPr b="1" lang="es-AR" sz="2000" spc="-1" strike="noStrike">
                <a:solidFill>
                  <a:srgbClr val="000000"/>
                </a:solidFill>
                <a:latin typeface="Calibri"/>
              </a:rPr>
              <a:t>Reloj:</a:t>
            </a:r>
            <a:r>
              <a:rPr b="0" lang="es-AR" sz="2000" spc="-1" strike="noStrike">
                <a:solidFill>
                  <a:srgbClr val="000000"/>
                </a:solidFill>
                <a:latin typeface="Calibri"/>
              </a:rPr>
              <a:t> es un generador de ondas cuadradas periódicas, utilizado para que todo el sistema esté sincronizado.</a:t>
            </a:r>
            <a:endParaRPr b="0" lang="en-US" sz="2000" spc="-1" strike="noStrike">
              <a:solidFill>
                <a:srgbClr val="000000"/>
              </a:solidFill>
              <a:latin typeface="Calibri"/>
            </a:endParaRPr>
          </a:p>
          <a:p>
            <a:pPr indent="0">
              <a:lnSpc>
                <a:spcPct val="100000"/>
              </a:lnSpc>
              <a:spcBef>
                <a:spcPts val="400"/>
              </a:spcBef>
              <a:buNone/>
              <a:tabLst>
                <a:tab algn="l" pos="0"/>
              </a:tabLst>
            </a:pPr>
            <a:r>
              <a:rPr b="1" lang="es-AR" sz="2000" spc="-1" strike="noStrike">
                <a:solidFill>
                  <a:srgbClr val="000000"/>
                </a:solidFill>
                <a:latin typeface="Calibri"/>
              </a:rPr>
              <a:t>Unidad Central de Proceso o CPU: </a:t>
            </a:r>
            <a:r>
              <a:rPr b="0" lang="es-MX" sz="2000" spc="-1" strike="noStrike">
                <a:solidFill>
                  <a:srgbClr val="000000"/>
                </a:solidFill>
                <a:latin typeface="Calibri"/>
              </a:rPr>
              <a:t>E</a:t>
            </a:r>
            <a:r>
              <a:rPr b="0" lang="es-AR" sz="2000" spc="-1" strike="noStrike">
                <a:solidFill>
                  <a:srgbClr val="000000"/>
                </a:solidFill>
                <a:latin typeface="Calibri"/>
              </a:rPr>
              <a:t>s la parte mas importante del sistema microprogramable. Es donde se realiza la </a:t>
            </a:r>
            <a:r>
              <a:rPr b="1" lang="es-AR" sz="2000" spc="-1" strike="noStrike">
                <a:solidFill>
                  <a:srgbClr val="000000"/>
                </a:solidFill>
                <a:latin typeface="Calibri"/>
              </a:rPr>
              <a:t>interpretación y ejecución de las instrucciones</a:t>
            </a:r>
            <a:r>
              <a:rPr b="0" lang="es-AR" sz="2000" spc="-1" strike="noStrike">
                <a:solidFill>
                  <a:srgbClr val="000000"/>
                </a:solidFill>
                <a:latin typeface="Calibri"/>
              </a:rPr>
              <a:t>, se </a:t>
            </a:r>
            <a:r>
              <a:rPr b="1" lang="es-AR" sz="2000" spc="-1" strike="noStrike">
                <a:solidFill>
                  <a:srgbClr val="000000"/>
                </a:solidFill>
                <a:latin typeface="Calibri"/>
              </a:rPr>
              <a:t>generan todas las órdenes de control</a:t>
            </a:r>
            <a:r>
              <a:rPr b="0" lang="es-AR" sz="2000" spc="-1" strike="noStrike">
                <a:solidFill>
                  <a:srgbClr val="000000"/>
                </a:solidFill>
                <a:latin typeface="Calibri"/>
              </a:rPr>
              <a:t> para gobernar todo el sistema y </a:t>
            </a:r>
            <a:r>
              <a:rPr b="1" lang="es-AR" sz="2000" spc="-1" strike="noStrike">
                <a:solidFill>
                  <a:srgbClr val="000000"/>
                </a:solidFill>
                <a:latin typeface="Calibri"/>
              </a:rPr>
              <a:t>se realizan las operaciones aritméticas y lógicas</a:t>
            </a:r>
            <a:r>
              <a:rPr b="0" lang="es-AR" sz="2000" spc="-1" strike="noStrike">
                <a:solidFill>
                  <a:srgbClr val="000000"/>
                </a:solidFill>
                <a:latin typeface="Calibri"/>
              </a:rPr>
              <a:t>. </a:t>
            </a:r>
            <a:endParaRPr b="0" lang="en-US" sz="2000" spc="-1" strike="noStrike">
              <a:solidFill>
                <a:srgbClr val="000000"/>
              </a:solidFill>
              <a:latin typeface="Calibri"/>
            </a:endParaRPr>
          </a:p>
          <a:p>
            <a:pPr indent="0">
              <a:lnSpc>
                <a:spcPct val="100000"/>
              </a:lnSpc>
              <a:spcBef>
                <a:spcPts val="400"/>
              </a:spcBef>
              <a:buNone/>
              <a:tabLst>
                <a:tab algn="l" pos="0"/>
              </a:tabLst>
            </a:pPr>
            <a:r>
              <a:rPr b="0" lang="es-AR" sz="2000" spc="-1" strike="noStrike">
                <a:solidFill>
                  <a:srgbClr val="000000"/>
                </a:solidFill>
                <a:latin typeface="Calibri"/>
              </a:rPr>
              <a:t>Todo ello se realiza con los datos procedentes de la Memoria Interna o de registros internos. También, es la encargada de realizar todas las transferencias de datos hacia la memoria o desde esta.</a:t>
            </a:r>
            <a:endParaRPr b="0" lang="en-US" sz="2000" spc="-1" strike="noStrike">
              <a:solidFill>
                <a:srgbClr val="000000"/>
              </a:solidFill>
              <a:latin typeface="Calibri"/>
            </a:endParaRPr>
          </a:p>
          <a:p>
            <a:pPr indent="0">
              <a:lnSpc>
                <a:spcPct val="100000"/>
              </a:lnSpc>
              <a:spcBef>
                <a:spcPts val="400"/>
              </a:spcBef>
              <a:buNone/>
              <a:tabLst>
                <a:tab algn="l" pos="0"/>
              </a:tabLst>
            </a:pPr>
            <a:r>
              <a:rPr b="0" lang="es-AR" sz="2000" spc="-1" strike="noStrike">
                <a:solidFill>
                  <a:srgbClr val="000000"/>
                </a:solidFill>
                <a:latin typeface="Calibri"/>
              </a:rPr>
              <a:t> </a:t>
            </a:r>
            <a:r>
              <a:rPr b="0" lang="es-AR" sz="2000" spc="-1" strike="noStrike">
                <a:solidFill>
                  <a:srgbClr val="000000"/>
                </a:solidFill>
                <a:latin typeface="Calibri"/>
              </a:rPr>
              <a:t>La CPU está formada por:</a:t>
            </a:r>
            <a:endParaRPr b="0" lang="en-US" sz="2000" spc="-1" strike="noStrike">
              <a:solidFill>
                <a:srgbClr val="000000"/>
              </a:solidFill>
              <a:latin typeface="Calibri"/>
            </a:endParaRPr>
          </a:p>
          <a:p>
            <a:pPr marL="457200" indent="0">
              <a:lnSpc>
                <a:spcPct val="100000"/>
              </a:lnSpc>
              <a:spcBef>
                <a:spcPts val="400"/>
              </a:spcBef>
              <a:buNone/>
              <a:tabLst>
                <a:tab algn="l" pos="0"/>
              </a:tabLst>
            </a:pPr>
            <a:r>
              <a:rPr b="1" lang="es-AR" sz="2000" spc="-1" strike="noStrike">
                <a:solidFill>
                  <a:srgbClr val="000000"/>
                </a:solidFill>
                <a:latin typeface="Calibri"/>
              </a:rPr>
              <a:t>Unidad Aritmética-Lógica</a:t>
            </a:r>
            <a:endParaRPr b="0" lang="en-US" sz="2000" spc="-1" strike="noStrike">
              <a:solidFill>
                <a:srgbClr val="000000"/>
              </a:solidFill>
              <a:latin typeface="Calibri"/>
            </a:endParaRPr>
          </a:p>
          <a:p>
            <a:pPr marL="457200" indent="0">
              <a:lnSpc>
                <a:spcPct val="100000"/>
              </a:lnSpc>
              <a:spcBef>
                <a:spcPts val="400"/>
              </a:spcBef>
              <a:buNone/>
              <a:tabLst>
                <a:tab algn="l" pos="0"/>
              </a:tabLst>
            </a:pPr>
            <a:r>
              <a:rPr b="1" lang="es-AR" sz="2000" spc="-1" strike="noStrike">
                <a:solidFill>
                  <a:srgbClr val="000000"/>
                </a:solidFill>
                <a:latin typeface="Calibri"/>
              </a:rPr>
              <a:t>Acumuladores y Registros</a:t>
            </a:r>
            <a:endParaRPr b="0" lang="en-US" sz="2000" spc="-1" strike="noStrike">
              <a:solidFill>
                <a:srgbClr val="000000"/>
              </a:solidFill>
              <a:latin typeface="Calibri"/>
            </a:endParaRPr>
          </a:p>
          <a:p>
            <a:pPr marL="457200" indent="0">
              <a:lnSpc>
                <a:spcPct val="100000"/>
              </a:lnSpc>
              <a:spcBef>
                <a:spcPts val="400"/>
              </a:spcBef>
              <a:buNone/>
              <a:tabLst>
                <a:tab algn="l" pos="0"/>
              </a:tabLst>
            </a:pPr>
            <a:r>
              <a:rPr b="1" lang="es-AR" sz="2000" spc="-1" strike="noStrike">
                <a:solidFill>
                  <a:srgbClr val="000000"/>
                </a:solidFill>
                <a:latin typeface="Calibri"/>
              </a:rPr>
              <a:t>Unidad de Control</a:t>
            </a:r>
            <a:endParaRPr b="0" lang="en-US" sz="2000" spc="-1" strike="noStrike">
              <a:solidFill>
                <a:srgbClr val="000000"/>
              </a:solidFill>
              <a:latin typeface="Calibri"/>
            </a:endParaRPr>
          </a:p>
          <a:p>
            <a:pPr indent="0">
              <a:lnSpc>
                <a:spcPct val="100000"/>
              </a:lnSpc>
              <a:spcBef>
                <a:spcPts val="400"/>
              </a:spcBef>
              <a:buNone/>
              <a:tabLst>
                <a:tab algn="l" pos="0"/>
              </a:tabLst>
            </a:pPr>
            <a:r>
              <a:rPr b="0" lang="es-AR" sz="2000" spc="-1" strike="noStrike">
                <a:solidFill>
                  <a:srgbClr val="000000"/>
                </a:solidFill>
                <a:latin typeface="Calibri"/>
              </a:rPr>
              <a:t> </a:t>
            </a:r>
            <a:r>
              <a:rPr b="0" lang="es-AR" sz="2000" spc="-1" strike="noStrike">
                <a:solidFill>
                  <a:srgbClr val="000000"/>
                </a:solidFill>
                <a:latin typeface="Calibri"/>
              </a:rPr>
              <a:t>Todas sus funciones se realizan en sincronía con la señal del reloj, por ello, la frecuencia del reloj define la velocidad del sistema. </a:t>
            </a:r>
            <a:endParaRPr b="0" lang="en-US" sz="2000" spc="-1" strike="noStrike">
              <a:solidFill>
                <a:srgbClr val="000000"/>
              </a:solidFill>
              <a:latin typeface="Calibri"/>
            </a:endParaRPr>
          </a:p>
          <a:p>
            <a:pPr indent="0">
              <a:lnSpc>
                <a:spcPct val="100000"/>
              </a:lnSpc>
              <a:spcBef>
                <a:spcPts val="400"/>
              </a:spcBef>
              <a:buNone/>
              <a:tabLst>
                <a:tab algn="l" pos="0"/>
              </a:tabLst>
            </a:pPr>
            <a:r>
              <a:rPr b="1" lang="es-AR" sz="2000" spc="-1" strike="noStrike">
                <a:solidFill>
                  <a:srgbClr val="000000"/>
                </a:solidFill>
                <a:latin typeface="Calibri"/>
              </a:rPr>
              <a:t> </a:t>
            </a:r>
            <a:endParaRPr b="0" lang="en-US" sz="2000" spc="-1" strike="noStrike">
              <a:solidFill>
                <a:srgbClr val="000000"/>
              </a:solidFill>
              <a:latin typeface="Calibri"/>
            </a:endParaRPr>
          </a:p>
          <a:p>
            <a:pPr indent="0">
              <a:lnSpc>
                <a:spcPct val="100000"/>
              </a:lnSpc>
              <a:spcBef>
                <a:spcPts val="400"/>
              </a:spcBef>
              <a:buNone/>
              <a:tabLst>
                <a:tab algn="l" pos="0"/>
              </a:tabLst>
            </a:pPr>
            <a:endParaRPr b="0" lang="en-US" sz="2000" spc="-1" strike="noStrike">
              <a:solidFill>
                <a:srgbClr val="000000"/>
              </a:solidFill>
              <a:latin typeface="Calibri"/>
            </a:endParaRPr>
          </a:p>
        </p:txBody>
      </p:sp>
      <p:sp>
        <p:nvSpPr>
          <p:cNvPr id="241" name="PlaceHolder 2"/>
          <p:cNvSpPr>
            <a:spLocks noGrp="1"/>
          </p:cNvSpPr>
          <p:nvPr>
            <p:ph type="title"/>
          </p:nvPr>
        </p:nvSpPr>
        <p:spPr>
          <a:xfrm>
            <a:off x="975600" y="722160"/>
            <a:ext cx="13048560" cy="1507320"/>
          </a:xfrm>
          <a:prstGeom prst="rect">
            <a:avLst/>
          </a:prstGeom>
          <a:noFill/>
          <a:ln w="0">
            <a:noFill/>
          </a:ln>
        </p:spPr>
        <p:txBody>
          <a:bodyPr anchor="ctr">
            <a:normAutofit/>
          </a:bodyPr>
          <a:p>
            <a:pPr indent="0" algn="ctr">
              <a:lnSpc>
                <a:spcPct val="100000"/>
              </a:lnSpc>
              <a:buNone/>
            </a:pPr>
            <a:r>
              <a:rPr b="1" i="1" lang="es-ES" sz="4390" spc="-1" strike="noStrike">
                <a:solidFill>
                  <a:srgbClr val="ff0000"/>
                </a:solidFill>
                <a:latin typeface="Times New Roman"/>
              </a:rPr>
              <a:t>Estructura Básica de un Microprogramable</a:t>
            </a:r>
            <a:endParaRPr b="0" lang="en-US" sz="439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8" name="PlaceHolder 1"/>
          <p:cNvSpPr>
            <a:spLocks noGrp="1"/>
          </p:cNvSpPr>
          <p:nvPr>
            <p:ph type="title"/>
          </p:nvPr>
        </p:nvSpPr>
        <p:spPr>
          <a:xfrm>
            <a:off x="1451520" y="759240"/>
            <a:ext cx="12215520" cy="816840"/>
          </a:xfrm>
          <a:prstGeom prst="rect">
            <a:avLst/>
          </a:prstGeom>
          <a:noFill/>
          <a:ln w="0">
            <a:solidFill>
              <a:srgbClr val="000000"/>
            </a:solidFill>
          </a:ln>
        </p:spPr>
        <p:txBody>
          <a:bodyPr anchor="ctr">
            <a:normAutofit fontScale="90000"/>
          </a:bodyPr>
          <a:p>
            <a:pPr indent="0" algn="ctr">
              <a:lnSpc>
                <a:spcPct val="100000"/>
              </a:lnSpc>
              <a:buNone/>
            </a:pPr>
            <a:r>
              <a:rPr b="0" lang="es-AR" sz="2640" spc="-1" strike="noStrike">
                <a:solidFill>
                  <a:srgbClr val="000000"/>
                </a:solidFill>
                <a:latin typeface="Calibri"/>
              </a:rPr>
              <a:t>Primer Programa ASSEMBLER</a:t>
            </a:r>
            <a:br>
              <a:rPr sz="2640"/>
            </a:br>
            <a:r>
              <a:rPr b="0" i="1" lang="es-AR" sz="2640" spc="-1" strike="noStrike">
                <a:solidFill>
                  <a:srgbClr val="000000"/>
                </a:solidFill>
                <a:latin typeface="Calibri"/>
              </a:rPr>
              <a:t>(Comportamiento de las instrucciones)</a:t>
            </a:r>
            <a:endParaRPr b="0" lang="en-US" sz="2640" spc="-1" strike="noStrike">
              <a:solidFill>
                <a:srgbClr val="000000"/>
              </a:solidFill>
              <a:latin typeface="Calibri"/>
            </a:endParaRPr>
          </a:p>
        </p:txBody>
      </p:sp>
      <p:graphicFrame>
        <p:nvGraphicFramePr>
          <p:cNvPr id="1479" name="4 Tabla"/>
          <p:cNvGraphicFramePr/>
          <p:nvPr/>
        </p:nvGraphicFramePr>
        <p:xfrm>
          <a:off x="3035160" y="1996560"/>
          <a:ext cx="9654120" cy="8585280"/>
        </p:xfrm>
        <a:graphic>
          <a:graphicData uri="http://schemas.openxmlformats.org/drawingml/2006/table">
            <a:tbl>
              <a:tblPr/>
              <a:tblGrid>
                <a:gridCol w="1861920"/>
                <a:gridCol w="7792200"/>
              </a:tblGrid>
              <a:tr h="664200">
                <a:tc>
                  <a:txBody>
                    <a:bodyPr lIns="100440" rIns="100440" tIns="50040" bIns="50040" anchor="t">
                      <a:noAutofit/>
                    </a:bodyPr>
                    <a:p>
                      <a:endParaRPr b="1" lang="es-AR" sz="2000" spc="-1" strike="noStrike">
                        <a:solidFill>
                          <a:schemeClr val="lt1"/>
                        </a:solidFill>
                        <a:latin typeface="Calibri"/>
                      </a:endParaRPr>
                    </a:p>
                  </a:txBody>
                  <a:tcPr anchor="t" marL="100440" marR="100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lIns="100440" rIns="100440" tIns="50040" bIns="50040" anchor="t">
                      <a:noAutofit/>
                    </a:bodyPr>
                    <a:p>
                      <a:endParaRPr b="1" lang="es-AR" sz="2000" spc="-1" strike="noStrike">
                        <a:solidFill>
                          <a:schemeClr val="lt1"/>
                        </a:solidFill>
                        <a:latin typeface="Calibri"/>
                      </a:endParaRPr>
                    </a:p>
                  </a:txBody>
                  <a:tcPr anchor="t" marL="100440" marR="100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r>
              <a:tr h="1942920">
                <a:tc>
                  <a:txBody>
                    <a:bodyPr lIns="100440" rIns="100440" tIns="50040" bIns="50040" anchor="t">
                      <a:noAutofit/>
                    </a:bodyPr>
                    <a:p>
                      <a:pPr>
                        <a:lnSpc>
                          <a:spcPct val="100000"/>
                        </a:lnSpc>
                        <a:tabLst>
                          <a:tab algn="l" pos="0"/>
                        </a:tabLst>
                      </a:pPr>
                      <a:r>
                        <a:rPr b="1" i="1" lang="es-AR" sz="2000" spc="-1" strike="noStrike">
                          <a:solidFill>
                            <a:schemeClr val="dk1"/>
                          </a:solidFill>
                          <a:latin typeface="Calibri"/>
                        </a:rPr>
                        <a:t>movlf f,d:</a:t>
                      </a:r>
                      <a:endParaRPr b="0" lang="es-AR" sz="2000" spc="-1" strike="noStrike">
                        <a:solidFill>
                          <a:srgbClr val="000000"/>
                        </a:solidFill>
                        <a:latin typeface="Arial"/>
                      </a:endParaRPr>
                    </a:p>
                  </a:txBody>
                  <a:tcPr anchor="t" marL="100440" marR="100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lIns="100440" rIns="100440" tIns="50040" bIns="50040" anchor="t">
                      <a:noAutofit/>
                    </a:bodyPr>
                    <a:p>
                      <a:pPr>
                        <a:lnSpc>
                          <a:spcPct val="100000"/>
                        </a:lnSpc>
                      </a:pPr>
                      <a:r>
                        <a:rPr b="0" lang="es-AR" sz="2000" spc="-1" strike="noStrike">
                          <a:solidFill>
                            <a:schemeClr val="dk1"/>
                          </a:solidFill>
                          <a:latin typeface="Calibri"/>
                        </a:rPr>
                        <a:t>Mueve el contenido del operando fuente, que es una posición de memoria de datos, al destino, que bien puede ser el </a:t>
                      </a:r>
                      <a:r>
                        <a:rPr b="0" i="1" lang="es-AR" sz="2000" spc="-1" strike="noStrike" u="sng">
                          <a:solidFill>
                            <a:schemeClr val="dk1"/>
                          </a:solidFill>
                          <a:uFillTx/>
                          <a:latin typeface="Calibri"/>
                        </a:rPr>
                        <a:t>registro W</a:t>
                      </a:r>
                      <a:r>
                        <a:rPr b="0" lang="es-AR" sz="2000" spc="-1" strike="noStrike">
                          <a:solidFill>
                            <a:schemeClr val="dk1"/>
                          </a:solidFill>
                          <a:latin typeface="Calibri"/>
                        </a:rPr>
                        <a:t> cuando </a:t>
                      </a:r>
                      <a:r>
                        <a:rPr b="0" i="1" lang="es-AR" sz="2000" spc="-1" strike="noStrike">
                          <a:solidFill>
                            <a:schemeClr val="dk1"/>
                          </a:solidFill>
                          <a:latin typeface="Calibri"/>
                        </a:rPr>
                        <a:t>d=0, </a:t>
                      </a:r>
                      <a:r>
                        <a:rPr b="0" lang="es-AR" sz="2000" spc="-1" strike="noStrike">
                          <a:solidFill>
                            <a:schemeClr val="dk1"/>
                          </a:solidFill>
                          <a:latin typeface="Calibri"/>
                        </a:rPr>
                        <a:t> o el propio fuente cuando </a:t>
                      </a:r>
                      <a:r>
                        <a:rPr b="0" i="1" lang="es-AR" sz="2000" spc="-1" strike="noStrike" u="sng">
                          <a:solidFill>
                            <a:schemeClr val="dk1"/>
                          </a:solidFill>
                          <a:uFillTx/>
                          <a:latin typeface="Calibri"/>
                        </a:rPr>
                        <a:t>d=1</a:t>
                      </a:r>
                      <a:r>
                        <a:rPr b="0" lang="es-AR" sz="2000" spc="-1" strike="noStrike">
                          <a:solidFill>
                            <a:schemeClr val="dk1"/>
                          </a:solidFill>
                          <a:latin typeface="Calibri"/>
                        </a:rPr>
                        <a:t>.</a:t>
                      </a:r>
                      <a:endParaRPr b="0" lang="es-AR" sz="2000" spc="-1" strike="noStrike">
                        <a:solidFill>
                          <a:srgbClr val="000000"/>
                        </a:solidFill>
                        <a:latin typeface="Arial"/>
                      </a:endParaRPr>
                    </a:p>
                  </a:txBody>
                  <a:tcPr anchor="t" marL="100440" marR="100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1494360">
                <a:tc>
                  <a:txBody>
                    <a:bodyPr lIns="100440" rIns="100440" tIns="50040" bIns="50040" anchor="t">
                      <a:noAutofit/>
                    </a:bodyPr>
                    <a:p>
                      <a:pPr>
                        <a:lnSpc>
                          <a:spcPct val="100000"/>
                        </a:lnSpc>
                        <a:tabLst>
                          <a:tab algn="l" pos="0"/>
                        </a:tabLst>
                      </a:pPr>
                      <a:r>
                        <a:rPr b="1" i="1" lang="es-AR" sz="2000" spc="-1" strike="noStrike">
                          <a:solidFill>
                            <a:schemeClr val="dk1"/>
                          </a:solidFill>
                          <a:latin typeface="Calibri"/>
                        </a:rPr>
                        <a:t>movwf f:</a:t>
                      </a:r>
                      <a:endParaRPr b="0" lang="es-AR" sz="2000" spc="-1" strike="noStrike">
                        <a:solidFill>
                          <a:srgbClr val="000000"/>
                        </a:solidFill>
                        <a:latin typeface="Arial"/>
                      </a:endParaRPr>
                    </a:p>
                  </a:txBody>
                  <a:tcPr anchor="t" marL="100440" marR="100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100440" rIns="100440" tIns="50040" bIns="50040" anchor="t">
                      <a:noAutofit/>
                    </a:bodyPr>
                    <a:p>
                      <a:pPr>
                        <a:lnSpc>
                          <a:spcPct val="100000"/>
                        </a:lnSpc>
                      </a:pPr>
                      <a:r>
                        <a:rPr b="0" lang="es-AR" sz="2000" spc="-1" strike="noStrike">
                          <a:solidFill>
                            <a:schemeClr val="dk1"/>
                          </a:solidFill>
                          <a:latin typeface="Calibri"/>
                        </a:rPr>
                        <a:t>Mueve el contenido del registro W a la posición de la memoria de datos identificada por </a:t>
                      </a:r>
                      <a:r>
                        <a:rPr b="0" i="1" lang="es-AR" sz="2000" spc="-1" strike="noStrike" u="sng">
                          <a:solidFill>
                            <a:schemeClr val="dk1"/>
                          </a:solidFill>
                          <a:uFillTx/>
                          <a:latin typeface="Calibri"/>
                        </a:rPr>
                        <a:t>f</a:t>
                      </a:r>
                      <a:r>
                        <a:rPr b="0" lang="es-AR" sz="2000" spc="-1" strike="noStrike">
                          <a:solidFill>
                            <a:schemeClr val="dk1"/>
                          </a:solidFill>
                          <a:latin typeface="Calibri"/>
                        </a:rPr>
                        <a:t>. Realiza la transferencia W =&gt; f.</a:t>
                      </a:r>
                      <a:endParaRPr b="0" lang="es-AR" sz="2000" spc="-1" strike="noStrike">
                        <a:solidFill>
                          <a:srgbClr val="000000"/>
                        </a:solidFill>
                        <a:latin typeface="Arial"/>
                      </a:endParaRPr>
                    </a:p>
                  </a:txBody>
                  <a:tcPr anchor="t" marL="100440" marR="100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1494360">
                <a:tc>
                  <a:txBody>
                    <a:bodyPr lIns="100440" rIns="100440" tIns="50040" bIns="50040" anchor="t">
                      <a:noAutofit/>
                    </a:bodyPr>
                    <a:p>
                      <a:pPr>
                        <a:lnSpc>
                          <a:spcPct val="100000"/>
                        </a:lnSpc>
                        <a:tabLst>
                          <a:tab algn="l" pos="0"/>
                        </a:tabLst>
                      </a:pPr>
                      <a:r>
                        <a:rPr b="1" i="1" lang="es-AR" sz="2000" spc="-1" strike="noStrike">
                          <a:solidFill>
                            <a:schemeClr val="dk1"/>
                          </a:solidFill>
                          <a:latin typeface="Calibri"/>
                        </a:rPr>
                        <a:t>movlw k:</a:t>
                      </a:r>
                      <a:endParaRPr b="0" lang="es-AR" sz="2000" spc="-1" strike="noStrike">
                        <a:solidFill>
                          <a:srgbClr val="000000"/>
                        </a:solidFill>
                        <a:latin typeface="Arial"/>
                      </a:endParaRPr>
                    </a:p>
                  </a:txBody>
                  <a:tcPr anchor="t" marL="100440" marR="100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lIns="100440" rIns="100440" tIns="50040" bIns="50040" anchor="t">
                      <a:noAutofit/>
                    </a:bodyPr>
                    <a:p>
                      <a:pPr>
                        <a:lnSpc>
                          <a:spcPct val="100000"/>
                        </a:lnSpc>
                      </a:pPr>
                      <a:r>
                        <a:rPr b="0" lang="es-AR" sz="2000" spc="-1" strike="noStrike">
                          <a:solidFill>
                            <a:schemeClr val="dk1"/>
                          </a:solidFill>
                          <a:latin typeface="Calibri"/>
                        </a:rPr>
                        <a:t>Mueve el literal </a:t>
                      </a:r>
                      <a:r>
                        <a:rPr b="0" i="1" lang="es-AR" sz="2000" spc="-1" strike="noStrike" u="sng">
                          <a:solidFill>
                            <a:schemeClr val="dk1"/>
                          </a:solidFill>
                          <a:uFillTx/>
                          <a:latin typeface="Calibri"/>
                        </a:rPr>
                        <a:t>k </a:t>
                      </a:r>
                      <a:r>
                        <a:rPr b="0" lang="es-AR" sz="2000" spc="-1" strike="noStrike">
                          <a:solidFill>
                            <a:schemeClr val="dk1"/>
                          </a:solidFill>
                          <a:latin typeface="Calibri"/>
                        </a:rPr>
                        <a:t>incluido en el código de la instrucción al registro W. Realiza la transferencia </a:t>
                      </a:r>
                      <a:r>
                        <a:rPr b="0" i="1" lang="es-AR" sz="2000" spc="-1" strike="noStrike" u="sng">
                          <a:solidFill>
                            <a:schemeClr val="dk1"/>
                          </a:solidFill>
                          <a:uFillTx/>
                          <a:latin typeface="Calibri"/>
                        </a:rPr>
                        <a:t>k</a:t>
                      </a:r>
                      <a:r>
                        <a:rPr b="0" lang="es-AR" sz="2000" spc="-1" strike="noStrike">
                          <a:solidFill>
                            <a:schemeClr val="dk1"/>
                          </a:solidFill>
                          <a:latin typeface="Calibri"/>
                        </a:rPr>
                        <a:t> =&gt; W.  </a:t>
                      </a:r>
                      <a:endParaRPr b="0" lang="es-AR" sz="2000" spc="-1" strike="noStrike">
                        <a:solidFill>
                          <a:srgbClr val="000000"/>
                        </a:solidFill>
                        <a:latin typeface="Arial"/>
                      </a:endParaRPr>
                    </a:p>
                  </a:txBody>
                  <a:tcPr anchor="t" marL="100440" marR="100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1494360">
                <a:tc>
                  <a:txBody>
                    <a:bodyPr lIns="100440" rIns="100440" tIns="50040" bIns="50040" anchor="t">
                      <a:noAutofit/>
                    </a:bodyPr>
                    <a:p>
                      <a:pPr>
                        <a:lnSpc>
                          <a:spcPct val="100000"/>
                        </a:lnSpc>
                        <a:tabLst>
                          <a:tab algn="l" pos="0"/>
                        </a:tabLst>
                      </a:pPr>
                      <a:r>
                        <a:rPr b="1" i="1" lang="es-AR" sz="2000" spc="-1" strike="noStrike">
                          <a:solidFill>
                            <a:schemeClr val="dk1"/>
                          </a:solidFill>
                          <a:latin typeface="Calibri"/>
                        </a:rPr>
                        <a:t>addwf f,d:</a:t>
                      </a:r>
                      <a:endParaRPr b="0" lang="es-AR" sz="2000" spc="-1" strike="noStrike">
                        <a:solidFill>
                          <a:srgbClr val="000000"/>
                        </a:solidFill>
                        <a:latin typeface="Arial"/>
                      </a:endParaRPr>
                    </a:p>
                  </a:txBody>
                  <a:tcPr anchor="t" marL="100440" marR="100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100440" rIns="100440" tIns="50040" bIns="50040" anchor="t">
                      <a:noAutofit/>
                    </a:bodyPr>
                    <a:p>
                      <a:pPr>
                        <a:lnSpc>
                          <a:spcPct val="100000"/>
                        </a:lnSpc>
                        <a:tabLst>
                          <a:tab algn="l" pos="0"/>
                        </a:tabLst>
                      </a:pPr>
                      <a:r>
                        <a:rPr b="0" lang="es-AR" sz="2000" spc="-1" strike="noStrike">
                          <a:solidFill>
                            <a:schemeClr val="dk1"/>
                          </a:solidFill>
                          <a:latin typeface="Calibri"/>
                        </a:rPr>
                        <a:t>Suma el contenido del</a:t>
                      </a:r>
                      <a:r>
                        <a:rPr b="0" i="1" lang="es-AR" sz="2000" spc="-1" strike="noStrike">
                          <a:solidFill>
                            <a:schemeClr val="dk1"/>
                          </a:solidFill>
                          <a:latin typeface="Calibri"/>
                        </a:rPr>
                        <a:t> </a:t>
                      </a:r>
                      <a:r>
                        <a:rPr b="0" i="1" lang="es-AR" sz="2000" spc="-1" strike="noStrike" u="sng">
                          <a:solidFill>
                            <a:schemeClr val="dk1"/>
                          </a:solidFill>
                          <a:uFillTx/>
                          <a:latin typeface="Calibri"/>
                        </a:rPr>
                        <a:t>registro W</a:t>
                      </a:r>
                      <a:r>
                        <a:rPr b="0" lang="es-AR" sz="2000" spc="-1" strike="noStrike">
                          <a:solidFill>
                            <a:schemeClr val="dk1"/>
                          </a:solidFill>
                          <a:latin typeface="Calibri"/>
                        </a:rPr>
                        <a:t> con el de </a:t>
                      </a:r>
                      <a:r>
                        <a:rPr b="0" i="1" lang="es-AR" sz="2000" spc="-1" strike="noStrike" u="sng">
                          <a:solidFill>
                            <a:schemeClr val="dk1"/>
                          </a:solidFill>
                          <a:uFillTx/>
                          <a:latin typeface="Calibri"/>
                        </a:rPr>
                        <a:t>f</a:t>
                      </a:r>
                      <a:r>
                        <a:rPr b="0" lang="es-AR" sz="2000" spc="-1" strike="noStrike">
                          <a:solidFill>
                            <a:schemeClr val="dk1"/>
                          </a:solidFill>
                          <a:latin typeface="Calibri"/>
                        </a:rPr>
                        <a:t> y deposita el resultado en </a:t>
                      </a:r>
                      <a:r>
                        <a:rPr b="0" lang="es-AR" sz="2000" spc="-1" strike="noStrike" u="sng">
                          <a:solidFill>
                            <a:schemeClr val="dk1"/>
                          </a:solidFill>
                          <a:uFillTx/>
                          <a:latin typeface="Calibri"/>
                        </a:rPr>
                        <a:t>W</a:t>
                      </a:r>
                      <a:r>
                        <a:rPr b="0" lang="es-AR" sz="2000" spc="-1" strike="noStrike">
                          <a:solidFill>
                            <a:schemeClr val="dk1"/>
                          </a:solidFill>
                          <a:latin typeface="Calibri"/>
                        </a:rPr>
                        <a:t> si el valor de </a:t>
                      </a:r>
                      <a:r>
                        <a:rPr b="0" i="1" lang="es-AR" sz="2000" spc="-1" strike="noStrike" u="sng">
                          <a:solidFill>
                            <a:schemeClr val="dk1"/>
                          </a:solidFill>
                          <a:uFillTx/>
                          <a:latin typeface="Calibri"/>
                        </a:rPr>
                        <a:t>d= 0</a:t>
                      </a:r>
                      <a:r>
                        <a:rPr b="0" lang="es-AR" sz="2000" spc="-1" strike="noStrike">
                          <a:solidFill>
                            <a:schemeClr val="dk1"/>
                          </a:solidFill>
                          <a:latin typeface="Calibri"/>
                        </a:rPr>
                        <a:t>. Si </a:t>
                      </a:r>
                      <a:r>
                        <a:rPr b="0" i="1" lang="es-AR" sz="2000" spc="-1" strike="noStrike" u="sng">
                          <a:solidFill>
                            <a:schemeClr val="dk1"/>
                          </a:solidFill>
                          <a:uFillTx/>
                          <a:latin typeface="Calibri"/>
                        </a:rPr>
                        <a:t>d= 1</a:t>
                      </a:r>
                      <a:r>
                        <a:rPr b="0" lang="es-AR" sz="2000" spc="-1" strike="noStrike">
                          <a:solidFill>
                            <a:schemeClr val="dk1"/>
                          </a:solidFill>
                          <a:latin typeface="Calibri"/>
                        </a:rPr>
                        <a:t> lo deposita en </a:t>
                      </a:r>
                      <a:r>
                        <a:rPr b="0" i="1" lang="es-AR" sz="2000" spc="-1" strike="noStrike" u="sng">
                          <a:solidFill>
                            <a:schemeClr val="dk1"/>
                          </a:solidFill>
                          <a:uFillTx/>
                          <a:latin typeface="Calibri"/>
                        </a:rPr>
                        <a:t>f</a:t>
                      </a:r>
                      <a:r>
                        <a:rPr b="0" lang="es-AR" sz="2000" spc="-1" strike="noStrike">
                          <a:solidFill>
                            <a:schemeClr val="dk1"/>
                          </a:solidFill>
                          <a:latin typeface="Calibri"/>
                        </a:rPr>
                        <a:t>. </a:t>
                      </a:r>
                      <a:r>
                        <a:rPr b="0" i="1" lang="es-AR" sz="2000" spc="-1" strike="noStrike" u="sng">
                          <a:solidFill>
                            <a:schemeClr val="dk1"/>
                          </a:solidFill>
                          <a:uFillTx/>
                          <a:latin typeface="Calibri"/>
                        </a:rPr>
                        <a:t> </a:t>
                      </a:r>
                      <a:r>
                        <a:rPr b="0" lang="es-AR" sz="2000" spc="-1" strike="noStrike">
                          <a:solidFill>
                            <a:schemeClr val="dk1"/>
                          </a:solidFill>
                          <a:latin typeface="Calibri"/>
                        </a:rPr>
                        <a:t> </a:t>
                      </a:r>
                      <a:endParaRPr b="0" lang="es-AR" sz="2000" spc="-1" strike="noStrike">
                        <a:solidFill>
                          <a:srgbClr val="000000"/>
                        </a:solidFill>
                        <a:latin typeface="Arial"/>
                      </a:endParaRPr>
                    </a:p>
                  </a:txBody>
                  <a:tcPr anchor="t" marL="100440" marR="100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1495080">
                <a:tc>
                  <a:txBody>
                    <a:bodyPr lIns="100440" rIns="100440" tIns="50040" bIns="50040" anchor="t">
                      <a:noAutofit/>
                    </a:bodyPr>
                    <a:p>
                      <a:pPr>
                        <a:lnSpc>
                          <a:spcPct val="100000"/>
                        </a:lnSpc>
                        <a:tabLst>
                          <a:tab algn="l" pos="0"/>
                        </a:tabLst>
                      </a:pPr>
                      <a:r>
                        <a:rPr b="1" i="1" lang="es-AR" sz="2000" spc="-1" strike="noStrike">
                          <a:solidFill>
                            <a:schemeClr val="dk1"/>
                          </a:solidFill>
                          <a:latin typeface="Calibri"/>
                        </a:rPr>
                        <a:t>addlw k:</a:t>
                      </a:r>
                      <a:endParaRPr b="0" lang="es-AR" sz="2000" spc="-1" strike="noStrike">
                        <a:solidFill>
                          <a:srgbClr val="000000"/>
                        </a:solidFill>
                        <a:latin typeface="Arial"/>
                      </a:endParaRPr>
                    </a:p>
                  </a:txBody>
                  <a:tcPr anchor="t" marL="100440" marR="100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lIns="100440" rIns="100440" tIns="50040" bIns="50040" anchor="t">
                      <a:noAutofit/>
                    </a:bodyPr>
                    <a:p>
                      <a:pPr>
                        <a:lnSpc>
                          <a:spcPct val="100000"/>
                        </a:lnSpc>
                      </a:pPr>
                      <a:r>
                        <a:rPr b="0" lang="es-AR" sz="2000" spc="-1" strike="noStrike">
                          <a:solidFill>
                            <a:schemeClr val="dk1"/>
                          </a:solidFill>
                          <a:latin typeface="Calibri"/>
                        </a:rPr>
                        <a:t>Suma al contenido del </a:t>
                      </a:r>
                      <a:r>
                        <a:rPr b="0" i="1" lang="es-AR" sz="2000" spc="-1" strike="noStrike" u="sng">
                          <a:solidFill>
                            <a:schemeClr val="dk1"/>
                          </a:solidFill>
                          <a:uFillTx/>
                          <a:latin typeface="Calibri"/>
                        </a:rPr>
                        <a:t>registro W</a:t>
                      </a:r>
                      <a:r>
                        <a:rPr b="0" lang="es-AR" sz="2000" spc="-1" strike="noStrike">
                          <a:solidFill>
                            <a:schemeClr val="dk1"/>
                          </a:solidFill>
                          <a:latin typeface="Calibri"/>
                        </a:rPr>
                        <a:t> el literal que acompaña a la instrucción y deposita el resultado en el </a:t>
                      </a:r>
                      <a:r>
                        <a:rPr b="0" i="1" lang="es-AR" sz="2000" spc="-1" strike="noStrike" u="sng">
                          <a:solidFill>
                            <a:schemeClr val="dk1"/>
                          </a:solidFill>
                          <a:uFillTx/>
                          <a:latin typeface="Calibri"/>
                        </a:rPr>
                        <a:t>registro W</a:t>
                      </a:r>
                      <a:r>
                        <a:rPr b="0" lang="es-AR" sz="2000" spc="-1" strike="noStrike">
                          <a:solidFill>
                            <a:schemeClr val="dk1"/>
                          </a:solidFill>
                          <a:latin typeface="Calibri"/>
                        </a:rPr>
                        <a:t> </a:t>
                      </a:r>
                      <a:r>
                        <a:rPr b="0" i="1" lang="es-AR" sz="2000" spc="-1" strike="noStrike">
                          <a:solidFill>
                            <a:schemeClr val="dk1"/>
                          </a:solidFill>
                          <a:latin typeface="Calibri"/>
                        </a:rPr>
                        <a:t>(W + k =&gt; W)</a:t>
                      </a:r>
                      <a:endParaRPr b="0" lang="es-AR" sz="2000" spc="-1" strike="noStrike">
                        <a:solidFill>
                          <a:srgbClr val="000000"/>
                        </a:solidFill>
                        <a:latin typeface="Arial"/>
                      </a:endParaRPr>
                    </a:p>
                  </a:txBody>
                  <a:tcPr anchor="t" marL="100440" marR="100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0" name="PlaceHolder 1"/>
          <p:cNvSpPr>
            <a:spLocks noGrp="1"/>
          </p:cNvSpPr>
          <p:nvPr>
            <p:ph type="title"/>
          </p:nvPr>
        </p:nvSpPr>
        <p:spPr>
          <a:xfrm>
            <a:off x="1283400" y="3170160"/>
            <a:ext cx="12637800" cy="1938600"/>
          </a:xfrm>
          <a:prstGeom prst="rect">
            <a:avLst/>
          </a:prstGeom>
          <a:noFill/>
          <a:ln w="0">
            <a:noFill/>
          </a:ln>
        </p:spPr>
        <p:txBody>
          <a:bodyPr anchor="ctr">
            <a:noAutofit/>
          </a:bodyPr>
          <a:p>
            <a:pPr indent="0" algn="ctr">
              <a:lnSpc>
                <a:spcPct val="100000"/>
              </a:lnSpc>
              <a:buNone/>
            </a:pPr>
            <a:r>
              <a:rPr b="1" lang="es-ES" sz="4400" spc="-1" strike="noStrike">
                <a:solidFill>
                  <a:srgbClr val="ff0000"/>
                </a:solidFill>
                <a:latin typeface="Calibri"/>
              </a:rPr>
              <a:t>Practica Programación Assembler</a:t>
            </a:r>
            <a:endParaRPr b="0" lang="en-US" sz="4400" spc="-1" strike="noStrike">
              <a:solidFill>
                <a:srgbClr val="000000"/>
              </a:solidFill>
              <a:latin typeface="Calibri"/>
            </a:endParaRPr>
          </a:p>
        </p:txBody>
      </p:sp>
      <p:sp>
        <p:nvSpPr>
          <p:cNvPr id="1481" name="PlaceHolder 2"/>
          <p:cNvSpPr>
            <a:spLocks noGrp="1"/>
          </p:cNvSpPr>
          <p:nvPr>
            <p:ph type="subTitle"/>
          </p:nvPr>
        </p:nvSpPr>
        <p:spPr>
          <a:xfrm>
            <a:off x="1505880" y="5486040"/>
            <a:ext cx="12005280" cy="2311200"/>
          </a:xfrm>
          <a:prstGeom prst="rect">
            <a:avLst/>
          </a:prstGeom>
          <a:noFill/>
          <a:ln w="0">
            <a:noFill/>
          </a:ln>
        </p:spPr>
        <p:txBody>
          <a:bodyPr anchor="t">
            <a:noAutofit/>
          </a:bodyPr>
          <a:p>
            <a:pPr indent="0" algn="ctr">
              <a:lnSpc>
                <a:spcPct val="100000"/>
              </a:lnSpc>
              <a:spcBef>
                <a:spcPts val="641"/>
              </a:spcBef>
              <a:buNone/>
              <a:tabLst>
                <a:tab algn="l" pos="0"/>
              </a:tabLst>
            </a:pPr>
            <a:r>
              <a:rPr b="0" lang="es-ES" sz="3200" spc="-1" strike="noStrike" u="sng">
                <a:solidFill>
                  <a:schemeClr val="accent5">
                    <a:lumMod val="50000"/>
                  </a:schemeClr>
                </a:solidFill>
                <a:uFillTx/>
                <a:latin typeface="Calibri"/>
              </a:rPr>
              <a:t>Practica 1</a:t>
            </a:r>
            <a:endParaRPr b="0" lang="es-A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2" name="Rectángulo 2"/>
          <p:cNvSpPr/>
          <p:nvPr/>
        </p:nvSpPr>
        <p:spPr>
          <a:xfrm>
            <a:off x="582480" y="1867320"/>
            <a:ext cx="13639680" cy="4714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600" spc="-1" strike="noStrike">
                <a:solidFill>
                  <a:srgbClr val="000000"/>
                </a:solidFill>
                <a:latin typeface="Courier New"/>
              </a:rPr>
              <a:t>;******************************************************************************</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;Practica 1 - Encendido de un Led</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;Este programa enciende un led conectado al puerto B del micro en el placa </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#include &lt;p16F628.inc&gt;</a:t>
            </a:r>
            <a:r>
              <a:rPr b="1" lang="es-ES" sz="1600" spc="-1" strike="noStrike">
                <a:solidFill>
                  <a:srgbClr val="000000"/>
                </a:solidFill>
                <a:latin typeface="Courier New"/>
              </a:rPr>
              <a:t>	</a:t>
            </a:r>
            <a:r>
              <a:rPr b="1" lang="es-ES" sz="1600" spc="-1" strike="noStrike">
                <a:solidFill>
                  <a:srgbClr val="000000"/>
                </a:solidFill>
                <a:latin typeface="Courier New"/>
              </a:rPr>
              <a:t>    ;Incluimos el archivo que contiene los registros del </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;micro que utilizaremos</a:t>
            </a:r>
            <a:endParaRPr b="0" lang="es-AR" sz="1600" spc="-1" strike="noStrike">
              <a:solidFill>
                <a:srgbClr val="000000"/>
              </a:solidFill>
              <a:latin typeface="Arial"/>
            </a:endParaRPr>
          </a:p>
          <a:p>
            <a:pPr>
              <a:lnSpc>
                <a:spcPct val="100000"/>
              </a:lnSpc>
            </a:pPr>
            <a:endParaRPr b="0" lang="es-AR" sz="1600" spc="-1" strike="noStrike">
              <a:solidFill>
                <a:srgbClr val="000000"/>
              </a:solidFill>
              <a:latin typeface="Arial"/>
            </a:endParaRPr>
          </a:p>
          <a:p>
            <a:pPr>
              <a:lnSpc>
                <a:spcPct val="100000"/>
              </a:lnSpc>
            </a:pPr>
            <a:r>
              <a:rPr b="1" lang="es-ES" sz="1600" spc="-1" strike="noStrike">
                <a:solidFill>
                  <a:srgbClr val="ff0000"/>
                </a:solidFill>
                <a:latin typeface="Courier New"/>
              </a:rPr>
              <a:t>     </a:t>
            </a:r>
            <a:r>
              <a:rPr b="1" lang="es-ES" sz="1600" spc="-1" strike="noStrike">
                <a:solidFill>
                  <a:srgbClr val="000000"/>
                </a:solidFill>
                <a:latin typeface="Courier New"/>
              </a:rPr>
              <a:t>org 0</a:t>
            </a: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    ;Instruccion al compilador, esta indica que el codigo </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                           </a:t>
            </a:r>
            <a:r>
              <a:rPr b="1" lang="es-ES" sz="1600" spc="-1" strike="noStrike">
                <a:solidFill>
                  <a:srgbClr val="000000"/>
                </a:solidFill>
                <a:latin typeface="Courier New"/>
              </a:rPr>
              <a:t>;precedente</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;a esta instruccion se situara en la direccion </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                           </a:t>
            </a:r>
            <a:r>
              <a:rPr b="1" lang="es-ES" sz="1600" spc="-1" strike="noStrike">
                <a:solidFill>
                  <a:srgbClr val="000000"/>
                </a:solidFill>
                <a:latin typeface="Courier New"/>
              </a:rPr>
              <a:t>;indicada, en este</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;caso la direccion 0 Hexa</a:t>
            </a:r>
            <a:endParaRPr b="0" lang="es-AR" sz="1600" spc="-1" strike="noStrike">
              <a:solidFill>
                <a:srgbClr val="000000"/>
              </a:solidFill>
              <a:latin typeface="Arial"/>
            </a:endParaRPr>
          </a:p>
          <a:p>
            <a:pPr>
              <a:lnSpc>
                <a:spcPct val="100000"/>
              </a:lnSpc>
            </a:pPr>
            <a:r>
              <a:rPr b="1" lang="es-ES" sz="1600" spc="-1" strike="noStrike">
                <a:solidFill>
                  <a:schemeClr val="accent5">
                    <a:lumMod val="50000"/>
                  </a:schemeClr>
                </a:solidFill>
                <a:latin typeface="Courier New"/>
              </a:rPr>
              <a:t>Inicio:</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     </a:t>
            </a:r>
            <a:r>
              <a:rPr b="1" lang="es-ES" sz="1600" spc="-1" strike="noStrike">
                <a:solidFill>
                  <a:srgbClr val="ff0000"/>
                </a:solidFill>
                <a:latin typeface="Courier New"/>
              </a:rPr>
              <a:t>bsf</a:t>
            </a:r>
            <a:r>
              <a:rPr b="1" lang="es-ES" sz="1600" spc="-1" strike="noStrike">
                <a:solidFill>
                  <a:srgbClr val="000000"/>
                </a:solidFill>
                <a:latin typeface="Courier New"/>
              </a:rPr>
              <a:t>     </a:t>
            </a:r>
            <a:r>
              <a:rPr b="1" lang="es-ES" sz="1600" spc="-1" strike="noStrike">
                <a:solidFill>
                  <a:srgbClr val="17375e"/>
                </a:solidFill>
                <a:latin typeface="Courier New"/>
              </a:rPr>
              <a:t>STATUS</a:t>
            </a:r>
            <a:r>
              <a:rPr b="1" lang="es-ES" sz="1600" spc="-1" strike="noStrike">
                <a:solidFill>
                  <a:srgbClr val="000000"/>
                </a:solidFill>
                <a:latin typeface="Courier New"/>
              </a:rPr>
              <a:t>,</a:t>
            </a:r>
            <a:r>
              <a:rPr b="1" lang="es-ES" sz="1600" spc="-1" strike="noStrike">
                <a:solidFill>
                  <a:schemeClr val="accent6">
                    <a:lumMod val="75000"/>
                  </a:schemeClr>
                </a:solidFill>
                <a:latin typeface="Courier New"/>
              </a:rPr>
              <a:t>RP0    </a:t>
            </a:r>
            <a:r>
              <a:rPr b="1" lang="es-ES" sz="1600" spc="-1" strike="noStrike">
                <a:solidFill>
                  <a:srgbClr val="000000"/>
                </a:solidFill>
                <a:latin typeface="Courier New"/>
              </a:rPr>
              <a:t>;selecciono banco 1</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     </a:t>
            </a:r>
            <a:r>
              <a:rPr b="1" lang="es-ES" sz="1600" spc="-1" strike="noStrike">
                <a:solidFill>
                  <a:srgbClr val="ff0000"/>
                </a:solidFill>
                <a:latin typeface="Courier New"/>
              </a:rPr>
              <a:t>bcf</a:t>
            </a:r>
            <a:r>
              <a:rPr b="1" lang="es-ES" sz="1600" spc="-1" strike="noStrike">
                <a:solidFill>
                  <a:srgbClr val="000000"/>
                </a:solidFill>
                <a:latin typeface="Courier New"/>
              </a:rPr>
              <a:t>     </a:t>
            </a:r>
            <a:r>
              <a:rPr b="1" lang="es-ES" sz="1600" spc="-1" strike="noStrike">
                <a:solidFill>
                  <a:srgbClr val="17375e"/>
                </a:solidFill>
                <a:latin typeface="Courier New"/>
              </a:rPr>
              <a:t>TRISB</a:t>
            </a:r>
            <a:r>
              <a:rPr b="1" lang="es-ES" sz="1600" spc="-1" strike="noStrike">
                <a:solidFill>
                  <a:srgbClr val="000000"/>
                </a:solidFill>
                <a:latin typeface="Courier New"/>
              </a:rPr>
              <a:t>,</a:t>
            </a:r>
            <a:r>
              <a:rPr b="1" lang="es-ES" sz="1600" spc="-1" strike="noStrike">
                <a:solidFill>
                  <a:schemeClr val="accent6">
                    <a:lumMod val="75000"/>
                  </a:schemeClr>
                </a:solidFill>
                <a:latin typeface="Courier New"/>
              </a:rPr>
              <a:t>0</a:t>
            </a:r>
            <a:r>
              <a:rPr b="1" lang="es-ES" sz="1600" spc="-1" strike="noStrike">
                <a:solidFill>
                  <a:srgbClr val="000000"/>
                </a:solidFill>
                <a:latin typeface="Courier New"/>
              </a:rPr>
              <a:t>	</a:t>
            </a:r>
            <a:r>
              <a:rPr b="1" lang="es-ES" sz="1600" spc="-1" strike="noStrike">
                <a:solidFill>
                  <a:srgbClr val="000000"/>
                </a:solidFill>
                <a:latin typeface="Courier New"/>
              </a:rPr>
              <a:t>    ;Configuro el pin RB0 como salida</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     </a:t>
            </a:r>
            <a:r>
              <a:rPr b="1" lang="es-ES" sz="1600" spc="-1" strike="noStrike">
                <a:solidFill>
                  <a:srgbClr val="ff0000"/>
                </a:solidFill>
                <a:latin typeface="Courier New"/>
              </a:rPr>
              <a:t>bcf</a:t>
            </a:r>
            <a:r>
              <a:rPr b="1" lang="es-ES" sz="1600" spc="-1" strike="noStrike">
                <a:solidFill>
                  <a:srgbClr val="000000"/>
                </a:solidFill>
                <a:latin typeface="Courier New"/>
              </a:rPr>
              <a:t>     </a:t>
            </a:r>
            <a:r>
              <a:rPr b="1" lang="es-ES" sz="1600" spc="-1" strike="noStrike">
                <a:solidFill>
                  <a:srgbClr val="17375e"/>
                </a:solidFill>
                <a:latin typeface="Courier New"/>
              </a:rPr>
              <a:t>STATUS</a:t>
            </a:r>
            <a:r>
              <a:rPr b="1" lang="es-ES" sz="1600" spc="-1" strike="noStrike">
                <a:solidFill>
                  <a:srgbClr val="000000"/>
                </a:solidFill>
                <a:latin typeface="Courier New"/>
              </a:rPr>
              <a:t>,</a:t>
            </a:r>
            <a:r>
              <a:rPr b="1" lang="es-ES" sz="1600" spc="-1" strike="noStrike">
                <a:solidFill>
                  <a:schemeClr val="accent6">
                    <a:lumMod val="75000"/>
                  </a:schemeClr>
                </a:solidFill>
                <a:latin typeface="Courier New"/>
              </a:rPr>
              <a:t>RP0    </a:t>
            </a:r>
            <a:r>
              <a:rPr b="1" lang="es-ES" sz="1600" spc="-1" strike="noStrike">
                <a:solidFill>
                  <a:srgbClr val="000000"/>
                </a:solidFill>
                <a:latin typeface="Courier New"/>
              </a:rPr>
              <a:t>;Volvemos al banco 0</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     </a:t>
            </a:r>
            <a:r>
              <a:rPr b="1" lang="es-ES" sz="1600" spc="-1" strike="noStrike">
                <a:solidFill>
                  <a:srgbClr val="ff0000"/>
                </a:solidFill>
                <a:latin typeface="Courier New"/>
              </a:rPr>
              <a:t>bsf </a:t>
            </a:r>
            <a:r>
              <a:rPr b="1" lang="es-ES" sz="1600" spc="-1" strike="noStrike">
                <a:solidFill>
                  <a:srgbClr val="000000"/>
                </a:solidFill>
                <a:latin typeface="Courier New"/>
              </a:rPr>
              <a:t>    </a:t>
            </a:r>
            <a:r>
              <a:rPr b="1" lang="es-ES" sz="1600" spc="-1" strike="noStrike">
                <a:solidFill>
                  <a:srgbClr val="17375e"/>
                </a:solidFill>
                <a:latin typeface="Courier New"/>
              </a:rPr>
              <a:t>PORTB</a:t>
            </a:r>
            <a:r>
              <a:rPr b="1" lang="es-ES" sz="1600" spc="-1" strike="noStrike">
                <a:solidFill>
                  <a:srgbClr val="000000"/>
                </a:solidFill>
                <a:latin typeface="Courier New"/>
              </a:rPr>
              <a:t>,</a:t>
            </a:r>
            <a:r>
              <a:rPr b="1" lang="es-ES" sz="1600" spc="-1" strike="noStrike">
                <a:solidFill>
                  <a:schemeClr val="accent6">
                    <a:lumMod val="75000"/>
                  </a:schemeClr>
                </a:solidFill>
                <a:latin typeface="Courier New"/>
              </a:rPr>
              <a:t>0</a:t>
            </a:r>
            <a:r>
              <a:rPr b="1" lang="es-ES" sz="1600" spc="-1" strike="noStrike">
                <a:solidFill>
                  <a:srgbClr val="000000"/>
                </a:solidFill>
                <a:latin typeface="Courier New"/>
              </a:rPr>
              <a:t>	</a:t>
            </a:r>
            <a:r>
              <a:rPr b="1" lang="es-ES" sz="1600" spc="-1" strike="noStrike">
                <a:solidFill>
                  <a:srgbClr val="000000"/>
                </a:solidFill>
                <a:latin typeface="Courier New"/>
              </a:rPr>
              <a:t>    ;Enciendo el Led</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     </a:t>
            </a:r>
            <a:r>
              <a:rPr b="1" lang="es-ES" sz="1600" spc="-1" strike="noStrike">
                <a:solidFill>
                  <a:srgbClr val="ff0000"/>
                </a:solidFill>
                <a:latin typeface="Courier New"/>
              </a:rPr>
              <a:t>goto</a:t>
            </a: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	</a:t>
            </a:r>
            <a:r>
              <a:rPr b="1" lang="es-ES" sz="1600" spc="-1" strike="noStrike">
                <a:solidFill>
                  <a:srgbClr val="000000"/>
                </a:solidFill>
                <a:latin typeface="Courier New"/>
              </a:rPr>
              <a:t>    ;Me quedo esperando</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ourier New"/>
              </a:rPr>
              <a:t>     </a:t>
            </a:r>
            <a:r>
              <a:rPr b="1" lang="es-ES" sz="1600" spc="-1" strike="noStrike">
                <a:solidFill>
                  <a:srgbClr val="000000"/>
                </a:solidFill>
                <a:latin typeface="Courier New"/>
              </a:rPr>
              <a:t>end</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3" name="Imagen 1" descr=""/>
          <p:cNvPicPr/>
          <p:nvPr/>
        </p:nvPicPr>
        <p:blipFill>
          <a:blip r:embed="rId1"/>
          <a:stretch/>
        </p:blipFill>
        <p:spPr>
          <a:xfrm>
            <a:off x="2561400" y="1973160"/>
            <a:ext cx="10000440" cy="7304040"/>
          </a:xfrm>
          <a:prstGeom prst="rect">
            <a:avLst/>
          </a:prstGeom>
          <a:ln w="0">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4" name="Imagen 1" descr=""/>
          <p:cNvPicPr/>
          <p:nvPr/>
        </p:nvPicPr>
        <p:blipFill>
          <a:blip r:embed="rId1"/>
          <a:stretch/>
        </p:blipFill>
        <p:spPr>
          <a:xfrm>
            <a:off x="2791800" y="1946880"/>
            <a:ext cx="9576360" cy="6957000"/>
          </a:xfrm>
          <a:prstGeom prst="rect">
            <a:avLst/>
          </a:prstGeom>
          <a:ln w="0">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5" name="Imagen 1" descr=""/>
          <p:cNvPicPr/>
          <p:nvPr/>
        </p:nvPicPr>
        <p:blipFill>
          <a:blip r:embed="rId1"/>
          <a:stretch/>
        </p:blipFill>
        <p:spPr>
          <a:xfrm>
            <a:off x="2826360" y="1884600"/>
            <a:ext cx="9461520" cy="7228440"/>
          </a:xfrm>
          <a:prstGeom prst="rect">
            <a:avLst/>
          </a:prstGeom>
          <a:ln w="0">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PlaceHolder 1"/>
          <p:cNvSpPr>
            <a:spLocks noGrp="1"/>
          </p:cNvSpPr>
          <p:nvPr>
            <p:ph type="title"/>
          </p:nvPr>
        </p:nvSpPr>
        <p:spPr>
          <a:xfrm>
            <a:off x="360000" y="3938400"/>
            <a:ext cx="14399640" cy="1938600"/>
          </a:xfrm>
          <a:prstGeom prst="rect">
            <a:avLst/>
          </a:prstGeom>
          <a:noFill/>
          <a:ln w="0">
            <a:noFill/>
          </a:ln>
        </p:spPr>
        <p:txBody>
          <a:bodyPr anchor="ctr">
            <a:noAutofit/>
          </a:bodyPr>
          <a:p>
            <a:pPr indent="0" algn="ctr">
              <a:lnSpc>
                <a:spcPct val="100000"/>
              </a:lnSpc>
              <a:buNone/>
            </a:pPr>
            <a:r>
              <a:rPr b="1" lang="es-ES" sz="4400" spc="-1" strike="noStrike">
                <a:solidFill>
                  <a:srgbClr val="ff0000"/>
                </a:solidFill>
                <a:latin typeface="Calibri"/>
              </a:rPr>
              <a:t>Practica Programación Assembler</a:t>
            </a:r>
            <a:endParaRPr b="0" lang="en-US" sz="4400" spc="-1" strike="noStrike">
              <a:solidFill>
                <a:srgbClr val="000000"/>
              </a:solidFill>
              <a:latin typeface="Calibri"/>
            </a:endParaRPr>
          </a:p>
        </p:txBody>
      </p:sp>
      <p:sp>
        <p:nvSpPr>
          <p:cNvPr id="1487" name="PlaceHolder 2"/>
          <p:cNvSpPr>
            <a:spLocks noGrp="1"/>
          </p:cNvSpPr>
          <p:nvPr>
            <p:ph type="subTitle"/>
          </p:nvPr>
        </p:nvSpPr>
        <p:spPr>
          <a:xfrm>
            <a:off x="1505880" y="5486040"/>
            <a:ext cx="12005280" cy="2311200"/>
          </a:xfrm>
          <a:prstGeom prst="rect">
            <a:avLst/>
          </a:prstGeom>
          <a:noFill/>
          <a:ln w="0">
            <a:noFill/>
          </a:ln>
        </p:spPr>
        <p:txBody>
          <a:bodyPr anchor="t">
            <a:noAutofit/>
          </a:bodyPr>
          <a:p>
            <a:pPr indent="0" algn="ctr">
              <a:lnSpc>
                <a:spcPct val="100000"/>
              </a:lnSpc>
              <a:spcBef>
                <a:spcPts val="641"/>
              </a:spcBef>
              <a:buNone/>
              <a:tabLst>
                <a:tab algn="l" pos="0"/>
              </a:tabLst>
            </a:pPr>
            <a:r>
              <a:rPr b="0" lang="es-ES" sz="3200" spc="-1" strike="noStrike" u="sng">
                <a:solidFill>
                  <a:schemeClr val="accent5">
                    <a:lumMod val="50000"/>
                  </a:schemeClr>
                </a:solidFill>
                <a:uFillTx/>
                <a:latin typeface="Calibri"/>
              </a:rPr>
              <a:t>P</a:t>
            </a:r>
            <a:r>
              <a:rPr b="0" lang="es-ES" sz="3200" spc="-1" strike="noStrike" u="sng">
                <a:solidFill>
                  <a:schemeClr val="accent5">
                    <a:lumMod val="50000"/>
                  </a:schemeClr>
                </a:solidFill>
                <a:uFillTx/>
                <a:latin typeface="Calibri"/>
              </a:rPr>
              <a:t>r</a:t>
            </a:r>
            <a:r>
              <a:rPr b="0" lang="es-ES" sz="3200" spc="-1" strike="noStrike" u="sng">
                <a:solidFill>
                  <a:schemeClr val="accent5">
                    <a:lumMod val="50000"/>
                  </a:schemeClr>
                </a:solidFill>
                <a:uFillTx/>
                <a:latin typeface="Calibri"/>
              </a:rPr>
              <a:t>a</a:t>
            </a:r>
            <a:r>
              <a:rPr b="0" lang="es-ES" sz="3200" spc="-1" strike="noStrike" u="sng">
                <a:solidFill>
                  <a:schemeClr val="accent5">
                    <a:lumMod val="50000"/>
                  </a:schemeClr>
                </a:solidFill>
                <a:uFillTx/>
                <a:latin typeface="Calibri"/>
              </a:rPr>
              <a:t>c</a:t>
            </a:r>
            <a:r>
              <a:rPr b="0" lang="es-ES" sz="3200" spc="-1" strike="noStrike" u="sng">
                <a:solidFill>
                  <a:schemeClr val="accent5">
                    <a:lumMod val="50000"/>
                  </a:schemeClr>
                </a:solidFill>
                <a:uFillTx/>
                <a:latin typeface="Calibri"/>
              </a:rPr>
              <a:t>ti</a:t>
            </a:r>
            <a:r>
              <a:rPr b="0" lang="es-ES" sz="3200" spc="-1" strike="noStrike" u="sng">
                <a:solidFill>
                  <a:schemeClr val="accent5">
                    <a:lumMod val="50000"/>
                  </a:schemeClr>
                </a:solidFill>
                <a:uFillTx/>
                <a:latin typeface="Calibri"/>
              </a:rPr>
              <a:t>c</a:t>
            </a:r>
            <a:r>
              <a:rPr b="0" lang="es-ES" sz="3200" spc="-1" strike="noStrike" u="sng">
                <a:solidFill>
                  <a:schemeClr val="accent5">
                    <a:lumMod val="50000"/>
                  </a:schemeClr>
                </a:solidFill>
                <a:uFillTx/>
                <a:latin typeface="Calibri"/>
              </a:rPr>
              <a:t>a </a:t>
            </a:r>
            <a:r>
              <a:rPr b="0" lang="es-ES" sz="3200" spc="-1" strike="noStrike" u="sng">
                <a:solidFill>
                  <a:schemeClr val="accent5">
                    <a:lumMod val="50000"/>
                  </a:schemeClr>
                </a:solidFill>
                <a:uFillTx/>
                <a:latin typeface="Calibri"/>
              </a:rPr>
              <a:t>2</a:t>
            </a:r>
            <a:endParaRPr b="0" lang="es-A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8" name="TextBox 1"/>
          <p:cNvSpPr/>
          <p:nvPr/>
        </p:nvSpPr>
        <p:spPr>
          <a:xfrm>
            <a:off x="1300320" y="420480"/>
            <a:ext cx="12723480" cy="953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400" spc="-1" strike="noStrike">
                <a:solidFill>
                  <a:srgbClr val="ff0000"/>
                </a:solidFill>
                <a:latin typeface="Calibri"/>
              </a:rPr>
              <a:t>Técnicas de Programación</a:t>
            </a:r>
            <a:endParaRPr b="0" lang="es-AR" sz="4400" spc="-1" strike="noStrike">
              <a:solidFill>
                <a:srgbClr val="000000"/>
              </a:solidFill>
              <a:latin typeface="Arial"/>
            </a:endParaRPr>
          </a:p>
        </p:txBody>
      </p:sp>
      <p:sp>
        <p:nvSpPr>
          <p:cNvPr id="1489" name="CuadroTexto 2"/>
          <p:cNvSpPr/>
          <p:nvPr/>
        </p:nvSpPr>
        <p:spPr>
          <a:xfrm>
            <a:off x="1095120" y="1704600"/>
            <a:ext cx="12928680" cy="6118200"/>
          </a:xfrm>
          <a:prstGeom prst="rect">
            <a:avLst/>
          </a:prstGeom>
          <a:solidFill>
            <a:schemeClr val="accent3">
              <a:lumMod val="40000"/>
              <a:lumOff val="60000"/>
            </a:schemeClr>
          </a:solidFill>
          <a:ln w="0">
            <a:noFill/>
          </a:ln>
          <a:effectLst>
            <a:innerShdw blurRad="63500" dir="13500000" dist="50800">
              <a:srgbClr val="000000">
                <a:alpha val="50000"/>
              </a:srgbClr>
            </a:innerShdw>
          </a:effectLst>
        </p:spPr>
        <p:style>
          <a:lnRef idx="0"/>
          <a:fillRef idx="0"/>
          <a:effectRef idx="0"/>
          <a:fontRef idx="minor"/>
        </p:style>
        <p:txBody>
          <a:bodyPr lIns="90000" rIns="90000" tIns="45000" bIns="45000" anchor="t">
            <a:spAutoFit/>
          </a:bodyPr>
          <a:p>
            <a:pPr>
              <a:lnSpc>
                <a:spcPct val="100000"/>
              </a:lnSpc>
            </a:pPr>
            <a:r>
              <a:rPr b="1" lang="es-ES" sz="1400" spc="-1" strike="noStrike">
                <a:solidFill>
                  <a:srgbClr val="000000"/>
                </a:solidFill>
                <a:latin typeface="Calibri"/>
              </a:rPr>
              <a:t>1.- Movimientos de Datos (DATO)</a:t>
            </a:r>
            <a:endParaRPr b="0" lang="es-AR" sz="1400" spc="-1" strike="noStrike">
              <a:solidFill>
                <a:srgbClr val="000000"/>
              </a:solidFill>
              <a:latin typeface="Arial"/>
            </a:endParaRPr>
          </a:p>
          <a:p>
            <a:pPr lvl="1" marL="743040" indent="-285840">
              <a:lnSpc>
                <a:spcPct val="100000"/>
              </a:lnSpc>
              <a:buClr>
                <a:srgbClr val="000000"/>
              </a:buClr>
              <a:buFont typeface="Arial"/>
              <a:buChar char="•"/>
            </a:pPr>
            <a:r>
              <a:rPr b="0" lang="es-ES" sz="1400" spc="-1" strike="noStrike">
                <a:solidFill>
                  <a:srgbClr val="000000"/>
                </a:solidFill>
                <a:latin typeface="Calibri"/>
              </a:rPr>
              <a:t>Mover los datos de un registro a al registro W</a:t>
            </a:r>
            <a:endParaRPr b="0" lang="es-AR" sz="1400" spc="-1" strike="noStrike">
              <a:solidFill>
                <a:srgbClr val="000000"/>
              </a:solidFill>
              <a:latin typeface="Arial"/>
            </a:endParaRPr>
          </a:p>
          <a:p>
            <a:pPr lvl="1" marL="743040" indent="-285840">
              <a:lnSpc>
                <a:spcPct val="100000"/>
              </a:lnSpc>
              <a:buClr>
                <a:srgbClr val="000000"/>
              </a:buClr>
              <a:buFont typeface="Arial"/>
              <a:buChar char="•"/>
            </a:pPr>
            <a:r>
              <a:rPr b="0" lang="es-ES" sz="1400" spc="-1" strike="noStrike">
                <a:solidFill>
                  <a:srgbClr val="000000"/>
                </a:solidFill>
                <a:latin typeface="Calibri"/>
              </a:rPr>
              <a:t>Mover un literal (constante) al registro W</a:t>
            </a:r>
            <a:endParaRPr b="0" lang="es-AR" sz="1400" spc="-1" strike="noStrike">
              <a:solidFill>
                <a:srgbClr val="000000"/>
              </a:solidFill>
              <a:latin typeface="Arial"/>
            </a:endParaRPr>
          </a:p>
          <a:p>
            <a:pPr lvl="1" marL="743040" indent="-285840">
              <a:lnSpc>
                <a:spcPct val="100000"/>
              </a:lnSpc>
              <a:buClr>
                <a:srgbClr val="000000"/>
              </a:buClr>
              <a:buFont typeface="Arial"/>
              <a:buChar char="•"/>
            </a:pPr>
            <a:r>
              <a:rPr b="0" lang="es-ES" sz="1400" spc="-1" strike="noStrike">
                <a:solidFill>
                  <a:srgbClr val="000000"/>
                </a:solidFill>
                <a:latin typeface="Calibri"/>
              </a:rPr>
              <a:t>Mover un literal a un registro.</a:t>
            </a:r>
            <a:endParaRPr b="0" lang="es-AR" sz="1400" spc="-1" strike="noStrike">
              <a:solidFill>
                <a:srgbClr val="000000"/>
              </a:solidFill>
              <a:latin typeface="Arial"/>
            </a:endParaRPr>
          </a:p>
          <a:p>
            <a:pPr>
              <a:lnSpc>
                <a:spcPct val="100000"/>
              </a:lnSpc>
            </a:pPr>
            <a:endParaRPr b="0" lang="es-AR" sz="1400" spc="-1" strike="noStrike">
              <a:solidFill>
                <a:srgbClr val="000000"/>
              </a:solidFill>
              <a:latin typeface="Arial"/>
            </a:endParaRPr>
          </a:p>
          <a:p>
            <a:pPr>
              <a:lnSpc>
                <a:spcPct val="100000"/>
              </a:lnSpc>
            </a:pPr>
            <a:r>
              <a:rPr b="1" lang="es-ES" sz="1400" spc="-1" strike="noStrike">
                <a:solidFill>
                  <a:srgbClr val="000000"/>
                </a:solidFill>
                <a:latin typeface="Calibri"/>
              </a:rPr>
              <a:t>2.- Utilizar las instrucciones apropiadas para</a:t>
            </a:r>
            <a:endParaRPr b="0" lang="es-AR" sz="1400" spc="-1" strike="noStrike">
              <a:solidFill>
                <a:srgbClr val="000000"/>
              </a:solidFill>
              <a:latin typeface="Arial"/>
            </a:endParaRPr>
          </a:p>
          <a:p>
            <a:pPr lvl="1" marL="743040" indent="-285840">
              <a:lnSpc>
                <a:spcPct val="100000"/>
              </a:lnSpc>
              <a:buClr>
                <a:srgbClr val="000000"/>
              </a:buClr>
              <a:buFont typeface="Arial"/>
              <a:buChar char="•"/>
            </a:pPr>
            <a:r>
              <a:rPr b="0" lang="es-ES" sz="1400" spc="-1" strike="noStrike">
                <a:solidFill>
                  <a:srgbClr val="000000"/>
                </a:solidFill>
                <a:latin typeface="Calibri"/>
              </a:rPr>
              <a:t>Poner en cero los bits de un registro</a:t>
            </a:r>
            <a:endParaRPr b="0" lang="es-AR" sz="1400" spc="-1" strike="noStrike">
              <a:solidFill>
                <a:srgbClr val="000000"/>
              </a:solidFill>
              <a:latin typeface="Arial"/>
            </a:endParaRPr>
          </a:p>
          <a:p>
            <a:pPr lvl="1" marL="743040" indent="-285840">
              <a:lnSpc>
                <a:spcPct val="100000"/>
              </a:lnSpc>
              <a:buClr>
                <a:srgbClr val="000000"/>
              </a:buClr>
              <a:buFont typeface="Arial"/>
              <a:buChar char="•"/>
            </a:pPr>
            <a:r>
              <a:rPr b="0" lang="es-ES" sz="1400" spc="-1" strike="noStrike">
                <a:solidFill>
                  <a:srgbClr val="000000"/>
                </a:solidFill>
                <a:latin typeface="Calibri"/>
              </a:rPr>
              <a:t>Poner en cero los bits del registro W</a:t>
            </a:r>
            <a:endParaRPr b="0" lang="es-AR" sz="1400" spc="-1" strike="noStrike">
              <a:solidFill>
                <a:srgbClr val="000000"/>
              </a:solidFill>
              <a:latin typeface="Arial"/>
            </a:endParaRPr>
          </a:p>
          <a:p>
            <a:pPr lvl="1" marL="743040" indent="-285840">
              <a:lnSpc>
                <a:spcPct val="100000"/>
              </a:lnSpc>
              <a:buClr>
                <a:srgbClr val="000000"/>
              </a:buClr>
              <a:buFont typeface="Arial"/>
              <a:buChar char="•"/>
            </a:pPr>
            <a:r>
              <a:rPr b="0" lang="es-ES" sz="1400" spc="-1" strike="noStrike">
                <a:solidFill>
                  <a:srgbClr val="000000"/>
                </a:solidFill>
                <a:latin typeface="Calibri"/>
              </a:rPr>
              <a:t>Poner en cero el bit 5 del registro DATO</a:t>
            </a:r>
            <a:endParaRPr b="0" lang="es-AR" sz="1400" spc="-1" strike="noStrike">
              <a:solidFill>
                <a:srgbClr val="000000"/>
              </a:solidFill>
              <a:latin typeface="Arial"/>
            </a:endParaRPr>
          </a:p>
          <a:p>
            <a:pPr lvl="1" marL="743040" indent="-285840">
              <a:lnSpc>
                <a:spcPct val="100000"/>
              </a:lnSpc>
              <a:buClr>
                <a:srgbClr val="000000"/>
              </a:buClr>
              <a:buFont typeface="Arial"/>
              <a:buChar char="•"/>
            </a:pPr>
            <a:r>
              <a:rPr b="0" lang="es-ES" sz="1400" spc="-1" strike="noStrike">
                <a:solidFill>
                  <a:srgbClr val="000000"/>
                </a:solidFill>
                <a:latin typeface="Calibri"/>
              </a:rPr>
              <a:t>Poner en uno el bit 4 del registro DATO</a:t>
            </a:r>
            <a:endParaRPr b="0" lang="es-AR" sz="1400" spc="-1" strike="noStrike">
              <a:solidFill>
                <a:srgbClr val="000000"/>
              </a:solidFill>
              <a:latin typeface="Arial"/>
            </a:endParaRPr>
          </a:p>
          <a:p>
            <a:pPr>
              <a:lnSpc>
                <a:spcPct val="100000"/>
              </a:lnSpc>
            </a:pPr>
            <a:endParaRPr b="0" lang="es-AR" sz="1400" spc="-1" strike="noStrike">
              <a:solidFill>
                <a:srgbClr val="000000"/>
              </a:solidFill>
              <a:latin typeface="Arial"/>
            </a:endParaRPr>
          </a:p>
          <a:p>
            <a:pPr>
              <a:lnSpc>
                <a:spcPct val="100000"/>
              </a:lnSpc>
            </a:pPr>
            <a:r>
              <a:rPr b="1" lang="es-ES" sz="1400" spc="-1" strike="noStrike">
                <a:solidFill>
                  <a:srgbClr val="000000"/>
                </a:solidFill>
                <a:latin typeface="Calibri"/>
              </a:rPr>
              <a:t>3.- Sumar un valor 19 residente en W al registro Dato que debe estar en cero.</a:t>
            </a:r>
            <a:endParaRPr b="0" lang="es-AR" sz="1400" spc="-1" strike="noStrike">
              <a:solidFill>
                <a:srgbClr val="000000"/>
              </a:solidFill>
              <a:latin typeface="Arial"/>
            </a:endParaRPr>
          </a:p>
          <a:p>
            <a:pPr>
              <a:lnSpc>
                <a:spcPct val="100000"/>
              </a:lnSpc>
            </a:pPr>
            <a:endParaRPr b="0" lang="es-AR" sz="1400" spc="-1" strike="noStrike">
              <a:solidFill>
                <a:srgbClr val="000000"/>
              </a:solidFill>
              <a:latin typeface="Arial"/>
            </a:endParaRPr>
          </a:p>
          <a:p>
            <a:pPr>
              <a:lnSpc>
                <a:spcPct val="100000"/>
              </a:lnSpc>
            </a:pPr>
            <a:r>
              <a:rPr b="1" lang="es-ES" sz="1400" spc="-1" strike="noStrike">
                <a:solidFill>
                  <a:srgbClr val="000000"/>
                </a:solidFill>
                <a:latin typeface="Calibri"/>
              </a:rPr>
              <a:t>4.- Sumar el Valor de W con el registro DATO guardar en el resultado en W.</a:t>
            </a:r>
            <a:endParaRPr b="0" lang="es-AR" sz="1400" spc="-1" strike="noStrike">
              <a:solidFill>
                <a:srgbClr val="000000"/>
              </a:solidFill>
              <a:latin typeface="Arial"/>
            </a:endParaRPr>
          </a:p>
          <a:p>
            <a:pPr>
              <a:lnSpc>
                <a:spcPct val="100000"/>
              </a:lnSpc>
            </a:pPr>
            <a:endParaRPr b="0" lang="es-AR" sz="1400" spc="-1" strike="noStrike">
              <a:solidFill>
                <a:srgbClr val="000000"/>
              </a:solidFill>
              <a:latin typeface="Arial"/>
            </a:endParaRPr>
          </a:p>
          <a:p>
            <a:pPr>
              <a:lnSpc>
                <a:spcPct val="100000"/>
              </a:lnSpc>
            </a:pPr>
            <a:r>
              <a:rPr b="1" lang="es-ES" sz="1400" spc="-1" strike="noStrike">
                <a:solidFill>
                  <a:srgbClr val="000000"/>
                </a:solidFill>
                <a:latin typeface="Calibri"/>
              </a:rPr>
              <a:t>5.- Idem anterior pero guardando en registro DATO1.</a:t>
            </a:r>
            <a:endParaRPr b="0" lang="es-AR" sz="1400" spc="-1" strike="noStrike">
              <a:solidFill>
                <a:srgbClr val="000000"/>
              </a:solidFill>
              <a:latin typeface="Arial"/>
            </a:endParaRPr>
          </a:p>
          <a:p>
            <a:pPr>
              <a:lnSpc>
                <a:spcPct val="100000"/>
              </a:lnSpc>
            </a:pPr>
            <a:endParaRPr b="0" lang="es-AR" sz="1400" spc="-1" strike="noStrike">
              <a:solidFill>
                <a:srgbClr val="000000"/>
              </a:solidFill>
              <a:latin typeface="Arial"/>
            </a:endParaRPr>
          </a:p>
          <a:p>
            <a:pPr>
              <a:lnSpc>
                <a:spcPct val="100000"/>
              </a:lnSpc>
            </a:pPr>
            <a:r>
              <a:rPr b="1" lang="es-ES" sz="1400" spc="-1" strike="noStrike">
                <a:solidFill>
                  <a:srgbClr val="000000"/>
                </a:solidFill>
                <a:latin typeface="Calibri"/>
              </a:rPr>
              <a:t>6.- Incrementar en 1 el valor del registro DATO y guardar el resultado DATO1 y W.</a:t>
            </a:r>
            <a:endParaRPr b="0" lang="es-AR" sz="1400" spc="-1" strike="noStrike">
              <a:solidFill>
                <a:srgbClr val="000000"/>
              </a:solidFill>
              <a:latin typeface="Arial"/>
            </a:endParaRPr>
          </a:p>
          <a:p>
            <a:pPr>
              <a:lnSpc>
                <a:spcPct val="100000"/>
              </a:lnSpc>
            </a:pPr>
            <a:endParaRPr b="0" lang="es-AR" sz="1400" spc="-1" strike="noStrike">
              <a:solidFill>
                <a:srgbClr val="000000"/>
              </a:solidFill>
              <a:latin typeface="Arial"/>
            </a:endParaRPr>
          </a:p>
          <a:p>
            <a:pPr>
              <a:lnSpc>
                <a:spcPct val="100000"/>
              </a:lnSpc>
            </a:pPr>
            <a:r>
              <a:rPr b="1" lang="es-ES" sz="1400" spc="-1" strike="noStrike">
                <a:solidFill>
                  <a:srgbClr val="000000"/>
                </a:solidFill>
                <a:latin typeface="Calibri"/>
              </a:rPr>
              <a:t>7.- Decrementar en 1 el valor del registro DATO y guardar el resultado DATO1 y W. </a:t>
            </a:r>
            <a:endParaRPr b="0" lang="es-AR" sz="1400" spc="-1" strike="noStrike">
              <a:solidFill>
                <a:srgbClr val="000000"/>
              </a:solidFill>
              <a:latin typeface="Arial"/>
            </a:endParaRPr>
          </a:p>
          <a:p>
            <a:pPr>
              <a:lnSpc>
                <a:spcPct val="100000"/>
              </a:lnSpc>
            </a:pPr>
            <a:endParaRPr b="0" lang="es-AR" sz="1400" spc="-1" strike="noStrike">
              <a:solidFill>
                <a:srgbClr val="000000"/>
              </a:solidFill>
              <a:latin typeface="Arial"/>
            </a:endParaRPr>
          </a:p>
          <a:p>
            <a:pPr>
              <a:lnSpc>
                <a:spcPct val="100000"/>
              </a:lnSpc>
            </a:pPr>
            <a:r>
              <a:rPr b="1" lang="es-ES" sz="1400" spc="-1" strike="noStrike">
                <a:solidFill>
                  <a:srgbClr val="000000"/>
                </a:solidFill>
                <a:latin typeface="Calibri"/>
              </a:rPr>
              <a:t>8.- Complementar el valor de Dato y guardar el resultado en DATO1 y W.</a:t>
            </a:r>
            <a:endParaRPr b="0" lang="es-AR" sz="1400" spc="-1" strike="noStrike">
              <a:solidFill>
                <a:srgbClr val="000000"/>
              </a:solidFill>
              <a:latin typeface="Arial"/>
            </a:endParaRPr>
          </a:p>
          <a:p>
            <a:pPr>
              <a:lnSpc>
                <a:spcPct val="100000"/>
              </a:lnSpc>
            </a:pPr>
            <a:endParaRPr b="0" lang="es-AR" sz="1400" spc="-1" strike="noStrike">
              <a:solidFill>
                <a:srgbClr val="000000"/>
              </a:solidFill>
              <a:latin typeface="Arial"/>
            </a:endParaRPr>
          </a:p>
          <a:p>
            <a:pPr>
              <a:lnSpc>
                <a:spcPct val="100000"/>
              </a:lnSpc>
            </a:pPr>
            <a:r>
              <a:rPr b="1" lang="es-ES" sz="1400" spc="-1" strike="noStrike">
                <a:solidFill>
                  <a:srgbClr val="000000"/>
                </a:solidFill>
                <a:latin typeface="Calibri"/>
              </a:rPr>
              <a:t>9.- Comparar el valor del registro DATO y DATO1; si DATO &gt; DATO1 Guardar en DATO3 el Valor 1. </a:t>
            </a:r>
            <a:endParaRPr b="0" lang="es-AR" sz="1400" spc="-1" strike="noStrike">
              <a:solidFill>
                <a:srgbClr val="000000"/>
              </a:solidFill>
              <a:latin typeface="Arial"/>
            </a:endParaRPr>
          </a:p>
          <a:p>
            <a:pPr>
              <a:lnSpc>
                <a:spcPct val="100000"/>
              </a:lnSpc>
            </a:pPr>
            <a:r>
              <a:rPr b="1" lang="es-ES" sz="1400" spc="-1" strike="noStrike">
                <a:solidFill>
                  <a:srgbClr val="000000"/>
                </a:solidFill>
                <a:latin typeface="Calibri"/>
              </a:rPr>
              <a:t>      </a:t>
            </a:r>
            <a:r>
              <a:rPr b="1" lang="es-ES" sz="1400" spc="-1" strike="noStrike">
                <a:solidFill>
                  <a:srgbClr val="000000"/>
                </a:solidFill>
                <a:latin typeface="Calibri"/>
              </a:rPr>
              <a:t>Si DATO &lt; DATO1 guardar en DATO3 el Valor 0. </a:t>
            </a:r>
            <a:endParaRPr b="0" lang="es-AR" sz="1400" spc="-1" strike="noStrike">
              <a:solidFill>
                <a:srgbClr val="000000"/>
              </a:solidFill>
              <a:latin typeface="Arial"/>
            </a:endParaRPr>
          </a:p>
          <a:p>
            <a:pPr>
              <a:lnSpc>
                <a:spcPct val="100000"/>
              </a:lnSpc>
            </a:pPr>
            <a:endParaRPr b="0" lang="es-AR" sz="1400" spc="-1" strike="noStrike">
              <a:solidFill>
                <a:srgbClr val="000000"/>
              </a:solidFill>
              <a:latin typeface="Arial"/>
            </a:endParaRPr>
          </a:p>
          <a:p>
            <a:pPr algn="ctr">
              <a:lnSpc>
                <a:spcPct val="100000"/>
              </a:lnSpc>
            </a:pPr>
            <a:r>
              <a:rPr b="1" lang="es-ES" sz="1400" spc="-1" strike="noStrike">
                <a:solidFill>
                  <a:srgbClr val="ff0000"/>
                </a:solidFill>
                <a:latin typeface="Calibri"/>
              </a:rPr>
              <a:t>INDICAR LOS VALORES ASOCIADOS AL REG. STATUS CARRY (C) CERO (Z) y ACARREO DE DÍGITO (DC) SEGÚN CORRESPONDA</a:t>
            </a:r>
            <a:r>
              <a:rPr b="1" lang="es-ES" sz="1600" spc="-1" strike="noStrike">
                <a:solidFill>
                  <a:srgbClr val="ff0000"/>
                </a:solidFill>
                <a:latin typeface="Calibri"/>
              </a:rPr>
              <a:t> </a:t>
            </a:r>
            <a:endParaRPr b="0" lang="es-AR" sz="1600" spc="-1" strike="noStrike">
              <a:solidFill>
                <a:srgbClr val="000000"/>
              </a:solidFill>
              <a:latin typeface="Arial"/>
            </a:endParaRPr>
          </a:p>
          <a:p>
            <a:pPr>
              <a:lnSpc>
                <a:spcPct val="100000"/>
              </a:lnSpc>
            </a:pP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0" name="CuadroTexto 2"/>
          <p:cNvSpPr/>
          <p:nvPr/>
        </p:nvSpPr>
        <p:spPr>
          <a:xfrm>
            <a:off x="843480" y="1931040"/>
            <a:ext cx="248040" cy="442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endParaRPr b="0" lang="es-ES" sz="1580" spc="-1" strike="noStrike">
              <a:solidFill>
                <a:srgbClr val="000000"/>
              </a:solidFill>
              <a:latin typeface="Calibri"/>
            </a:endParaRPr>
          </a:p>
        </p:txBody>
      </p:sp>
      <p:sp>
        <p:nvSpPr>
          <p:cNvPr id="1491" name="Rectángulo 3"/>
          <p:cNvSpPr/>
          <p:nvPr/>
        </p:nvSpPr>
        <p:spPr>
          <a:xfrm>
            <a:off x="843480" y="1378440"/>
            <a:ext cx="13588200" cy="579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130" spc="-1" strike="noStrike">
                <a:solidFill>
                  <a:srgbClr val="000000"/>
                </a:solidFill>
                <a:latin typeface="Courier New"/>
              </a:rPr>
              <a:t>; *******************************************************************</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Practica 2: Parpadeo</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En la primera practica vimos como encender un led, ahora haremos una rutina de encendido y apagado del led.</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Para poder ver el parpadeo debemos agregar un retardo a cada encendido y apagado del led.</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#include &lt;p16F628.inc&gt;</a:t>
            </a:r>
            <a:endParaRPr b="0" lang="es-AR" sz="1130" spc="-1" strike="noStrike">
              <a:solidFill>
                <a:srgbClr val="000000"/>
              </a:solidFill>
              <a:latin typeface="Arial"/>
            </a:endParaRPr>
          </a:p>
          <a:p>
            <a:pPr>
              <a:lnSpc>
                <a:spcPct val="100000"/>
              </a:lnSpc>
            </a:pP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Delay1               ; Definimos 2 registros que usaremos</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Delay2               ; en los retardos Delay1 y Delay2</a:t>
            </a:r>
            <a:endParaRPr b="0" lang="es-AR" sz="1130" spc="-1" strike="noStrike">
              <a:solidFill>
                <a:srgbClr val="000000"/>
              </a:solidFill>
              <a:latin typeface="Arial"/>
            </a:endParaRPr>
          </a:p>
          <a:p>
            <a:pPr>
              <a:lnSpc>
                <a:spcPct val="100000"/>
              </a:lnSpc>
            </a:pP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org 0</a:t>
            </a:r>
            <a:r>
              <a:rPr b="1" lang="es-ES" sz="1130" spc="-1" strike="noStrike">
                <a:solidFill>
                  <a:srgbClr val="000000"/>
                </a:solidFill>
                <a:latin typeface="Courier New"/>
              </a:rPr>
              <a:t>	</a:t>
            </a:r>
            <a:r>
              <a:rPr b="1" lang="es-ES" sz="1130" spc="-1" strike="noStrike">
                <a:solidFill>
                  <a:srgbClr val="000000"/>
                </a:solidFill>
                <a:latin typeface="Courier New"/>
              </a:rPr>
              <a:t>  ; Iniciar el Programa en la dirección 0 de la memoria de programa</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Inicio:</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bsf       STATUS,RP0     ; seleccionar banco 1 para su utilización</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bcf       TRISB,0        ; Definir RB0 como salida</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bcf       STATUS,RP0     ; Regresar al banco 0</a:t>
            </a:r>
            <a:endParaRPr b="0" lang="es-AR" sz="1130" spc="-1" strike="noStrike">
              <a:solidFill>
                <a:srgbClr val="000000"/>
              </a:solidFill>
              <a:latin typeface="Arial"/>
            </a:endParaRPr>
          </a:p>
          <a:p>
            <a:pPr>
              <a:lnSpc>
                <a:spcPct val="100000"/>
              </a:lnSpc>
            </a:pP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LoopPrincipal:</a:t>
            </a:r>
            <a:r>
              <a:rPr b="1" lang="es-ES" sz="1130" spc="-1" strike="noStrike">
                <a:solidFill>
                  <a:srgbClr val="000000"/>
                </a:solidFill>
                <a:latin typeface="Courier New"/>
              </a:rPr>
              <a:t>	</a:t>
            </a:r>
            <a:r>
              <a:rPr b="1" lang="es-ES" sz="1130" spc="-1" strike="noStrike">
                <a:solidFill>
                  <a:srgbClr val="000000"/>
                </a:solidFill>
                <a:latin typeface="Courier New"/>
              </a:rPr>
              <a:t>	</a:t>
            </a:r>
            <a:r>
              <a:rPr b="1" lang="es-ES" sz="1130" spc="-1" strike="noStrike">
                <a:solidFill>
                  <a:srgbClr val="000000"/>
                </a:solidFill>
                <a:latin typeface="Courier New"/>
              </a:rPr>
              <a:t>  ; Crear subrutina LoopEncendido</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bsf       PORTB,0        ; Encendemos led conectado a RB0</a:t>
            </a:r>
            <a:endParaRPr b="0" lang="es-AR" sz="1130" spc="-1" strike="noStrike">
              <a:solidFill>
                <a:srgbClr val="000000"/>
              </a:solidFill>
              <a:latin typeface="Arial"/>
            </a:endParaRPr>
          </a:p>
          <a:p>
            <a:pPr>
              <a:lnSpc>
                <a:spcPct val="100000"/>
              </a:lnSpc>
            </a:pP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LoopEncendido:</a:t>
            </a:r>
            <a:r>
              <a:rPr b="1" lang="es-ES" sz="1130" spc="-1" strike="noStrike">
                <a:solidFill>
                  <a:srgbClr val="000000"/>
                </a:solidFill>
                <a:latin typeface="Courier New"/>
              </a:rPr>
              <a:t>	</a:t>
            </a:r>
            <a:r>
              <a:rPr b="1" lang="es-ES" sz="1130" spc="-1" strike="noStrike">
                <a:solidFill>
                  <a:srgbClr val="000000"/>
                </a:solidFill>
                <a:latin typeface="Courier New"/>
              </a:rPr>
              <a:t>	</a:t>
            </a:r>
            <a:r>
              <a:rPr b="1" lang="es-ES" sz="1130" spc="-1" strike="noStrike">
                <a:solidFill>
                  <a:srgbClr val="000000"/>
                </a:solidFill>
                <a:latin typeface="Courier New"/>
              </a:rPr>
              <a:t>  ; Crear subrutina LoopEncendido</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decfsz    Delay1,f       ; Decremento Delay1 hasta llegar a cero</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goto      LoopEncendido  ; Cada loop toma 3 ciclos de maquina * 256 loops= 768 instrucciones</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decfsz    Delay2,f       ; el proximo loop toma 3 ciclos en volver al primer loop, asi 256 veces</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goto      LoopEncendido  ; (768+3) * 256 = 197376 instrucciones / con ciclos de 1uSeg = 0.197 seg</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bcf       PORTB,0        ; apagamos el led en RB0</a:t>
            </a:r>
            <a:endParaRPr b="0" lang="es-AR" sz="1130" spc="-1" strike="noStrike">
              <a:solidFill>
                <a:srgbClr val="000000"/>
              </a:solidFill>
              <a:latin typeface="Arial"/>
            </a:endParaRPr>
          </a:p>
          <a:p>
            <a:pPr>
              <a:lnSpc>
                <a:spcPct val="100000"/>
              </a:lnSpc>
            </a:pP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LoopApagado:</a:t>
            </a:r>
            <a:r>
              <a:rPr b="1" lang="es-ES" sz="1130" spc="-1" strike="noStrike">
                <a:solidFill>
                  <a:srgbClr val="000000"/>
                </a:solidFill>
                <a:latin typeface="Courier New"/>
              </a:rPr>
              <a:t>	</a:t>
            </a:r>
            <a:r>
              <a:rPr b="1" lang="es-ES" sz="1130" spc="-1" strike="noStrike">
                <a:solidFill>
                  <a:srgbClr val="000000"/>
                </a:solidFill>
                <a:latin typeface="Courier New"/>
              </a:rPr>
              <a:t>	</a:t>
            </a:r>
            <a:r>
              <a:rPr b="1" lang="es-ES" sz="1130" spc="-1" strike="noStrike">
                <a:solidFill>
                  <a:srgbClr val="000000"/>
                </a:solidFill>
                <a:latin typeface="Courier New"/>
              </a:rPr>
              <a:t>  ; Crear subrutina LoopApagado</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decfsz    Delay1,f       ; hacemos el mismo retardo anterior</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goto      LoopApagado</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decfsz    Delay2,f</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goto      LoopApagado</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goto      LoopPrincipal   ; y volvemos todo de nuevo...</a:t>
            </a:r>
            <a:endParaRPr b="0" lang="es-AR" sz="1130" spc="-1" strike="noStrike">
              <a:solidFill>
                <a:srgbClr val="000000"/>
              </a:solidFill>
              <a:latin typeface="Arial"/>
            </a:endParaRPr>
          </a:p>
          <a:p>
            <a:pPr>
              <a:lnSpc>
                <a:spcPct val="100000"/>
              </a:lnSpc>
            </a:pPr>
            <a:r>
              <a:rPr b="1" lang="es-ES" sz="1130" spc="-1" strike="noStrike">
                <a:solidFill>
                  <a:srgbClr val="000000"/>
                </a:solidFill>
                <a:latin typeface="Courier New"/>
              </a:rPr>
              <a:t>     </a:t>
            </a:r>
            <a:r>
              <a:rPr b="1" lang="es-ES" sz="1130" spc="-1" strike="noStrike">
                <a:solidFill>
                  <a:srgbClr val="000000"/>
                </a:solidFill>
                <a:latin typeface="Courier New"/>
              </a:rPr>
              <a:t>end</a:t>
            </a:r>
            <a:endParaRPr b="0" lang="es-AR" sz="113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2" name="Picture 2" descr=""/>
          <p:cNvPicPr/>
          <p:nvPr/>
        </p:nvPicPr>
        <p:blipFill>
          <a:blip r:embed="rId1"/>
          <a:stretch/>
        </p:blipFill>
        <p:spPr>
          <a:xfrm>
            <a:off x="1740600" y="722160"/>
            <a:ext cx="11667600" cy="8262360"/>
          </a:xfrm>
          <a:prstGeom prst="rect">
            <a:avLst/>
          </a:prstGeom>
          <a:ln w="0">
            <a:noFill/>
          </a:ln>
        </p:spPr>
      </p:pic>
      <p:pic>
        <p:nvPicPr>
          <p:cNvPr id="1493" name="Picture 3" descr=""/>
          <p:cNvPicPr/>
          <p:nvPr/>
        </p:nvPicPr>
        <p:blipFill>
          <a:blip r:embed="rId2"/>
          <a:stretch/>
        </p:blipFill>
        <p:spPr>
          <a:xfrm>
            <a:off x="8714160" y="7506720"/>
            <a:ext cx="5001840" cy="18590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p:nvPr>
        </p:nvSpPr>
        <p:spPr>
          <a:xfrm>
            <a:off x="1813680" y="2470680"/>
            <a:ext cx="11081520" cy="7196760"/>
          </a:xfrm>
          <a:prstGeom prst="rect">
            <a:avLst/>
          </a:prstGeom>
          <a:noFill/>
          <a:ln w="0">
            <a:noFill/>
          </a:ln>
        </p:spPr>
        <p:txBody>
          <a:bodyPr anchor="t">
            <a:noAutofit/>
          </a:bodyPr>
          <a:p>
            <a:pPr indent="0">
              <a:lnSpc>
                <a:spcPct val="100000"/>
              </a:lnSpc>
              <a:spcBef>
                <a:spcPts val="400"/>
              </a:spcBef>
              <a:buNone/>
              <a:tabLst>
                <a:tab algn="l" pos="0"/>
              </a:tabLst>
            </a:pPr>
            <a:r>
              <a:rPr b="1" lang="es-AR" sz="2000" spc="-1" strike="noStrike">
                <a:solidFill>
                  <a:srgbClr val="000000"/>
                </a:solidFill>
                <a:latin typeface="Calibri"/>
              </a:rPr>
              <a:t>Memoria Central o Interna: </a:t>
            </a:r>
            <a:r>
              <a:rPr b="0" lang="es-AR" sz="2000" spc="-1" strike="noStrike">
                <a:solidFill>
                  <a:srgbClr val="000000"/>
                </a:solidFill>
                <a:latin typeface="Calibri"/>
              </a:rPr>
              <a:t> En los dispositivos que la forma, se encuentran los programas que debe utilizar el sistema microprogramable, los datos necesarios y los resultados que se generan.</a:t>
            </a:r>
            <a:endParaRPr b="0" lang="en-US" sz="2000" spc="-1" strike="noStrike">
              <a:solidFill>
                <a:srgbClr val="000000"/>
              </a:solidFill>
              <a:latin typeface="Calibri"/>
            </a:endParaRPr>
          </a:p>
          <a:p>
            <a:pPr indent="0">
              <a:lnSpc>
                <a:spcPct val="100000"/>
              </a:lnSpc>
              <a:spcBef>
                <a:spcPts val="400"/>
              </a:spcBef>
              <a:buNone/>
              <a:tabLst>
                <a:tab algn="l" pos="0"/>
              </a:tabLst>
            </a:pPr>
            <a:endParaRPr b="0" lang="en-US" sz="2000" spc="-1" strike="noStrike">
              <a:solidFill>
                <a:srgbClr val="000000"/>
              </a:solidFill>
              <a:latin typeface="Calibri"/>
            </a:endParaRPr>
          </a:p>
          <a:p>
            <a:pPr indent="0">
              <a:lnSpc>
                <a:spcPct val="100000"/>
              </a:lnSpc>
              <a:spcBef>
                <a:spcPts val="400"/>
              </a:spcBef>
              <a:buNone/>
              <a:tabLst>
                <a:tab algn="l" pos="0"/>
              </a:tabLst>
            </a:pPr>
            <a:r>
              <a:rPr b="1" lang="es-AR" sz="2000" spc="-1" strike="noStrike">
                <a:solidFill>
                  <a:srgbClr val="000000"/>
                </a:solidFill>
                <a:latin typeface="Calibri"/>
              </a:rPr>
              <a:t>Unidad de entrada/salida: </a:t>
            </a:r>
            <a:r>
              <a:rPr b="0" lang="es-MX" sz="2000" spc="-1" strike="noStrike">
                <a:solidFill>
                  <a:srgbClr val="000000"/>
                </a:solidFill>
                <a:latin typeface="Calibri"/>
              </a:rPr>
              <a:t>P</a:t>
            </a:r>
            <a:r>
              <a:rPr b="0" lang="es-AR" sz="2000" spc="-1" strike="noStrike">
                <a:solidFill>
                  <a:srgbClr val="000000"/>
                </a:solidFill>
                <a:latin typeface="Calibri"/>
              </a:rPr>
              <a:t>ermite la comunicación del sistema microprogramable con el exterior. Su función fundamental es la de adaptar las diferentes velocidades y códigos utilizados por los elementos externos del sistema y el interior.</a:t>
            </a:r>
            <a:endParaRPr b="0" lang="en-US" sz="2000" spc="-1" strike="noStrike">
              <a:solidFill>
                <a:srgbClr val="000000"/>
              </a:solidFill>
              <a:latin typeface="Calibri"/>
            </a:endParaRPr>
          </a:p>
          <a:p>
            <a:pPr indent="0">
              <a:lnSpc>
                <a:spcPct val="100000"/>
              </a:lnSpc>
              <a:spcBef>
                <a:spcPts val="400"/>
              </a:spcBef>
              <a:buNone/>
              <a:tabLst>
                <a:tab algn="l" pos="0"/>
              </a:tabLst>
            </a:pPr>
            <a:r>
              <a:rPr b="0" lang="es-AR" sz="2000" spc="-1" strike="noStrike">
                <a:solidFill>
                  <a:srgbClr val="000000"/>
                </a:solidFill>
                <a:latin typeface="Calibri"/>
              </a:rPr>
              <a:t> </a:t>
            </a:r>
            <a:endParaRPr b="0" lang="en-US" sz="2000" spc="-1" strike="noStrike">
              <a:solidFill>
                <a:srgbClr val="000000"/>
              </a:solidFill>
              <a:latin typeface="Calibri"/>
            </a:endParaRPr>
          </a:p>
          <a:p>
            <a:pPr indent="0">
              <a:lnSpc>
                <a:spcPct val="100000"/>
              </a:lnSpc>
              <a:spcBef>
                <a:spcPts val="400"/>
              </a:spcBef>
              <a:buNone/>
              <a:tabLst>
                <a:tab algn="l" pos="0"/>
              </a:tabLst>
            </a:pPr>
            <a:r>
              <a:rPr b="1" lang="es-AR" sz="2000" spc="-1" strike="noStrike">
                <a:solidFill>
                  <a:srgbClr val="000000"/>
                </a:solidFill>
                <a:latin typeface="Calibri"/>
              </a:rPr>
              <a:t>Periféricos: </a:t>
            </a:r>
            <a:r>
              <a:rPr b="0" lang="es-MX" sz="2000" spc="-1" strike="noStrike">
                <a:solidFill>
                  <a:srgbClr val="000000"/>
                </a:solidFill>
                <a:latin typeface="Calibri"/>
              </a:rPr>
              <a:t>N</a:t>
            </a:r>
            <a:r>
              <a:rPr b="0" lang="es-AR" sz="2000" spc="-1" strike="noStrike">
                <a:solidFill>
                  <a:srgbClr val="000000"/>
                </a:solidFill>
                <a:latin typeface="Calibri"/>
              </a:rPr>
              <a:t>o forman parte del sistema microprogramable. Es un conjunto de dispositivos que realizan un trabajo en el exterior del sistema. </a:t>
            </a:r>
            <a:endParaRPr b="0" lang="en-US" sz="2000" spc="-1" strike="noStrike">
              <a:solidFill>
                <a:srgbClr val="000000"/>
              </a:solidFill>
              <a:latin typeface="Calibri"/>
            </a:endParaRPr>
          </a:p>
          <a:p>
            <a:pPr indent="0">
              <a:lnSpc>
                <a:spcPct val="100000"/>
              </a:lnSpc>
              <a:spcBef>
                <a:spcPts val="400"/>
              </a:spcBef>
              <a:buNone/>
              <a:tabLst>
                <a:tab algn="l" pos="0"/>
              </a:tabLst>
            </a:pPr>
            <a:r>
              <a:rPr b="0" lang="es-AR" sz="2000" spc="-1" strike="noStrike">
                <a:solidFill>
                  <a:srgbClr val="000000"/>
                </a:solidFill>
                <a:latin typeface="Calibri"/>
              </a:rPr>
              <a:t>Estos periféricos pueden ser de entrada o de salida, aunque existen algunos que realizan ambas. </a:t>
            </a:r>
            <a:endParaRPr b="0" lang="en-US" sz="2000" spc="-1" strike="noStrike">
              <a:solidFill>
                <a:srgbClr val="000000"/>
              </a:solidFill>
              <a:latin typeface="Calibri"/>
            </a:endParaRPr>
          </a:p>
          <a:p>
            <a:pPr indent="0">
              <a:lnSpc>
                <a:spcPct val="100000"/>
              </a:lnSpc>
              <a:spcBef>
                <a:spcPts val="400"/>
              </a:spcBef>
              <a:buNone/>
              <a:tabLst>
                <a:tab algn="l" pos="0"/>
              </a:tabLst>
            </a:pPr>
            <a:r>
              <a:rPr b="0" lang="es-AR" sz="2000" spc="-1" strike="noStrike">
                <a:solidFill>
                  <a:srgbClr val="000000"/>
                </a:solidFill>
                <a:latin typeface="Calibri"/>
              </a:rPr>
              <a:t>Un sistema microprogramable puede controlar una multitud de dispositivos de manera que también pueden considerarse periféricos un motor eléctrico, una electroválvula, un sensor de movimiento, un brazo robot, etc. </a:t>
            </a:r>
            <a:endParaRPr b="0" lang="en-US" sz="2000" spc="-1" strike="noStrike">
              <a:solidFill>
                <a:srgbClr val="000000"/>
              </a:solidFill>
              <a:latin typeface="Calibri"/>
            </a:endParaRPr>
          </a:p>
        </p:txBody>
      </p:sp>
      <p:sp>
        <p:nvSpPr>
          <p:cNvPr id="243" name="PlaceHolder 2"/>
          <p:cNvSpPr>
            <a:spLocks noGrp="1"/>
          </p:cNvSpPr>
          <p:nvPr>
            <p:ph type="title"/>
          </p:nvPr>
        </p:nvSpPr>
        <p:spPr>
          <a:xfrm>
            <a:off x="975600" y="722160"/>
            <a:ext cx="13048560" cy="1507320"/>
          </a:xfrm>
          <a:prstGeom prst="rect">
            <a:avLst/>
          </a:prstGeom>
          <a:noFill/>
          <a:ln w="0">
            <a:noFill/>
          </a:ln>
        </p:spPr>
        <p:txBody>
          <a:bodyPr anchor="ctr">
            <a:normAutofit/>
          </a:bodyPr>
          <a:p>
            <a:pPr indent="0" algn="ctr">
              <a:lnSpc>
                <a:spcPct val="100000"/>
              </a:lnSpc>
              <a:buNone/>
            </a:pPr>
            <a:r>
              <a:rPr b="1" i="1" lang="es-ES" sz="4390" spc="-1" strike="noStrike">
                <a:solidFill>
                  <a:srgbClr val="ff0000"/>
                </a:solidFill>
                <a:latin typeface="Times New Roman"/>
              </a:rPr>
              <a:t>Estructura Básica de un Microprogramable</a:t>
            </a:r>
            <a:endParaRPr b="0" lang="en-US" sz="439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4" name="Imagen 1" descr=""/>
          <p:cNvPicPr/>
          <p:nvPr/>
        </p:nvPicPr>
        <p:blipFill>
          <a:blip r:embed="rId1"/>
          <a:stretch/>
        </p:blipFill>
        <p:spPr>
          <a:xfrm>
            <a:off x="2068560" y="1644480"/>
            <a:ext cx="9348480" cy="6446160"/>
          </a:xfrm>
          <a:prstGeom prst="rect">
            <a:avLst/>
          </a:prstGeom>
          <a:ln w="0">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Título 1"/>
          <p:cNvSpPr/>
          <p:nvPr/>
        </p:nvSpPr>
        <p:spPr>
          <a:xfrm>
            <a:off x="360000" y="3938400"/>
            <a:ext cx="14399640" cy="1938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s-ES" sz="4400" spc="-1" strike="noStrike">
                <a:solidFill>
                  <a:srgbClr val="ff0000"/>
                </a:solidFill>
                <a:latin typeface="Calibri"/>
              </a:rPr>
              <a:t>Primer TP (Manejo con display)</a:t>
            </a:r>
            <a:endParaRPr b="0" lang="es-AR" sz="4400" spc="-1" strike="noStrike">
              <a:solidFill>
                <a:srgbClr val="000000"/>
              </a:solidFill>
              <a:latin typeface="Arial"/>
            </a:endParaRPr>
          </a:p>
          <a:p>
            <a:pPr algn="ctr">
              <a:lnSpc>
                <a:spcPct val="100000"/>
              </a:lnSpc>
            </a:pPr>
            <a:r>
              <a:rPr b="1" lang="es-ES" sz="4400" spc="-1" strike="noStrike">
                <a:solidFill>
                  <a:srgbClr val="ff0000"/>
                </a:solidFill>
                <a:latin typeface="Calibri"/>
              </a:rPr>
              <a:t>Contadores</a:t>
            </a:r>
            <a:endParaRPr b="0" lang="es-AR"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6" name="1 CuadroTexto"/>
          <p:cNvSpPr/>
          <p:nvPr/>
        </p:nvSpPr>
        <p:spPr>
          <a:xfrm>
            <a:off x="2564280" y="621360"/>
            <a:ext cx="5757480" cy="1736280"/>
          </a:xfrm>
          <a:prstGeom prst="rect">
            <a:avLst/>
          </a:prstGeom>
          <a:noFill/>
          <a:ln w="0">
            <a:noFill/>
          </a:ln>
        </p:spPr>
        <p:style>
          <a:lnRef idx="0"/>
          <a:fillRef idx="0"/>
          <a:effectRef idx="0"/>
          <a:fontRef idx="minor"/>
        </p:style>
        <p:txBody>
          <a:bodyPr wrap="none" lIns="90000" rIns="90000" tIns="45000" bIns="45000" anchor="t">
            <a:spAutoFit/>
          </a:bodyPr>
          <a:p>
            <a:pPr marL="343080" indent="-343080">
              <a:lnSpc>
                <a:spcPct val="100000"/>
              </a:lnSpc>
              <a:buClr>
                <a:srgbClr val="000000"/>
              </a:buClr>
              <a:buFont typeface="Calibri"/>
              <a:buAutoNum type="arabicPeriod"/>
            </a:pPr>
            <a:r>
              <a:rPr b="0" i="1" lang="es-ES" sz="1800" spc="-1" strike="noStrike">
                <a:solidFill>
                  <a:srgbClr val="000000"/>
                </a:solidFill>
                <a:latin typeface="Calibri"/>
              </a:rPr>
              <a:t>Descripción del TP</a:t>
            </a:r>
            <a:endParaRPr b="0" lang="es-AR" sz="1800" spc="-1" strike="noStrike">
              <a:solidFill>
                <a:srgbClr val="000000"/>
              </a:solidFill>
              <a:latin typeface="Arial"/>
            </a:endParaRPr>
          </a:p>
          <a:p>
            <a:pPr marL="343080" indent="-343080">
              <a:lnSpc>
                <a:spcPct val="100000"/>
              </a:lnSpc>
              <a:buClr>
                <a:srgbClr val="000000"/>
              </a:buClr>
              <a:buFont typeface="Calibri"/>
              <a:buAutoNum type="arabicPeriod"/>
            </a:pPr>
            <a:r>
              <a:rPr b="0" i="1" lang="es-ES" sz="1800" spc="-1" strike="noStrike">
                <a:solidFill>
                  <a:srgbClr val="000000"/>
                </a:solidFill>
                <a:latin typeface="Calibri"/>
              </a:rPr>
              <a:t>Circuito Electrico</a:t>
            </a:r>
            <a:endParaRPr b="0" lang="es-AR" sz="1800" spc="-1" strike="noStrike">
              <a:solidFill>
                <a:srgbClr val="000000"/>
              </a:solidFill>
              <a:latin typeface="Arial"/>
            </a:endParaRPr>
          </a:p>
          <a:p>
            <a:pPr marL="343080" indent="-343080">
              <a:lnSpc>
                <a:spcPct val="100000"/>
              </a:lnSpc>
              <a:buClr>
                <a:srgbClr val="000000"/>
              </a:buClr>
              <a:buFont typeface="Calibri"/>
              <a:buAutoNum type="arabicPeriod"/>
            </a:pPr>
            <a:r>
              <a:rPr b="0" i="1" lang="es-ES" sz="1800" spc="-1" strike="noStrike">
                <a:solidFill>
                  <a:srgbClr val="000000"/>
                </a:solidFill>
                <a:latin typeface="Calibri"/>
              </a:rPr>
              <a:t>Diagrama global</a:t>
            </a:r>
            <a:endParaRPr b="0" lang="es-AR" sz="1800" spc="-1" strike="noStrike">
              <a:solidFill>
                <a:srgbClr val="000000"/>
              </a:solidFill>
              <a:latin typeface="Arial"/>
            </a:endParaRPr>
          </a:p>
          <a:p>
            <a:pPr marL="343080" indent="-343080">
              <a:lnSpc>
                <a:spcPct val="100000"/>
              </a:lnSpc>
              <a:buClr>
                <a:srgbClr val="000000"/>
              </a:buClr>
              <a:buFont typeface="Calibri"/>
              <a:buAutoNum type="arabicPeriod"/>
            </a:pPr>
            <a:r>
              <a:rPr b="0" i="1" lang="es-ES" sz="1800" spc="-1" strike="noStrike">
                <a:solidFill>
                  <a:srgbClr val="000000"/>
                </a:solidFill>
                <a:latin typeface="Calibri"/>
              </a:rPr>
              <a:t>Diagrama Detallado</a:t>
            </a:r>
            <a:endParaRPr b="0" lang="es-AR" sz="1800" spc="-1" strike="noStrike">
              <a:solidFill>
                <a:srgbClr val="000000"/>
              </a:solidFill>
              <a:latin typeface="Arial"/>
            </a:endParaRPr>
          </a:p>
          <a:p>
            <a:pPr marL="343080" indent="-343080">
              <a:lnSpc>
                <a:spcPct val="100000"/>
              </a:lnSpc>
              <a:buClr>
                <a:srgbClr val="000000"/>
              </a:buClr>
              <a:buFont typeface="Calibri"/>
              <a:buAutoNum type="arabicPeriod"/>
            </a:pPr>
            <a:r>
              <a:rPr b="0" i="1" lang="es-ES" sz="1800" spc="-1" strike="noStrike">
                <a:solidFill>
                  <a:srgbClr val="000000"/>
                </a:solidFill>
                <a:latin typeface="Calibri"/>
              </a:rPr>
              <a:t>Codificación con descripción de bloque y sentencias</a:t>
            </a:r>
            <a:endParaRPr b="0" lang="es-AR" sz="1800" spc="-1" strike="noStrike">
              <a:solidFill>
                <a:srgbClr val="000000"/>
              </a:solidFill>
              <a:latin typeface="Arial"/>
            </a:endParaRPr>
          </a:p>
          <a:p>
            <a:pPr marL="343080" indent="-343080">
              <a:lnSpc>
                <a:spcPct val="100000"/>
              </a:lnSpc>
              <a:buClr>
                <a:srgbClr val="000000"/>
              </a:buClr>
              <a:buFont typeface="Calibri"/>
              <a:buAutoNum type="arabicPeriod"/>
            </a:pPr>
            <a:r>
              <a:rPr b="0" i="1" lang="es-ES" sz="1800" spc="-1" strike="noStrike">
                <a:solidFill>
                  <a:srgbClr val="000000"/>
                </a:solidFill>
                <a:latin typeface="Calibri"/>
              </a:rPr>
              <a:t>Prueba Proteus</a:t>
            </a:r>
            <a:endParaRPr b="0" lang="es-AR" sz="1800" spc="-1" strike="noStrike">
              <a:solidFill>
                <a:srgbClr val="000000"/>
              </a:solidFill>
              <a:latin typeface="Arial"/>
            </a:endParaRPr>
          </a:p>
        </p:txBody>
      </p:sp>
      <p:sp>
        <p:nvSpPr>
          <p:cNvPr id="1497" name="2 CuadroTexto"/>
          <p:cNvSpPr/>
          <p:nvPr/>
        </p:nvSpPr>
        <p:spPr>
          <a:xfrm>
            <a:off x="1197720" y="2832840"/>
            <a:ext cx="13031640" cy="5449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AR" sz="1800" spc="-1" strike="noStrike">
                <a:solidFill>
                  <a:srgbClr val="000000"/>
                </a:solidFill>
                <a:latin typeface="Calibri"/>
              </a:rPr>
              <a:t>A continuación se publica los achivos con la programación y el simulador Proteus para probar el programa. de acuerdo a lo dasarrollado en clase.</a:t>
            </a:r>
            <a:endParaRPr b="0" lang="es-AR" sz="1800" spc="-1" strike="noStrike">
              <a:solidFill>
                <a:srgbClr val="000000"/>
              </a:solidFill>
              <a:latin typeface="Arial"/>
            </a:endParaRPr>
          </a:p>
          <a:p>
            <a:pPr>
              <a:lnSpc>
                <a:spcPct val="100000"/>
              </a:lnSpc>
            </a:pPr>
            <a:r>
              <a:rPr b="0" lang="es-AR" sz="1800" spc="-1" strike="noStrike" u="sng">
                <a:solidFill>
                  <a:srgbClr val="0000ff"/>
                </a:solidFill>
                <a:uFillTx/>
                <a:latin typeface="Calibri"/>
                <a:hlinkClick r:id="rId1"/>
              </a:rPr>
              <a:t>Diagramas de flujo.vsd (78336)</a:t>
            </a:r>
            <a:br>
              <a:rPr sz="1800"/>
            </a:br>
            <a:r>
              <a:rPr b="0" lang="es-AR" sz="1800" spc="-1" strike="noStrike" u="sng">
                <a:solidFill>
                  <a:srgbClr val="0000ff"/>
                </a:solidFill>
                <a:uFillTx/>
                <a:latin typeface="Calibri"/>
                <a:hlinkClick r:id="rId2"/>
              </a:rPr>
              <a:t>Proyecto 1.pdsprj (15136)</a:t>
            </a:r>
            <a:br>
              <a:rPr sz="1800"/>
            </a:br>
            <a:r>
              <a:rPr b="0" lang="es-AR" sz="1800" spc="-1" strike="noStrike" u="sng">
                <a:solidFill>
                  <a:srgbClr val="0000ff"/>
                </a:solidFill>
                <a:uFillTx/>
                <a:latin typeface="Calibri"/>
                <a:hlinkClick r:id="rId3"/>
              </a:rPr>
              <a:t>TP-turnos-solucion.asm (2732)</a:t>
            </a:r>
            <a:endParaRPr b="0" lang="es-AR" sz="1800" spc="-1" strike="noStrike">
              <a:solidFill>
                <a:srgbClr val="000000"/>
              </a:solidFill>
              <a:latin typeface="Arial"/>
            </a:endParaRPr>
          </a:p>
          <a:p>
            <a:pPr>
              <a:lnSpc>
                <a:spcPct val="100000"/>
              </a:lnSpc>
            </a:pPr>
            <a:r>
              <a:rPr b="0" lang="es-AR" sz="1800" spc="-1" strike="noStrike">
                <a:solidFill>
                  <a:srgbClr val="000000"/>
                </a:solidFill>
                <a:latin typeface="Calibri"/>
              </a:rPr>
              <a:t>Descripción del TP.  </a:t>
            </a:r>
            <a:r>
              <a:rPr b="0" lang="es-AR" sz="1800" spc="-1" strike="noStrike" u="sng">
                <a:solidFill>
                  <a:srgbClr val="0000ff"/>
                </a:solidFill>
                <a:uFillTx/>
                <a:latin typeface="Calibri"/>
                <a:hlinkClick r:id="rId4"/>
              </a:rPr>
              <a:t>TP turnos.doc (97792)</a:t>
            </a:r>
            <a:endParaRPr b="0" lang="es-AR" sz="1800" spc="-1" strike="noStrike">
              <a:solidFill>
                <a:srgbClr val="000000"/>
              </a:solidFill>
              <a:latin typeface="Arial"/>
            </a:endParaRPr>
          </a:p>
          <a:p>
            <a:pPr>
              <a:lnSpc>
                <a:spcPct val="100000"/>
              </a:lnSpc>
            </a:pPr>
            <a:r>
              <a:rPr b="0" lang="es-AR" sz="1800" spc="-1" strike="noStrike">
                <a:solidFill>
                  <a:srgbClr val="000000"/>
                </a:solidFill>
                <a:latin typeface="Calibri"/>
              </a:rPr>
              <a:t>Se solicita efectuar las siguientes actividades.</a:t>
            </a:r>
            <a:endParaRPr b="0" lang="es-AR" sz="1800" spc="-1" strike="noStrike">
              <a:solidFill>
                <a:srgbClr val="000000"/>
              </a:solidFill>
              <a:latin typeface="Arial"/>
            </a:endParaRPr>
          </a:p>
          <a:p>
            <a:pPr>
              <a:lnSpc>
                <a:spcPct val="100000"/>
              </a:lnSpc>
            </a:pPr>
            <a:r>
              <a:rPr b="0" lang="es-AR" sz="1800" spc="-1" strike="noStrike">
                <a:solidFill>
                  <a:srgbClr val="000000"/>
                </a:solidFill>
                <a:latin typeface="Calibri"/>
              </a:rPr>
              <a:t>1.- Proyecto en MPLab</a:t>
            </a:r>
            <a:endParaRPr b="0" lang="es-AR" sz="1800" spc="-1" strike="noStrike">
              <a:solidFill>
                <a:srgbClr val="000000"/>
              </a:solidFill>
              <a:latin typeface="Arial"/>
            </a:endParaRPr>
          </a:p>
          <a:p>
            <a:pPr>
              <a:lnSpc>
                <a:spcPct val="100000"/>
              </a:lnSpc>
            </a:pPr>
            <a:r>
              <a:rPr b="0" lang="es-AR" sz="1800" spc="-1" strike="noStrike">
                <a:solidFill>
                  <a:srgbClr val="000000"/>
                </a:solidFill>
                <a:latin typeface="Calibri"/>
              </a:rPr>
              <a:t>2.- Generar la descripción funcional de la programación del programa TP-turnos.asm</a:t>
            </a:r>
            <a:endParaRPr b="0" lang="es-AR" sz="1800" spc="-1" strike="noStrike">
              <a:solidFill>
                <a:srgbClr val="000000"/>
              </a:solidFill>
              <a:latin typeface="Arial"/>
            </a:endParaRPr>
          </a:p>
          <a:p>
            <a:pPr>
              <a:lnSpc>
                <a:spcPct val="100000"/>
              </a:lnSpc>
            </a:pPr>
            <a:r>
              <a:rPr b="0" lang="es-AR" sz="1800" spc="-1" strike="noStrike">
                <a:solidFill>
                  <a:srgbClr val="000000"/>
                </a:solidFill>
                <a:latin typeface="Calibri"/>
              </a:rPr>
              <a:t>3.- Mediante la utilización de la IDE MPLab efectuar la ejecución paso a paso del programa mostrando la variación de los valores de las variables para efectuar la validación funcional de la solución presentada.</a:t>
            </a:r>
            <a:endParaRPr b="0" lang="es-AR" sz="1800" spc="-1" strike="noStrike">
              <a:solidFill>
                <a:srgbClr val="000000"/>
              </a:solidFill>
              <a:latin typeface="Arial"/>
            </a:endParaRPr>
          </a:p>
          <a:p>
            <a:pPr>
              <a:lnSpc>
                <a:spcPct val="100000"/>
              </a:lnSpc>
            </a:pPr>
            <a:r>
              <a:rPr b="0" lang="es-AR" sz="1800" spc="-1" strike="noStrike">
                <a:solidFill>
                  <a:srgbClr val="000000"/>
                </a:solidFill>
                <a:latin typeface="Calibri"/>
              </a:rPr>
              <a:t>4.- Mediate el simulador Proteus se procedera a efectuar la prueba de la solución presentada (el contador de turnos debe comenzar con el valor inicial 00</a:t>
            </a:r>
            <a:endParaRPr b="0" lang="es-AR" sz="1800" spc="-1" strike="noStrike">
              <a:solidFill>
                <a:srgbClr val="000000"/>
              </a:solidFill>
              <a:latin typeface="Arial"/>
            </a:endParaRPr>
          </a:p>
          <a:p>
            <a:pPr>
              <a:lnSpc>
                <a:spcPct val="100000"/>
              </a:lnSpc>
            </a:pPr>
            <a:r>
              <a:rPr b="0" lang="es-AR" sz="1800" spc="-1" strike="noStrike">
                <a:solidFill>
                  <a:srgbClr val="000000"/>
                </a:solidFill>
                <a:latin typeface="Calibri"/>
              </a:rPr>
              <a:t>4.- en los puntos 3 y 4 se deberá efectuar las capturas de pantallas que evidencie la actividad solicitada con los comentario de la representación de la misma.</a:t>
            </a:r>
            <a:endParaRPr b="0" lang="es-AR" sz="1800" spc="-1" strike="noStrike">
              <a:solidFill>
                <a:srgbClr val="000000"/>
              </a:solidFill>
              <a:latin typeface="Arial"/>
            </a:endParaRPr>
          </a:p>
          <a:p>
            <a:pPr>
              <a:lnSpc>
                <a:spcPct val="100000"/>
              </a:lnSpc>
            </a:pPr>
            <a:r>
              <a:rPr b="0" lang="es-AR" sz="1800" spc="-1" strike="noStrike">
                <a:solidFill>
                  <a:srgbClr val="000000"/>
                </a:solidFill>
                <a:latin typeface="Calibri"/>
              </a:rPr>
              <a:t>5.- Si hubere que efectuar algún ajuste funcional </a:t>
            </a:r>
            <a:endParaRPr b="0" lang="es-AR" sz="1800" spc="-1" strike="noStrike">
              <a:solidFill>
                <a:srgbClr val="000000"/>
              </a:solidFill>
              <a:latin typeface="Arial"/>
            </a:endParaRPr>
          </a:p>
          <a:p>
            <a:pPr>
              <a:lnSpc>
                <a:spcPct val="100000"/>
              </a:lnSpc>
            </a:pPr>
            <a:r>
              <a:rPr b="0" lang="es-AR" sz="1800" spc="-1" strike="noStrike">
                <a:solidFill>
                  <a:srgbClr val="ff0000"/>
                </a:solidFill>
                <a:latin typeface="Calibri"/>
              </a:rPr>
              <a:t>6.- Responder </a:t>
            </a:r>
            <a:endParaRPr b="0" lang="es-AR" sz="1800" spc="-1" strike="noStrike">
              <a:solidFill>
                <a:srgbClr val="000000"/>
              </a:solidFill>
              <a:latin typeface="Arial"/>
            </a:endParaRPr>
          </a:p>
          <a:p>
            <a:pPr marL="343080" indent="-343080">
              <a:lnSpc>
                <a:spcPct val="100000"/>
              </a:lnSpc>
              <a:buClr>
                <a:srgbClr val="ff0000"/>
              </a:buClr>
              <a:buFont typeface="StarSymbol"/>
              <a:buAutoNum type="alphaLcParenR"/>
            </a:pPr>
            <a:r>
              <a:rPr b="0" lang="es-AR" sz="1800" spc="-1" strike="noStrike">
                <a:solidFill>
                  <a:srgbClr val="ff0000"/>
                </a:solidFill>
                <a:latin typeface="Calibri"/>
              </a:rPr>
              <a:t>cómo funciona la tabla de conversión </a:t>
            </a:r>
            <a:endParaRPr b="0" lang="es-AR" sz="1800" spc="-1" strike="noStrike">
              <a:solidFill>
                <a:srgbClr val="000000"/>
              </a:solidFill>
              <a:latin typeface="Arial"/>
            </a:endParaRPr>
          </a:p>
          <a:p>
            <a:pPr marL="343080" indent="-343080">
              <a:lnSpc>
                <a:spcPct val="100000"/>
              </a:lnSpc>
              <a:buClr>
                <a:srgbClr val="ff0000"/>
              </a:buClr>
              <a:buFont typeface="StarSymbol"/>
              <a:buAutoNum type="alphaLcParenR"/>
            </a:pPr>
            <a:r>
              <a:rPr b="0" lang="es-AR" sz="1800" spc="-1" strike="noStrike">
                <a:solidFill>
                  <a:srgbClr val="ff0000"/>
                </a:solidFill>
                <a:latin typeface="Calibri"/>
              </a:rPr>
              <a:t> </a:t>
            </a:r>
            <a:r>
              <a:rPr b="0" lang="es-AR" sz="1800" spc="-1" strike="noStrike">
                <a:solidFill>
                  <a:srgbClr val="ff0000"/>
                </a:solidFill>
                <a:latin typeface="Calibri"/>
              </a:rPr>
              <a:t>explicar por qué se elijen esos valores. </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8" name="Picture 3" descr=""/>
          <p:cNvPicPr/>
          <p:nvPr/>
        </p:nvPicPr>
        <p:blipFill>
          <a:blip r:embed="rId1"/>
          <a:stretch/>
        </p:blipFill>
        <p:spPr>
          <a:xfrm>
            <a:off x="1386000" y="812520"/>
            <a:ext cx="12347280" cy="9062640"/>
          </a:xfrm>
          <a:prstGeom prst="rect">
            <a:avLst/>
          </a:prstGeom>
          <a:ln w="0">
            <a:noFill/>
          </a:ln>
        </p:spPr>
      </p:pic>
      <p:sp>
        <p:nvSpPr>
          <p:cNvPr id="1499" name="TextBox 1"/>
          <p:cNvSpPr/>
          <p:nvPr/>
        </p:nvSpPr>
        <p:spPr>
          <a:xfrm>
            <a:off x="5312160" y="1130400"/>
            <a:ext cx="601596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Palabra</a:t>
            </a:r>
            <a:r>
              <a:rPr b="0" lang="en-US" sz="4390" spc="-1" strike="noStrike">
                <a:solidFill>
                  <a:srgbClr val="000000"/>
                </a:solidFill>
                <a:latin typeface="Times New Roman"/>
              </a:rPr>
              <a:t> </a:t>
            </a:r>
            <a:r>
              <a:rPr b="1" lang="en-US" sz="4390" spc="-1" strike="noStrike">
                <a:solidFill>
                  <a:srgbClr val="000000"/>
                </a:solidFill>
                <a:latin typeface="Times New Roman"/>
              </a:rPr>
              <a:t>de</a:t>
            </a:r>
            <a:r>
              <a:rPr b="0" lang="en-US" sz="4390" spc="-1" strike="noStrike">
                <a:solidFill>
                  <a:srgbClr val="000000"/>
                </a:solidFill>
                <a:latin typeface="Times New Roman"/>
              </a:rPr>
              <a:t> </a:t>
            </a:r>
            <a:r>
              <a:rPr b="1" lang="en-US" sz="4390" spc="-1" strike="noStrike">
                <a:solidFill>
                  <a:srgbClr val="000000"/>
                </a:solidFill>
                <a:latin typeface="Times New Roman"/>
              </a:rPr>
              <a:t>configuración</a:t>
            </a:r>
            <a:endParaRPr b="0" lang="es-AR" sz="4390" spc="-1" strike="noStrike">
              <a:solidFill>
                <a:srgbClr val="000000"/>
              </a:solidFill>
              <a:latin typeface="Arial"/>
            </a:endParaRPr>
          </a:p>
        </p:txBody>
      </p:sp>
      <p:sp>
        <p:nvSpPr>
          <p:cNvPr id="1500" name="TextBox 1"/>
          <p:cNvSpPr/>
          <p:nvPr/>
        </p:nvSpPr>
        <p:spPr>
          <a:xfrm>
            <a:off x="1882080" y="2504520"/>
            <a:ext cx="20376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CP</a:t>
            </a:r>
            <a:endParaRPr b="0" lang="es-AR" sz="1200" spc="-1" strike="noStrike">
              <a:solidFill>
                <a:srgbClr val="000000"/>
              </a:solidFill>
              <a:latin typeface="Arial"/>
            </a:endParaRPr>
          </a:p>
        </p:txBody>
      </p:sp>
      <p:sp>
        <p:nvSpPr>
          <p:cNvPr id="1501" name="TextBox 1"/>
          <p:cNvSpPr/>
          <p:nvPr/>
        </p:nvSpPr>
        <p:spPr>
          <a:xfrm>
            <a:off x="2787480" y="2504520"/>
            <a:ext cx="5148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a:t>
            </a:r>
            <a:endParaRPr b="0" lang="es-AR" sz="1200" spc="-1" strike="noStrike">
              <a:solidFill>
                <a:srgbClr val="000000"/>
              </a:solidFill>
              <a:latin typeface="Arial"/>
            </a:endParaRPr>
          </a:p>
        </p:txBody>
      </p:sp>
      <p:sp>
        <p:nvSpPr>
          <p:cNvPr id="1502" name="TextBox 1"/>
          <p:cNvSpPr/>
          <p:nvPr/>
        </p:nvSpPr>
        <p:spPr>
          <a:xfrm>
            <a:off x="3444840" y="2504520"/>
            <a:ext cx="11318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DEBUG</a:t>
            </a:r>
            <a:r>
              <a:rPr b="0" lang="en-US" sz="1200" spc="-1" strike="noStrike">
                <a:solidFill>
                  <a:srgbClr val="000000"/>
                </a:solidFill>
                <a:latin typeface="Times New Roman"/>
              </a:rPr>
              <a:t>    </a:t>
            </a:r>
            <a:r>
              <a:rPr b="1" lang="en-US" sz="1200" spc="-1" strike="noStrike">
                <a:solidFill>
                  <a:srgbClr val="000000"/>
                </a:solidFill>
                <a:latin typeface="Times New Roman"/>
              </a:rPr>
              <a:t>WRT1</a:t>
            </a:r>
            <a:endParaRPr b="0" lang="es-AR" sz="1200" spc="-1" strike="noStrike">
              <a:solidFill>
                <a:srgbClr val="000000"/>
              </a:solidFill>
              <a:latin typeface="Arial"/>
            </a:endParaRPr>
          </a:p>
        </p:txBody>
      </p:sp>
      <p:sp>
        <p:nvSpPr>
          <p:cNvPr id="1503" name="TextBox 1"/>
          <p:cNvSpPr/>
          <p:nvPr/>
        </p:nvSpPr>
        <p:spPr>
          <a:xfrm>
            <a:off x="5075280" y="2504520"/>
            <a:ext cx="4370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WRT0</a:t>
            </a:r>
            <a:endParaRPr b="0" lang="es-AR" sz="1200" spc="-1" strike="noStrike">
              <a:solidFill>
                <a:srgbClr val="000000"/>
              </a:solidFill>
              <a:latin typeface="Arial"/>
            </a:endParaRPr>
          </a:p>
        </p:txBody>
      </p:sp>
      <p:sp>
        <p:nvSpPr>
          <p:cNvPr id="1504" name="TextBox 1"/>
          <p:cNvSpPr/>
          <p:nvPr/>
        </p:nvSpPr>
        <p:spPr>
          <a:xfrm>
            <a:off x="5974560" y="2504520"/>
            <a:ext cx="31356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CPD</a:t>
            </a:r>
            <a:endParaRPr b="0" lang="es-AR" sz="1200" spc="-1" strike="noStrike">
              <a:solidFill>
                <a:srgbClr val="000000"/>
              </a:solidFill>
              <a:latin typeface="Arial"/>
            </a:endParaRPr>
          </a:p>
        </p:txBody>
      </p:sp>
      <p:sp>
        <p:nvSpPr>
          <p:cNvPr id="1505" name="TextBox 1"/>
          <p:cNvSpPr/>
          <p:nvPr/>
        </p:nvSpPr>
        <p:spPr>
          <a:xfrm>
            <a:off x="6797880" y="2504520"/>
            <a:ext cx="2923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LVP</a:t>
            </a:r>
            <a:endParaRPr b="0" lang="es-AR" sz="1200" spc="-1" strike="noStrike">
              <a:solidFill>
                <a:srgbClr val="000000"/>
              </a:solidFill>
              <a:latin typeface="Arial"/>
            </a:endParaRPr>
          </a:p>
        </p:txBody>
      </p:sp>
      <p:sp>
        <p:nvSpPr>
          <p:cNvPr id="1506" name="TextBox 1"/>
          <p:cNvSpPr/>
          <p:nvPr/>
        </p:nvSpPr>
        <p:spPr>
          <a:xfrm>
            <a:off x="7500960" y="2504520"/>
            <a:ext cx="54360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BOREN</a:t>
            </a:r>
            <a:endParaRPr b="0" lang="es-AR" sz="1200" spc="-1" strike="noStrike">
              <a:solidFill>
                <a:srgbClr val="000000"/>
              </a:solidFill>
              <a:latin typeface="Arial"/>
            </a:endParaRPr>
          </a:p>
        </p:txBody>
      </p:sp>
      <p:sp>
        <p:nvSpPr>
          <p:cNvPr id="1507" name="TextBox 1"/>
          <p:cNvSpPr/>
          <p:nvPr/>
        </p:nvSpPr>
        <p:spPr>
          <a:xfrm>
            <a:off x="8568360" y="2504520"/>
            <a:ext cx="5148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a:t>
            </a:r>
            <a:endParaRPr b="0" lang="es-AR" sz="1200" spc="-1" strike="noStrike">
              <a:solidFill>
                <a:srgbClr val="000000"/>
              </a:solidFill>
              <a:latin typeface="Arial"/>
            </a:endParaRPr>
          </a:p>
        </p:txBody>
      </p:sp>
      <p:sp>
        <p:nvSpPr>
          <p:cNvPr id="1508" name="TextBox 1"/>
          <p:cNvSpPr/>
          <p:nvPr/>
        </p:nvSpPr>
        <p:spPr>
          <a:xfrm>
            <a:off x="9406440" y="2504520"/>
            <a:ext cx="5148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a:t>
            </a:r>
            <a:endParaRPr b="0" lang="es-AR" sz="1200" spc="-1" strike="noStrike">
              <a:solidFill>
                <a:srgbClr val="000000"/>
              </a:solidFill>
              <a:latin typeface="Arial"/>
            </a:endParaRPr>
          </a:p>
        </p:txBody>
      </p:sp>
      <p:sp>
        <p:nvSpPr>
          <p:cNvPr id="1509" name="TextBox 1"/>
          <p:cNvSpPr/>
          <p:nvPr/>
        </p:nvSpPr>
        <p:spPr>
          <a:xfrm>
            <a:off x="10375920" y="2504520"/>
            <a:ext cx="26269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PWRTEN</a:t>
            </a:r>
            <a:r>
              <a:rPr b="0" lang="en-US" sz="1200" spc="-1" strike="noStrike">
                <a:solidFill>
                  <a:srgbClr val="000000"/>
                </a:solidFill>
                <a:latin typeface="Times New Roman"/>
              </a:rPr>
              <a:t>    </a:t>
            </a:r>
            <a:r>
              <a:rPr b="1" lang="en-US" sz="1200" spc="-1" strike="noStrike">
                <a:solidFill>
                  <a:srgbClr val="000000"/>
                </a:solidFill>
                <a:latin typeface="Times New Roman"/>
              </a:rPr>
              <a:t>WDTEN</a:t>
            </a:r>
            <a:r>
              <a:rPr b="0" lang="en-US" sz="1200" spc="-1" strike="noStrike">
                <a:solidFill>
                  <a:srgbClr val="000000"/>
                </a:solidFill>
                <a:latin typeface="Times New Roman"/>
              </a:rPr>
              <a:t>    </a:t>
            </a:r>
            <a:r>
              <a:rPr b="1" lang="en-US" sz="1200" spc="-1" strike="noStrike">
                <a:solidFill>
                  <a:srgbClr val="000000"/>
                </a:solidFill>
                <a:latin typeface="Times New Roman"/>
              </a:rPr>
              <a:t>FOSC1</a:t>
            </a:r>
            <a:r>
              <a:rPr b="0" lang="en-US" sz="1200" spc="-1" strike="noStrike">
                <a:solidFill>
                  <a:srgbClr val="000000"/>
                </a:solidFill>
                <a:latin typeface="Times New Roman"/>
              </a:rPr>
              <a:t>   </a:t>
            </a:r>
            <a:r>
              <a:rPr b="1" lang="en-US" sz="1200" spc="-1" strike="noStrike">
                <a:solidFill>
                  <a:srgbClr val="000000"/>
                </a:solidFill>
                <a:latin typeface="Times New Roman"/>
              </a:rPr>
              <a:t>FOSC0</a:t>
            </a:r>
            <a:endParaRPr b="0" lang="es-AR" sz="1200" spc="-1" strike="noStrike">
              <a:solidFill>
                <a:srgbClr val="000000"/>
              </a:solidFill>
              <a:latin typeface="Arial"/>
            </a:endParaRPr>
          </a:p>
        </p:txBody>
      </p:sp>
      <p:sp>
        <p:nvSpPr>
          <p:cNvPr id="1510" name="TextBox 1"/>
          <p:cNvSpPr/>
          <p:nvPr/>
        </p:nvSpPr>
        <p:spPr>
          <a:xfrm>
            <a:off x="13064760" y="2905920"/>
            <a:ext cx="27684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0" lang="en-US" sz="1200" spc="-1" strike="noStrike">
                <a:solidFill>
                  <a:srgbClr val="000000"/>
                </a:solidFill>
                <a:latin typeface="Times New Roman"/>
              </a:rPr>
              <a:t>bit 0</a:t>
            </a:r>
            <a:endParaRPr b="0" lang="es-AR" sz="1200" spc="-1" strike="noStrike">
              <a:solidFill>
                <a:srgbClr val="000000"/>
              </a:solidFill>
              <a:latin typeface="Arial"/>
            </a:endParaRPr>
          </a:p>
        </p:txBody>
      </p:sp>
      <p:sp>
        <p:nvSpPr>
          <p:cNvPr id="1511" name="TextBox 1"/>
          <p:cNvSpPr/>
          <p:nvPr/>
        </p:nvSpPr>
        <p:spPr>
          <a:xfrm>
            <a:off x="1793880" y="2956320"/>
            <a:ext cx="276840" cy="1341000"/>
          </a:xfrm>
          <a:prstGeom prst="rect">
            <a:avLst/>
          </a:prstGeom>
          <a:noFill/>
          <a:ln w="0">
            <a:noFill/>
          </a:ln>
        </p:spPr>
        <p:style>
          <a:lnRef idx="0"/>
          <a:fillRef idx="0"/>
          <a:effectRef idx="0"/>
          <a:fontRef idx="minor"/>
        </p:style>
        <p:txBody>
          <a:bodyPr wrap="none" lIns="0" rIns="0" tIns="0" bIns="45000" anchor="t">
            <a:spAutoFit/>
          </a:bodyPr>
          <a:p>
            <a:pPr>
              <a:lnSpc>
                <a:spcPts val="1500"/>
              </a:lnSpc>
              <a:tabLst>
                <a:tab algn="l" pos="63360"/>
              </a:tabLst>
            </a:pPr>
            <a:r>
              <a:rPr b="0" lang="en-US" sz="1200" spc="-1" strike="noStrike">
                <a:solidFill>
                  <a:srgbClr val="000000"/>
                </a:solidFill>
                <a:latin typeface="Times New Roman"/>
              </a:rPr>
              <a:t>bit 1</a:t>
            </a:r>
            <a:endParaRPr b="0" lang="es-AR" sz="1200" spc="-1" strike="noStrike">
              <a:solidFill>
                <a:srgbClr val="000000"/>
              </a:solidFill>
              <a:latin typeface="Arial"/>
            </a:endParaRPr>
          </a:p>
          <a:p>
            <a:pPr>
              <a:lnSpc>
                <a:spcPts val="1001"/>
              </a:lnSpc>
              <a:tabLst>
                <a:tab algn="l" pos="63360"/>
              </a:tabLst>
            </a:pPr>
            <a:endParaRPr b="0" lang="es-AR" sz="1800" spc="-1" strike="noStrike">
              <a:solidFill>
                <a:srgbClr val="000000"/>
              </a:solidFill>
              <a:latin typeface="Arial"/>
            </a:endParaRPr>
          </a:p>
          <a:p>
            <a:pPr>
              <a:lnSpc>
                <a:spcPts val="1001"/>
              </a:lnSpc>
              <a:tabLst>
                <a:tab algn="l" pos="63360"/>
              </a:tabLst>
            </a:pPr>
            <a:endParaRPr b="0" lang="es-AR" sz="1800" spc="-1" strike="noStrike">
              <a:solidFill>
                <a:srgbClr val="000000"/>
              </a:solidFill>
              <a:latin typeface="Arial"/>
            </a:endParaRPr>
          </a:p>
          <a:p>
            <a:pPr>
              <a:lnSpc>
                <a:spcPts val="1199"/>
              </a:lnSpc>
              <a:tabLst>
                <a:tab algn="l" pos="63360"/>
              </a:tabLst>
            </a:pPr>
            <a:r>
              <a:rPr b="0" lang="en-US" sz="1800" spc="-1" strike="noStrike">
                <a:solidFill>
                  <a:srgbClr val="000000"/>
                </a:solidFill>
                <a:latin typeface="Calibri"/>
              </a:rPr>
              <a:t>	</a:t>
            </a:r>
            <a:endParaRPr b="0" lang="es-AR" sz="1800" spc="-1" strike="noStrike">
              <a:solidFill>
                <a:srgbClr val="000000"/>
              </a:solidFill>
              <a:latin typeface="Arial"/>
            </a:endParaRPr>
          </a:p>
          <a:p>
            <a:pPr>
              <a:lnSpc>
                <a:spcPts val="1001"/>
              </a:lnSpc>
              <a:tabLst>
                <a:tab algn="l" pos="63360"/>
              </a:tabLst>
            </a:pPr>
            <a:endParaRPr b="0" lang="es-AR" sz="1800" spc="-1" strike="noStrike">
              <a:solidFill>
                <a:srgbClr val="000000"/>
              </a:solidFill>
              <a:latin typeface="Arial"/>
            </a:endParaRPr>
          </a:p>
          <a:p>
            <a:pPr>
              <a:lnSpc>
                <a:spcPts val="1001"/>
              </a:lnSpc>
              <a:tabLst>
                <a:tab algn="l" pos="63360"/>
              </a:tabLst>
            </a:pPr>
            <a:endParaRPr b="0" lang="es-AR" sz="1800" spc="-1" strike="noStrike">
              <a:solidFill>
                <a:srgbClr val="000000"/>
              </a:solidFill>
              <a:latin typeface="Arial"/>
            </a:endParaRPr>
          </a:p>
          <a:p>
            <a:pPr>
              <a:lnSpc>
                <a:spcPts val="1001"/>
              </a:lnSpc>
              <a:tabLst>
                <a:tab algn="l" pos="63360"/>
              </a:tabLst>
            </a:pPr>
            <a:endParaRPr b="0" lang="es-AR" sz="1800" spc="-1" strike="noStrike">
              <a:solidFill>
                <a:srgbClr val="000000"/>
              </a:solidFill>
              <a:latin typeface="Arial"/>
            </a:endParaRPr>
          </a:p>
          <a:p>
            <a:pPr>
              <a:lnSpc>
                <a:spcPts val="1001"/>
              </a:lnSpc>
              <a:tabLst>
                <a:tab algn="l" pos="63360"/>
              </a:tabLst>
            </a:pPr>
            <a:endParaRPr b="0" lang="es-AR" sz="1800" spc="-1" strike="noStrike">
              <a:solidFill>
                <a:srgbClr val="000000"/>
              </a:solidFill>
              <a:latin typeface="Arial"/>
            </a:endParaRPr>
          </a:p>
          <a:p>
            <a:pPr>
              <a:lnSpc>
                <a:spcPts val="1500"/>
              </a:lnSpc>
              <a:tabLst>
                <a:tab algn="l" pos="63360"/>
              </a:tabLst>
            </a:pPr>
            <a:r>
              <a:rPr b="0" lang="en-US" sz="1800" spc="-1" strike="noStrike">
                <a:solidFill>
                  <a:srgbClr val="000000"/>
                </a:solidFill>
                <a:latin typeface="Calibri"/>
              </a:rPr>
              <a:t>	</a:t>
            </a:r>
            <a:endParaRPr b="0" lang="es-AR" sz="1800" spc="-1" strike="noStrike">
              <a:solidFill>
                <a:srgbClr val="000000"/>
              </a:solidFill>
              <a:latin typeface="Arial"/>
            </a:endParaRPr>
          </a:p>
        </p:txBody>
      </p:sp>
      <p:sp>
        <p:nvSpPr>
          <p:cNvPr id="1512" name="TextBox 1"/>
          <p:cNvSpPr/>
          <p:nvPr/>
        </p:nvSpPr>
        <p:spPr>
          <a:xfrm>
            <a:off x="4055760" y="3375360"/>
            <a:ext cx="6545520" cy="1074240"/>
          </a:xfrm>
          <a:prstGeom prst="rect">
            <a:avLst/>
          </a:prstGeom>
          <a:noFill/>
          <a:ln w="0">
            <a:noFill/>
          </a:ln>
        </p:spPr>
        <p:style>
          <a:lnRef idx="0"/>
          <a:fillRef idx="0"/>
          <a:effectRef idx="0"/>
          <a:fontRef idx="minor"/>
        </p:style>
        <p:txBody>
          <a:bodyPr wrap="none" lIns="0" rIns="0" tIns="0" bIns="45000" anchor="t">
            <a:spAutoFit/>
          </a:bodyPr>
          <a:p>
            <a:pPr>
              <a:lnSpc>
                <a:spcPts val="2701"/>
              </a:lnSpc>
            </a:pPr>
            <a:r>
              <a:rPr b="1" lang="en-US" sz="2000" spc="-1" strike="noStrike">
                <a:solidFill>
                  <a:srgbClr val="000000"/>
                </a:solidFill>
                <a:latin typeface="Times New Roman"/>
              </a:rPr>
              <a:t>Localizada</a:t>
            </a:r>
            <a:r>
              <a:rPr b="0" lang="en-US" sz="2000" spc="-1" strike="noStrike">
                <a:solidFill>
                  <a:srgbClr val="000000"/>
                </a:solidFill>
                <a:latin typeface="Times New Roman"/>
              </a:rPr>
              <a:t> </a:t>
            </a:r>
            <a:r>
              <a:rPr b="1" lang="en-US" sz="2000" spc="-1" strike="noStrike">
                <a:solidFill>
                  <a:srgbClr val="000000"/>
                </a:solidFill>
                <a:latin typeface="Times New Roman"/>
              </a:rPr>
              <a:t>en</a:t>
            </a:r>
            <a:r>
              <a:rPr b="0" lang="en-US" sz="2000" spc="-1" strike="noStrike">
                <a:solidFill>
                  <a:srgbClr val="000000"/>
                </a:solidFill>
                <a:latin typeface="Times New Roman"/>
              </a:rPr>
              <a:t> </a:t>
            </a:r>
            <a:r>
              <a:rPr b="1" lang="en-US" sz="2000" spc="-1" strike="noStrike">
                <a:solidFill>
                  <a:srgbClr val="000000"/>
                </a:solidFill>
                <a:latin typeface="Times New Roman"/>
              </a:rPr>
              <a:t>la</a:t>
            </a:r>
            <a:r>
              <a:rPr b="0" lang="en-US" sz="2000" spc="-1" strike="noStrike">
                <a:solidFill>
                  <a:srgbClr val="000000"/>
                </a:solidFill>
                <a:latin typeface="Times New Roman"/>
              </a:rPr>
              <a:t> </a:t>
            </a:r>
            <a:r>
              <a:rPr b="1" lang="en-US" sz="2000" spc="-1" strike="noStrike">
                <a:solidFill>
                  <a:srgbClr val="000000"/>
                </a:solidFill>
                <a:latin typeface="Times New Roman"/>
              </a:rPr>
              <a:t>memoria</a:t>
            </a:r>
            <a:r>
              <a:rPr b="0" lang="en-US" sz="2000" spc="-1" strike="noStrike">
                <a:solidFill>
                  <a:srgbClr val="000000"/>
                </a:solidFill>
                <a:latin typeface="Times New Roman"/>
              </a:rPr>
              <a:t> </a:t>
            </a:r>
            <a:r>
              <a:rPr b="1" lang="en-US" sz="2000" spc="-1" strike="noStrike">
                <a:solidFill>
                  <a:srgbClr val="000000"/>
                </a:solidFill>
                <a:latin typeface="Times New Roman"/>
              </a:rPr>
              <a:t>de</a:t>
            </a:r>
            <a:r>
              <a:rPr b="0" lang="en-US" sz="2000" spc="-1" strike="noStrike">
                <a:solidFill>
                  <a:srgbClr val="000000"/>
                </a:solidFill>
                <a:latin typeface="Times New Roman"/>
              </a:rPr>
              <a:t> </a:t>
            </a:r>
            <a:r>
              <a:rPr b="1" lang="en-US" sz="2000" spc="-1" strike="noStrike">
                <a:solidFill>
                  <a:srgbClr val="000000"/>
                </a:solidFill>
                <a:latin typeface="Times New Roman"/>
              </a:rPr>
              <a:t>Programa</a:t>
            </a:r>
            <a:r>
              <a:rPr b="0" lang="en-US" sz="2000" spc="-1" strike="noStrike">
                <a:solidFill>
                  <a:srgbClr val="000000"/>
                </a:solidFill>
                <a:latin typeface="Times New Roman"/>
              </a:rPr>
              <a:t> </a:t>
            </a:r>
            <a:r>
              <a:rPr b="1" lang="en-US" sz="2000" spc="-1" strike="noStrike">
                <a:solidFill>
                  <a:srgbClr val="000000"/>
                </a:solidFill>
                <a:latin typeface="Times New Roman"/>
              </a:rPr>
              <a:t>fuera</a:t>
            </a:r>
            <a:r>
              <a:rPr b="0" lang="en-US" sz="2000" spc="-1" strike="noStrike">
                <a:solidFill>
                  <a:srgbClr val="000000"/>
                </a:solidFill>
                <a:latin typeface="Times New Roman"/>
              </a:rPr>
              <a:t> </a:t>
            </a:r>
            <a:r>
              <a:rPr b="1" lang="en-US" sz="2000" spc="-1" strike="noStrike">
                <a:solidFill>
                  <a:srgbClr val="000000"/>
                </a:solidFill>
                <a:latin typeface="Times New Roman"/>
              </a:rPr>
              <a:t>del</a:t>
            </a:r>
            <a:r>
              <a:rPr b="0" lang="en-US" sz="2000" spc="-1" strike="noStrike">
                <a:solidFill>
                  <a:srgbClr val="000000"/>
                </a:solidFill>
                <a:latin typeface="Times New Roman"/>
              </a:rPr>
              <a:t> </a:t>
            </a:r>
            <a:r>
              <a:rPr b="1" lang="en-US" sz="2000" spc="-1" strike="noStrike">
                <a:solidFill>
                  <a:srgbClr val="000000"/>
                </a:solidFill>
                <a:latin typeface="Times New Roman"/>
              </a:rPr>
              <a:t>alcance</a:t>
            </a:r>
            <a:r>
              <a:rPr b="0" lang="en-US" sz="2000" spc="-1" strike="noStrike">
                <a:solidFill>
                  <a:srgbClr val="000000"/>
                </a:solidFill>
                <a:latin typeface="Times New Roman"/>
              </a:rPr>
              <a:t> </a:t>
            </a:r>
            <a:r>
              <a:rPr b="1" lang="en-US" sz="2000" spc="-1" strike="noStrike">
                <a:solidFill>
                  <a:srgbClr val="000000"/>
                </a:solidFill>
                <a:latin typeface="Times New Roman"/>
              </a:rPr>
              <a:t>del</a:t>
            </a:r>
            <a:endParaRPr b="0" lang="es-AR" sz="2000" spc="-1" strike="noStrike">
              <a:solidFill>
                <a:srgbClr val="000000"/>
              </a:solidFill>
              <a:latin typeface="Arial"/>
            </a:endParaRPr>
          </a:p>
          <a:p>
            <a:pPr>
              <a:lnSpc>
                <a:spcPts val="2299"/>
              </a:lnSpc>
            </a:pPr>
            <a:r>
              <a:rPr b="1" lang="en-US" sz="2000" spc="-1" strike="noStrike">
                <a:solidFill>
                  <a:srgbClr val="000000"/>
                </a:solidFill>
                <a:latin typeface="Times New Roman"/>
              </a:rPr>
              <a:t>Contador</a:t>
            </a:r>
            <a:r>
              <a:rPr b="0" lang="en-US" sz="2000" spc="-1" strike="noStrike">
                <a:solidFill>
                  <a:srgbClr val="000000"/>
                </a:solidFill>
                <a:latin typeface="Times New Roman"/>
              </a:rPr>
              <a:t> </a:t>
            </a:r>
            <a:r>
              <a:rPr b="1" lang="en-US" sz="2000" spc="-1" strike="noStrike">
                <a:solidFill>
                  <a:srgbClr val="000000"/>
                </a:solidFill>
                <a:latin typeface="Times New Roman"/>
              </a:rPr>
              <a:t>de</a:t>
            </a:r>
            <a:r>
              <a:rPr b="0" lang="en-US" sz="2000" spc="-1" strike="noStrike">
                <a:solidFill>
                  <a:srgbClr val="000000"/>
                </a:solidFill>
                <a:latin typeface="Times New Roman"/>
              </a:rPr>
              <a:t> </a:t>
            </a:r>
            <a:r>
              <a:rPr b="1" lang="en-US" sz="2000" spc="-1" strike="noStrike">
                <a:solidFill>
                  <a:srgbClr val="000000"/>
                </a:solidFill>
                <a:latin typeface="Times New Roman"/>
              </a:rPr>
              <a:t>Programa</a:t>
            </a:r>
            <a:endParaRPr b="0" lang="es-AR" sz="2000" spc="-1" strike="noStrike">
              <a:solidFill>
                <a:srgbClr val="000000"/>
              </a:solidFill>
              <a:latin typeface="Arial"/>
            </a:endParaRPr>
          </a:p>
          <a:p>
            <a:pPr>
              <a:lnSpc>
                <a:spcPts val="3101"/>
              </a:lnSpc>
            </a:pPr>
            <a:r>
              <a:rPr b="1" lang="en-US" sz="2000" spc="-1" strike="noStrike">
                <a:solidFill>
                  <a:srgbClr val="000000"/>
                </a:solidFill>
                <a:latin typeface="Times New Roman"/>
              </a:rPr>
              <a:t>Usada</a:t>
            </a:r>
            <a:r>
              <a:rPr b="0" lang="en-US" sz="2000" spc="-1" strike="noStrike">
                <a:solidFill>
                  <a:srgbClr val="000000"/>
                </a:solidFill>
                <a:latin typeface="Times New Roman"/>
              </a:rPr>
              <a:t> </a:t>
            </a:r>
            <a:r>
              <a:rPr b="1" lang="en-US" sz="2000" spc="-1" strike="noStrike">
                <a:solidFill>
                  <a:srgbClr val="000000"/>
                </a:solidFill>
                <a:latin typeface="Times New Roman"/>
              </a:rPr>
              <a:t>para</a:t>
            </a:r>
            <a:r>
              <a:rPr b="0" lang="en-US" sz="2000" spc="-1" strike="noStrike">
                <a:solidFill>
                  <a:srgbClr val="000000"/>
                </a:solidFill>
                <a:latin typeface="Times New Roman"/>
              </a:rPr>
              <a:t> </a:t>
            </a:r>
            <a:r>
              <a:rPr b="1" lang="en-US" sz="2000" spc="-1" strike="noStrike">
                <a:solidFill>
                  <a:srgbClr val="000000"/>
                </a:solidFill>
                <a:latin typeface="Times New Roman"/>
              </a:rPr>
              <a:t>programar</a:t>
            </a:r>
            <a:r>
              <a:rPr b="0" lang="en-US" sz="2000" spc="-1" strike="noStrike">
                <a:solidFill>
                  <a:srgbClr val="000000"/>
                </a:solidFill>
                <a:latin typeface="Times New Roman"/>
              </a:rPr>
              <a:t> </a:t>
            </a:r>
            <a:r>
              <a:rPr b="1" lang="en-US" sz="2000" spc="-1" strike="noStrike">
                <a:solidFill>
                  <a:srgbClr val="000000"/>
                </a:solidFill>
                <a:latin typeface="Times New Roman"/>
              </a:rPr>
              <a:t>las</a:t>
            </a:r>
            <a:r>
              <a:rPr b="0" lang="en-US" sz="2000" spc="-1" strike="noStrike">
                <a:solidFill>
                  <a:srgbClr val="000000"/>
                </a:solidFill>
                <a:latin typeface="Times New Roman"/>
              </a:rPr>
              <a:t> </a:t>
            </a:r>
            <a:r>
              <a:rPr b="1" lang="en-US" sz="2000" spc="-1" strike="noStrike">
                <a:solidFill>
                  <a:srgbClr val="000000"/>
                </a:solidFill>
                <a:latin typeface="Times New Roman"/>
              </a:rPr>
              <a:t>características</a:t>
            </a:r>
            <a:r>
              <a:rPr b="0" lang="en-US" sz="2000" spc="-1" strike="noStrike">
                <a:solidFill>
                  <a:srgbClr val="000000"/>
                </a:solidFill>
                <a:latin typeface="Times New Roman"/>
              </a:rPr>
              <a:t> </a:t>
            </a:r>
            <a:r>
              <a:rPr b="1" lang="en-US" sz="2000" spc="-1" strike="noStrike">
                <a:solidFill>
                  <a:srgbClr val="000000"/>
                </a:solidFill>
                <a:latin typeface="Times New Roman"/>
              </a:rPr>
              <a:t>del</a:t>
            </a:r>
            <a:r>
              <a:rPr b="0" lang="en-US" sz="2000" spc="-1" strike="noStrike">
                <a:solidFill>
                  <a:srgbClr val="000000"/>
                </a:solidFill>
                <a:latin typeface="Times New Roman"/>
              </a:rPr>
              <a:t> </a:t>
            </a:r>
            <a:r>
              <a:rPr b="1" lang="en-US" sz="2000" spc="-1" strike="noStrike">
                <a:solidFill>
                  <a:srgbClr val="000000"/>
                </a:solidFill>
                <a:latin typeface="Times New Roman"/>
              </a:rPr>
              <a:t>dispositivo:</a:t>
            </a:r>
            <a:endParaRPr b="0" lang="es-AR" sz="2000" spc="-1" strike="noStrike">
              <a:solidFill>
                <a:srgbClr val="000000"/>
              </a:solidFill>
              <a:latin typeface="Arial"/>
            </a:endParaRPr>
          </a:p>
        </p:txBody>
      </p:sp>
      <p:sp>
        <p:nvSpPr>
          <p:cNvPr id="1513" name="TextBox 1"/>
          <p:cNvSpPr/>
          <p:nvPr/>
        </p:nvSpPr>
        <p:spPr>
          <a:xfrm>
            <a:off x="2584080" y="4899600"/>
            <a:ext cx="202320" cy="271332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p:txBody>
      </p:sp>
      <p:sp>
        <p:nvSpPr>
          <p:cNvPr id="1514" name="TextBox 1"/>
          <p:cNvSpPr/>
          <p:nvPr/>
        </p:nvSpPr>
        <p:spPr>
          <a:xfrm>
            <a:off x="3916440" y="4899600"/>
            <a:ext cx="3044520" cy="273852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0" lang="en-US" sz="2000" spc="-1" strike="noStrike">
                <a:solidFill>
                  <a:srgbClr val="000000"/>
                </a:solidFill>
                <a:latin typeface="Times New Roman"/>
              </a:rPr>
              <a:t>Code Protection</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Oscillator Mode</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Watchdog Timer</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Power Up Timer</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Brown Out Reset</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Low Voltage Programming</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Flash Program Memory Write</a:t>
            </a:r>
            <a:endParaRPr b="0" lang="es-AR" sz="2000" spc="-1" strike="noStrike">
              <a:solidFill>
                <a:srgbClr val="000000"/>
              </a:solidFill>
              <a:latin typeface="Arial"/>
            </a:endParaRPr>
          </a:p>
        </p:txBody>
      </p:sp>
      <p:sp>
        <p:nvSpPr>
          <p:cNvPr id="1515" name="TextBox 1"/>
          <p:cNvSpPr/>
          <p:nvPr/>
        </p:nvSpPr>
        <p:spPr>
          <a:xfrm>
            <a:off x="4038120" y="8451360"/>
            <a:ext cx="6118920" cy="388440"/>
          </a:xfrm>
          <a:prstGeom prst="rect">
            <a:avLst/>
          </a:prstGeom>
          <a:noFill/>
          <a:ln w="0">
            <a:noFill/>
          </a:ln>
        </p:spPr>
        <p:style>
          <a:lnRef idx="0"/>
          <a:fillRef idx="0"/>
          <a:effectRef idx="0"/>
          <a:fontRef idx="minor"/>
        </p:style>
        <p:txBody>
          <a:bodyPr wrap="none" lIns="0" rIns="0" tIns="0" bIns="45000" anchor="t">
            <a:spAutoFit/>
          </a:bodyPr>
          <a:p>
            <a:pPr>
              <a:lnSpc>
                <a:spcPts val="2701"/>
              </a:lnSpc>
            </a:pPr>
            <a:r>
              <a:rPr b="1" lang="en-US" sz="2000" spc="-1" strike="noStrike">
                <a:solidFill>
                  <a:srgbClr val="000000"/>
                </a:solidFill>
                <a:latin typeface="Times New Roman"/>
              </a:rPr>
              <a:t>Solo</a:t>
            </a:r>
            <a:r>
              <a:rPr b="0" lang="en-US" sz="2000" spc="-1" strike="noStrike">
                <a:solidFill>
                  <a:srgbClr val="000000"/>
                </a:solidFill>
                <a:latin typeface="Times New Roman"/>
              </a:rPr>
              <a:t> </a:t>
            </a:r>
            <a:r>
              <a:rPr b="1" lang="en-US" sz="2000" spc="-1" strike="noStrike">
                <a:solidFill>
                  <a:srgbClr val="000000"/>
                </a:solidFill>
                <a:latin typeface="Times New Roman"/>
              </a:rPr>
              <a:t>leible</a:t>
            </a:r>
            <a:r>
              <a:rPr b="0" lang="en-US" sz="2000" spc="-1" strike="noStrike">
                <a:solidFill>
                  <a:srgbClr val="000000"/>
                </a:solidFill>
                <a:latin typeface="Times New Roman"/>
              </a:rPr>
              <a:t> </a:t>
            </a:r>
            <a:r>
              <a:rPr b="1" lang="en-US" sz="2000" spc="-1" strike="noStrike">
                <a:solidFill>
                  <a:srgbClr val="000000"/>
                </a:solidFill>
                <a:latin typeface="Times New Roman"/>
              </a:rPr>
              <a:t>durante</a:t>
            </a:r>
            <a:r>
              <a:rPr b="0" lang="en-US" sz="2000" spc="-1" strike="noStrike">
                <a:solidFill>
                  <a:srgbClr val="000000"/>
                </a:solidFill>
                <a:latin typeface="Times New Roman"/>
              </a:rPr>
              <a:t> </a:t>
            </a:r>
            <a:r>
              <a:rPr b="1" lang="en-US" sz="2000" spc="-1" strike="noStrike">
                <a:solidFill>
                  <a:srgbClr val="000000"/>
                </a:solidFill>
                <a:latin typeface="Times New Roman"/>
              </a:rPr>
              <a:t>el</a:t>
            </a:r>
            <a:r>
              <a:rPr b="0" lang="en-US" sz="2000" spc="-1" strike="noStrike">
                <a:solidFill>
                  <a:srgbClr val="000000"/>
                </a:solidFill>
                <a:latin typeface="Times New Roman"/>
              </a:rPr>
              <a:t> </a:t>
            </a:r>
            <a:r>
              <a:rPr b="1" lang="en-US" sz="2000" spc="-1" strike="noStrike">
                <a:solidFill>
                  <a:srgbClr val="000000"/>
                </a:solidFill>
                <a:latin typeface="Times New Roman"/>
              </a:rPr>
              <a:t>proceso</a:t>
            </a:r>
            <a:r>
              <a:rPr b="0" lang="en-US" sz="2000" spc="-1" strike="noStrike">
                <a:solidFill>
                  <a:srgbClr val="000000"/>
                </a:solidFill>
                <a:latin typeface="Times New Roman"/>
              </a:rPr>
              <a:t> </a:t>
            </a:r>
            <a:r>
              <a:rPr b="1" lang="en-US" sz="2000" spc="-1" strike="noStrike">
                <a:solidFill>
                  <a:srgbClr val="000000"/>
                </a:solidFill>
                <a:latin typeface="Times New Roman"/>
              </a:rPr>
              <a:t>de</a:t>
            </a:r>
            <a:r>
              <a:rPr b="0" lang="en-US" sz="2000" spc="-1" strike="noStrike">
                <a:solidFill>
                  <a:srgbClr val="000000"/>
                </a:solidFill>
                <a:latin typeface="Times New Roman"/>
              </a:rPr>
              <a:t> </a:t>
            </a:r>
            <a:r>
              <a:rPr b="1" lang="en-US" sz="2000" spc="-1" strike="noStrike">
                <a:solidFill>
                  <a:srgbClr val="000000"/>
                </a:solidFill>
                <a:latin typeface="Times New Roman"/>
              </a:rPr>
              <a:t>grabación</a:t>
            </a:r>
            <a:r>
              <a:rPr b="0" lang="en-US" sz="2000" spc="-1" strike="noStrike">
                <a:solidFill>
                  <a:srgbClr val="000000"/>
                </a:solidFill>
                <a:latin typeface="Times New Roman"/>
              </a:rPr>
              <a:t> </a:t>
            </a:r>
            <a:r>
              <a:rPr b="1" lang="en-US" sz="2000" spc="-1" strike="noStrike">
                <a:solidFill>
                  <a:srgbClr val="000000"/>
                </a:solidFill>
                <a:latin typeface="Times New Roman"/>
              </a:rPr>
              <a:t>en</a:t>
            </a:r>
            <a:r>
              <a:rPr b="0" lang="en-US" sz="2000" spc="-1" strike="noStrike">
                <a:solidFill>
                  <a:srgbClr val="000000"/>
                </a:solidFill>
                <a:latin typeface="Times New Roman"/>
              </a:rPr>
              <a:t> </a:t>
            </a:r>
            <a:r>
              <a:rPr b="1" lang="en-US" sz="2000" spc="-1" strike="noStrike">
                <a:solidFill>
                  <a:srgbClr val="000000"/>
                </a:solidFill>
                <a:latin typeface="Times New Roman"/>
              </a:rPr>
              <a:t>los</a:t>
            </a:r>
            <a:r>
              <a:rPr b="0" lang="en-US" sz="2000" spc="-1" strike="noStrike">
                <a:solidFill>
                  <a:srgbClr val="000000"/>
                </a:solidFill>
                <a:latin typeface="Times New Roman"/>
              </a:rPr>
              <a:t>  </a:t>
            </a:r>
            <a:r>
              <a:rPr b="1" lang="en-US" sz="2000" spc="-1" strike="noStrike">
                <a:solidFill>
                  <a:srgbClr val="000000"/>
                </a:solidFill>
                <a:latin typeface="Times New Roman"/>
              </a:rPr>
              <a:t>PIC16</a:t>
            </a:r>
            <a:endParaRPr b="0" lang="es-A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6" name="Picture 3" descr=""/>
          <p:cNvPicPr/>
          <p:nvPr/>
        </p:nvPicPr>
        <p:blipFill>
          <a:blip r:embed="rId1"/>
          <a:stretch/>
        </p:blipFill>
        <p:spPr>
          <a:xfrm>
            <a:off x="1386000" y="812520"/>
            <a:ext cx="12347280" cy="9062640"/>
          </a:xfrm>
          <a:prstGeom prst="rect">
            <a:avLst/>
          </a:prstGeom>
          <a:ln w="0">
            <a:noFill/>
          </a:ln>
        </p:spPr>
      </p:pic>
      <p:sp>
        <p:nvSpPr>
          <p:cNvPr id="1517" name="TextBox 1"/>
          <p:cNvSpPr/>
          <p:nvPr/>
        </p:nvSpPr>
        <p:spPr>
          <a:xfrm>
            <a:off x="2167200" y="2420280"/>
            <a:ext cx="31824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20202"/>
                </a:solidFill>
                <a:latin typeface="Times New Roman"/>
              </a:rPr>
              <a:t>XT</a:t>
            </a:r>
            <a:endParaRPr b="0" lang="es-AR" sz="1800" spc="-1" strike="noStrike">
              <a:solidFill>
                <a:srgbClr val="000000"/>
              </a:solidFill>
              <a:latin typeface="Arial"/>
            </a:endParaRPr>
          </a:p>
        </p:txBody>
      </p:sp>
      <p:sp>
        <p:nvSpPr>
          <p:cNvPr id="1518" name="TextBox 1"/>
          <p:cNvSpPr/>
          <p:nvPr/>
        </p:nvSpPr>
        <p:spPr>
          <a:xfrm>
            <a:off x="4883040" y="829080"/>
            <a:ext cx="6743520" cy="1594800"/>
          </a:xfrm>
          <a:prstGeom prst="rect">
            <a:avLst/>
          </a:prstGeom>
          <a:noFill/>
          <a:ln w="0">
            <a:noFill/>
          </a:ln>
        </p:spPr>
        <p:style>
          <a:lnRef idx="0"/>
          <a:fillRef idx="0"/>
          <a:effectRef idx="0"/>
          <a:fontRef idx="minor"/>
        </p:style>
        <p:txBody>
          <a:bodyPr wrap="none" lIns="0" rIns="0" tIns="0" bIns="45000" anchor="t">
            <a:spAutoFit/>
          </a:bodyPr>
          <a:p>
            <a:pPr>
              <a:lnSpc>
                <a:spcPts val="6100"/>
              </a:lnSpc>
              <a:tabLst>
                <a:tab algn="l" pos="800280"/>
                <a:tab algn="l" pos="2120760"/>
              </a:tabLst>
            </a:pPr>
            <a:r>
              <a:rPr b="0" lang="en-US" sz="1800" spc="-1" strike="noStrike">
                <a:solidFill>
                  <a:srgbClr val="000000"/>
                </a:solidFill>
                <a:latin typeface="Calibri"/>
              </a:rPr>
              <a:t>	</a:t>
            </a:r>
            <a:r>
              <a:rPr b="1" lang="en-US" sz="4390" spc="-1" strike="noStrike">
                <a:solidFill>
                  <a:srgbClr val="000000"/>
                </a:solidFill>
                <a:latin typeface="Times New Roman"/>
              </a:rPr>
              <a:t>PIC16</a:t>
            </a:r>
            <a:r>
              <a:rPr b="0" lang="en-US" sz="4390" spc="-1" strike="noStrike">
                <a:solidFill>
                  <a:srgbClr val="000000"/>
                </a:solidFill>
                <a:latin typeface="Times New Roman"/>
              </a:rPr>
              <a:t> </a:t>
            </a:r>
            <a:r>
              <a:rPr b="1" lang="en-US" sz="4390" spc="-1" strike="noStrike">
                <a:solidFill>
                  <a:srgbClr val="000000"/>
                </a:solidFill>
                <a:latin typeface="Times New Roman"/>
              </a:rPr>
              <a:t>Opciones</a:t>
            </a:r>
            <a:r>
              <a:rPr b="0" lang="en-US" sz="4390" spc="-1" strike="noStrike">
                <a:solidFill>
                  <a:srgbClr val="000000"/>
                </a:solidFill>
                <a:latin typeface="Times New Roman"/>
              </a:rPr>
              <a:t> </a:t>
            </a:r>
            <a:r>
              <a:rPr b="1" lang="en-US" sz="4390" spc="-1" strike="noStrike">
                <a:solidFill>
                  <a:srgbClr val="000000"/>
                </a:solidFill>
                <a:latin typeface="Times New Roman"/>
              </a:rPr>
              <a:t>del</a:t>
            </a:r>
            <a:endParaRPr b="0" lang="es-AR" sz="4390" spc="-1" strike="noStrike">
              <a:solidFill>
                <a:srgbClr val="000000"/>
              </a:solidFill>
              <a:latin typeface="Arial"/>
            </a:endParaRPr>
          </a:p>
          <a:p>
            <a:pPr>
              <a:lnSpc>
                <a:spcPts val="3900"/>
              </a:lnSpc>
              <a:tabLst>
                <a:tab algn="l" pos="800280"/>
                <a:tab algn="l" pos="212076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4390" spc="-1" strike="noStrike">
                <a:solidFill>
                  <a:srgbClr val="000000"/>
                </a:solidFill>
                <a:latin typeface="Times New Roman"/>
              </a:rPr>
              <a:t>Oscilador</a:t>
            </a:r>
            <a:endParaRPr b="0" lang="es-AR" sz="4390" spc="-1" strike="noStrike">
              <a:solidFill>
                <a:srgbClr val="000000"/>
              </a:solidFill>
              <a:latin typeface="Arial"/>
            </a:endParaRPr>
          </a:p>
          <a:p>
            <a:pPr>
              <a:lnSpc>
                <a:spcPts val="2200"/>
              </a:lnSpc>
              <a:tabLst>
                <a:tab algn="l" pos="800280"/>
                <a:tab algn="l" pos="2120760"/>
              </a:tabLst>
            </a:pPr>
            <a:r>
              <a:rPr b="1" lang="en-US" sz="1800" spc="-1" strike="noStrike">
                <a:solidFill>
                  <a:srgbClr val="020202"/>
                </a:solidFill>
                <a:latin typeface="Times New Roman"/>
              </a:rPr>
              <a:t>Standard</a:t>
            </a:r>
            <a:r>
              <a:rPr b="0" lang="en-US" sz="1800" spc="-1" strike="noStrike">
                <a:solidFill>
                  <a:srgbClr val="000000"/>
                </a:solidFill>
                <a:latin typeface="Times New Roman"/>
              </a:rPr>
              <a:t> </a:t>
            </a:r>
            <a:r>
              <a:rPr b="1" lang="en-US" sz="1800" spc="-1" strike="noStrike">
                <a:solidFill>
                  <a:srgbClr val="020202"/>
                </a:solidFill>
                <a:latin typeface="Times New Roman"/>
              </a:rPr>
              <a:t>frequency</a:t>
            </a:r>
            <a:r>
              <a:rPr b="0" lang="en-US" sz="1800" spc="-1" strike="noStrike">
                <a:solidFill>
                  <a:srgbClr val="000000"/>
                </a:solidFill>
                <a:latin typeface="Times New Roman"/>
              </a:rPr>
              <a:t> </a:t>
            </a:r>
            <a:r>
              <a:rPr b="1" lang="en-US" sz="1800" spc="-1" strike="noStrike">
                <a:solidFill>
                  <a:srgbClr val="020202"/>
                </a:solidFill>
                <a:latin typeface="Times New Roman"/>
              </a:rPr>
              <a:t>crystal</a:t>
            </a:r>
            <a:r>
              <a:rPr b="0" lang="en-US" sz="1800" spc="-1" strike="noStrike">
                <a:solidFill>
                  <a:srgbClr val="000000"/>
                </a:solidFill>
                <a:latin typeface="Times New Roman"/>
              </a:rPr>
              <a:t> </a:t>
            </a:r>
            <a:r>
              <a:rPr b="1" lang="en-US" sz="1800" spc="-1" strike="noStrike">
                <a:solidFill>
                  <a:srgbClr val="020202"/>
                </a:solidFill>
                <a:latin typeface="Times New Roman"/>
              </a:rPr>
              <a:t>oscillator</a:t>
            </a:r>
            <a:r>
              <a:rPr b="0" lang="en-US" sz="1800" spc="-1" strike="noStrike">
                <a:solidFill>
                  <a:srgbClr val="000000"/>
                </a:solidFill>
                <a:latin typeface="Times New Roman"/>
              </a:rPr>
              <a:t>                           </a:t>
            </a:r>
            <a:r>
              <a:rPr b="1" lang="en-US" sz="1800" spc="-1" strike="noStrike">
                <a:solidFill>
                  <a:srgbClr val="020202"/>
                </a:solidFill>
                <a:latin typeface="Times New Roman"/>
              </a:rPr>
              <a:t>100kHz</a:t>
            </a:r>
            <a:r>
              <a:rPr b="0" lang="en-US" sz="1800" spc="-1" strike="noStrike">
                <a:solidFill>
                  <a:srgbClr val="000000"/>
                </a:solidFill>
                <a:latin typeface="Times New Roman"/>
              </a:rPr>
              <a:t> </a:t>
            </a:r>
            <a:r>
              <a:rPr b="1" lang="en-US" sz="1800" spc="-1" strike="noStrike">
                <a:solidFill>
                  <a:srgbClr val="020202"/>
                </a:solidFill>
                <a:latin typeface="Times New Roman"/>
              </a:rPr>
              <a:t>-</a:t>
            </a:r>
            <a:r>
              <a:rPr b="0" lang="en-US" sz="1800" spc="-1" strike="noStrike">
                <a:solidFill>
                  <a:srgbClr val="000000"/>
                </a:solidFill>
                <a:latin typeface="Times New Roman"/>
              </a:rPr>
              <a:t> </a:t>
            </a:r>
            <a:r>
              <a:rPr b="1" lang="en-US" sz="1800" spc="-1" strike="noStrike">
                <a:solidFill>
                  <a:srgbClr val="020202"/>
                </a:solidFill>
                <a:latin typeface="Times New Roman"/>
              </a:rPr>
              <a:t>4MHz</a:t>
            </a:r>
            <a:endParaRPr b="0" lang="es-AR" sz="1800" spc="-1" strike="noStrike">
              <a:solidFill>
                <a:srgbClr val="000000"/>
              </a:solidFill>
              <a:latin typeface="Arial"/>
            </a:endParaRPr>
          </a:p>
        </p:txBody>
      </p:sp>
      <p:sp>
        <p:nvSpPr>
          <p:cNvPr id="1519" name="TextBox 1"/>
          <p:cNvSpPr/>
          <p:nvPr/>
        </p:nvSpPr>
        <p:spPr>
          <a:xfrm>
            <a:off x="2232360" y="2939760"/>
            <a:ext cx="735480" cy="139212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20202"/>
                </a:solidFill>
                <a:latin typeface="Times New Roman"/>
              </a:rPr>
              <a:t>HS</a:t>
            </a:r>
            <a:endParaRPr b="0" lang="es-AR" sz="1800" spc="-1" strike="noStrike">
              <a:solidFill>
                <a:srgbClr val="000000"/>
              </a:solidFill>
              <a:latin typeface="Arial"/>
            </a:endParaRPr>
          </a:p>
          <a:p>
            <a:pPr>
              <a:lnSpc>
                <a:spcPts val="2701"/>
              </a:lnSpc>
            </a:pPr>
            <a:r>
              <a:rPr b="1" lang="en-US" sz="1800" spc="-1" strike="noStrike">
                <a:solidFill>
                  <a:srgbClr val="020202"/>
                </a:solidFill>
                <a:latin typeface="Times New Roman"/>
              </a:rPr>
              <a:t>LP</a:t>
            </a:r>
            <a:endParaRPr b="0" lang="es-AR" sz="1800" spc="-1" strike="noStrike">
              <a:solidFill>
                <a:srgbClr val="000000"/>
              </a:solidFill>
              <a:latin typeface="Arial"/>
            </a:endParaRPr>
          </a:p>
          <a:p>
            <a:pPr>
              <a:lnSpc>
                <a:spcPts val="2701"/>
              </a:lnSpc>
            </a:pPr>
            <a:r>
              <a:rPr b="1" lang="en-US" sz="1800" spc="-1" strike="noStrike">
                <a:solidFill>
                  <a:srgbClr val="020202"/>
                </a:solidFill>
                <a:latin typeface="Times New Roman"/>
              </a:rPr>
              <a:t>RC</a:t>
            </a:r>
            <a:endParaRPr b="0" lang="es-AR" sz="1800" spc="-1" strike="noStrike">
              <a:solidFill>
                <a:srgbClr val="000000"/>
              </a:solidFill>
              <a:latin typeface="Arial"/>
            </a:endParaRPr>
          </a:p>
          <a:p>
            <a:pPr>
              <a:lnSpc>
                <a:spcPts val="2701"/>
              </a:lnSpc>
            </a:pPr>
            <a:r>
              <a:rPr b="1" lang="en-US" sz="1800" spc="-1" strike="noStrike">
                <a:solidFill>
                  <a:srgbClr val="020202"/>
                </a:solidFill>
                <a:latin typeface="Times New Roman"/>
              </a:rPr>
              <a:t>INTRC</a:t>
            </a:r>
            <a:endParaRPr b="0" lang="es-AR" sz="1800" spc="-1" strike="noStrike">
              <a:solidFill>
                <a:srgbClr val="000000"/>
              </a:solidFill>
              <a:latin typeface="Arial"/>
            </a:endParaRPr>
          </a:p>
        </p:txBody>
      </p:sp>
      <p:sp>
        <p:nvSpPr>
          <p:cNvPr id="1520" name="TextBox 1"/>
          <p:cNvSpPr/>
          <p:nvPr/>
        </p:nvSpPr>
        <p:spPr>
          <a:xfrm>
            <a:off x="4507560" y="2939760"/>
            <a:ext cx="3196800" cy="139212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20202"/>
                </a:solidFill>
                <a:latin typeface="Times New Roman"/>
              </a:rPr>
              <a:t>High</a:t>
            </a:r>
            <a:r>
              <a:rPr b="0" lang="en-US" sz="1800" spc="-1" strike="noStrike">
                <a:solidFill>
                  <a:srgbClr val="000000"/>
                </a:solidFill>
                <a:latin typeface="Times New Roman"/>
              </a:rPr>
              <a:t> </a:t>
            </a:r>
            <a:r>
              <a:rPr b="1" lang="en-US" sz="1800" spc="-1" strike="noStrike">
                <a:solidFill>
                  <a:srgbClr val="020202"/>
                </a:solidFill>
                <a:latin typeface="Times New Roman"/>
              </a:rPr>
              <a:t>frequency</a:t>
            </a:r>
            <a:r>
              <a:rPr b="0" lang="en-US" sz="1800" spc="-1" strike="noStrike">
                <a:solidFill>
                  <a:srgbClr val="000000"/>
                </a:solidFill>
                <a:latin typeface="Times New Roman"/>
              </a:rPr>
              <a:t> </a:t>
            </a:r>
            <a:r>
              <a:rPr b="1" lang="en-US" sz="1800" spc="-1" strike="noStrike">
                <a:solidFill>
                  <a:srgbClr val="020202"/>
                </a:solidFill>
                <a:latin typeface="Times New Roman"/>
              </a:rPr>
              <a:t>crystal</a:t>
            </a:r>
            <a:r>
              <a:rPr b="0" lang="en-US" sz="1800" spc="-1" strike="noStrike">
                <a:solidFill>
                  <a:srgbClr val="000000"/>
                </a:solidFill>
                <a:latin typeface="Times New Roman"/>
              </a:rPr>
              <a:t> </a:t>
            </a:r>
            <a:r>
              <a:rPr b="1" lang="en-US" sz="1800" spc="-1" strike="noStrike">
                <a:solidFill>
                  <a:srgbClr val="020202"/>
                </a:solidFill>
                <a:latin typeface="Times New Roman"/>
              </a:rPr>
              <a:t>oscillator</a:t>
            </a:r>
            <a:endParaRPr b="0" lang="es-AR" sz="1800" spc="-1" strike="noStrike">
              <a:solidFill>
                <a:srgbClr val="000000"/>
              </a:solidFill>
              <a:latin typeface="Arial"/>
            </a:endParaRPr>
          </a:p>
          <a:p>
            <a:pPr>
              <a:lnSpc>
                <a:spcPts val="2701"/>
              </a:lnSpc>
            </a:pPr>
            <a:r>
              <a:rPr b="1" lang="en-US" sz="1800" spc="-1" strike="noStrike">
                <a:solidFill>
                  <a:srgbClr val="020202"/>
                </a:solidFill>
                <a:latin typeface="Times New Roman"/>
              </a:rPr>
              <a:t>Low</a:t>
            </a:r>
            <a:r>
              <a:rPr b="0" lang="en-US" sz="1800" spc="-1" strike="noStrike">
                <a:solidFill>
                  <a:srgbClr val="000000"/>
                </a:solidFill>
                <a:latin typeface="Times New Roman"/>
              </a:rPr>
              <a:t> </a:t>
            </a:r>
            <a:r>
              <a:rPr b="1" lang="en-US" sz="1800" spc="-1" strike="noStrike">
                <a:solidFill>
                  <a:srgbClr val="020202"/>
                </a:solidFill>
                <a:latin typeface="Times New Roman"/>
              </a:rPr>
              <a:t>frequency</a:t>
            </a:r>
            <a:r>
              <a:rPr b="0" lang="en-US" sz="1800" spc="-1" strike="noStrike">
                <a:solidFill>
                  <a:srgbClr val="000000"/>
                </a:solidFill>
                <a:latin typeface="Times New Roman"/>
              </a:rPr>
              <a:t> </a:t>
            </a:r>
            <a:r>
              <a:rPr b="1" lang="en-US" sz="1800" spc="-1" strike="noStrike">
                <a:solidFill>
                  <a:srgbClr val="020202"/>
                </a:solidFill>
                <a:latin typeface="Times New Roman"/>
              </a:rPr>
              <a:t>crystal</a:t>
            </a:r>
            <a:r>
              <a:rPr b="0" lang="en-US" sz="1800" spc="-1" strike="noStrike">
                <a:solidFill>
                  <a:srgbClr val="000000"/>
                </a:solidFill>
                <a:latin typeface="Times New Roman"/>
              </a:rPr>
              <a:t> </a:t>
            </a:r>
            <a:r>
              <a:rPr b="1" lang="en-US" sz="1800" spc="-1" strike="noStrike">
                <a:solidFill>
                  <a:srgbClr val="020202"/>
                </a:solidFill>
                <a:latin typeface="Times New Roman"/>
              </a:rPr>
              <a:t>oscillator</a:t>
            </a:r>
            <a:endParaRPr b="0" lang="es-AR" sz="1800" spc="-1" strike="noStrike">
              <a:solidFill>
                <a:srgbClr val="000000"/>
              </a:solidFill>
              <a:latin typeface="Arial"/>
            </a:endParaRPr>
          </a:p>
          <a:p>
            <a:pPr>
              <a:lnSpc>
                <a:spcPts val="2701"/>
              </a:lnSpc>
            </a:pPr>
            <a:r>
              <a:rPr b="1" lang="en-US" sz="1800" spc="-1" strike="noStrike">
                <a:solidFill>
                  <a:srgbClr val="020202"/>
                </a:solidFill>
                <a:latin typeface="Times New Roman"/>
              </a:rPr>
              <a:t>External</a:t>
            </a:r>
            <a:r>
              <a:rPr b="0" lang="en-US" sz="1800" spc="-1" strike="noStrike">
                <a:solidFill>
                  <a:srgbClr val="000000"/>
                </a:solidFill>
                <a:latin typeface="Times New Roman"/>
              </a:rPr>
              <a:t> </a:t>
            </a:r>
            <a:r>
              <a:rPr b="1" lang="en-US" sz="1800" spc="-1" strike="noStrike">
                <a:solidFill>
                  <a:srgbClr val="020202"/>
                </a:solidFill>
                <a:latin typeface="Times New Roman"/>
              </a:rPr>
              <a:t>RC</a:t>
            </a:r>
            <a:r>
              <a:rPr b="0" lang="en-US" sz="1800" spc="-1" strike="noStrike">
                <a:solidFill>
                  <a:srgbClr val="000000"/>
                </a:solidFill>
                <a:latin typeface="Times New Roman"/>
              </a:rPr>
              <a:t> </a:t>
            </a:r>
            <a:r>
              <a:rPr b="1" lang="en-US" sz="1800" spc="-1" strike="noStrike">
                <a:solidFill>
                  <a:srgbClr val="020202"/>
                </a:solidFill>
                <a:latin typeface="Times New Roman"/>
              </a:rPr>
              <a:t>oscillator</a:t>
            </a:r>
            <a:endParaRPr b="0" lang="es-AR" sz="1800" spc="-1" strike="noStrike">
              <a:solidFill>
                <a:srgbClr val="000000"/>
              </a:solidFill>
              <a:latin typeface="Arial"/>
            </a:endParaRPr>
          </a:p>
          <a:p>
            <a:pPr>
              <a:lnSpc>
                <a:spcPts val="2701"/>
              </a:lnSpc>
            </a:pPr>
            <a:r>
              <a:rPr b="1" lang="en-US" sz="1800" spc="-1" strike="noStrike">
                <a:solidFill>
                  <a:srgbClr val="020202"/>
                </a:solidFill>
                <a:latin typeface="Times New Roman"/>
              </a:rPr>
              <a:t>Internal</a:t>
            </a:r>
            <a:r>
              <a:rPr b="0" lang="en-US" sz="1800" spc="-1" strike="noStrike">
                <a:solidFill>
                  <a:srgbClr val="000000"/>
                </a:solidFill>
                <a:latin typeface="Times New Roman"/>
              </a:rPr>
              <a:t> </a:t>
            </a:r>
            <a:r>
              <a:rPr b="1" lang="en-US" sz="1800" spc="-1" strike="noStrike">
                <a:solidFill>
                  <a:srgbClr val="020202"/>
                </a:solidFill>
                <a:latin typeface="Times New Roman"/>
              </a:rPr>
              <a:t>RC</a:t>
            </a:r>
            <a:r>
              <a:rPr b="0" lang="en-US" sz="1800" spc="-1" strike="noStrike">
                <a:solidFill>
                  <a:srgbClr val="000000"/>
                </a:solidFill>
                <a:latin typeface="Times New Roman"/>
              </a:rPr>
              <a:t> </a:t>
            </a:r>
            <a:r>
              <a:rPr b="1" lang="en-US" sz="1800" spc="-1" strike="noStrike">
                <a:solidFill>
                  <a:srgbClr val="020202"/>
                </a:solidFill>
                <a:latin typeface="Times New Roman"/>
              </a:rPr>
              <a:t>oscillator</a:t>
            </a:r>
            <a:endParaRPr b="0" lang="es-AR" sz="1800" spc="-1" strike="noStrike">
              <a:solidFill>
                <a:srgbClr val="000000"/>
              </a:solidFill>
              <a:latin typeface="Arial"/>
            </a:endParaRPr>
          </a:p>
        </p:txBody>
      </p:sp>
      <p:sp>
        <p:nvSpPr>
          <p:cNvPr id="1521" name="TextBox 1"/>
          <p:cNvSpPr/>
          <p:nvPr/>
        </p:nvSpPr>
        <p:spPr>
          <a:xfrm>
            <a:off x="10879200" y="2939760"/>
            <a:ext cx="1757520" cy="139212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20202"/>
                </a:solidFill>
                <a:latin typeface="Times New Roman"/>
              </a:rPr>
              <a:t>4MHz</a:t>
            </a:r>
            <a:r>
              <a:rPr b="0" lang="en-US" sz="1800" spc="-1" strike="noStrike">
                <a:solidFill>
                  <a:srgbClr val="000000"/>
                </a:solidFill>
                <a:latin typeface="Times New Roman"/>
              </a:rPr>
              <a:t> </a:t>
            </a:r>
            <a:r>
              <a:rPr b="1" lang="en-US" sz="1800" spc="-1" strike="noStrike">
                <a:solidFill>
                  <a:srgbClr val="020202"/>
                </a:solidFill>
                <a:latin typeface="Times New Roman"/>
              </a:rPr>
              <a:t>-</a:t>
            </a:r>
            <a:r>
              <a:rPr b="0" lang="en-US" sz="1800" spc="-1" strike="noStrike">
                <a:solidFill>
                  <a:srgbClr val="000000"/>
                </a:solidFill>
                <a:latin typeface="Times New Roman"/>
              </a:rPr>
              <a:t> </a:t>
            </a:r>
            <a:r>
              <a:rPr b="1" lang="en-US" sz="1800" spc="-1" strike="noStrike">
                <a:solidFill>
                  <a:srgbClr val="020202"/>
                </a:solidFill>
                <a:latin typeface="Times New Roman"/>
              </a:rPr>
              <a:t>20MHz</a:t>
            </a:r>
            <a:endParaRPr b="0" lang="es-AR" sz="1800" spc="-1" strike="noStrike">
              <a:solidFill>
                <a:srgbClr val="000000"/>
              </a:solidFill>
              <a:latin typeface="Arial"/>
            </a:endParaRPr>
          </a:p>
          <a:p>
            <a:pPr>
              <a:lnSpc>
                <a:spcPts val="2701"/>
              </a:lnSpc>
            </a:pPr>
            <a:r>
              <a:rPr b="1" lang="en-US" sz="1800" spc="-1" strike="noStrike">
                <a:solidFill>
                  <a:srgbClr val="020202"/>
                </a:solidFill>
                <a:latin typeface="Times New Roman"/>
              </a:rPr>
              <a:t>5kHz</a:t>
            </a:r>
            <a:r>
              <a:rPr b="0" lang="en-US" sz="1800" spc="-1" strike="noStrike">
                <a:solidFill>
                  <a:srgbClr val="000000"/>
                </a:solidFill>
                <a:latin typeface="Times New Roman"/>
              </a:rPr>
              <a:t> </a:t>
            </a:r>
            <a:r>
              <a:rPr b="1" lang="en-US" sz="1800" spc="-1" strike="noStrike">
                <a:solidFill>
                  <a:srgbClr val="020202"/>
                </a:solidFill>
                <a:latin typeface="Times New Roman"/>
              </a:rPr>
              <a:t>-</a:t>
            </a:r>
            <a:r>
              <a:rPr b="0" lang="en-US" sz="1800" spc="-1" strike="noStrike">
                <a:solidFill>
                  <a:srgbClr val="000000"/>
                </a:solidFill>
                <a:latin typeface="Times New Roman"/>
              </a:rPr>
              <a:t> </a:t>
            </a:r>
            <a:r>
              <a:rPr b="1" lang="en-US" sz="1800" spc="-1" strike="noStrike">
                <a:solidFill>
                  <a:srgbClr val="020202"/>
                </a:solidFill>
                <a:latin typeface="Times New Roman"/>
              </a:rPr>
              <a:t>200kHz</a:t>
            </a:r>
            <a:endParaRPr b="0" lang="es-AR" sz="1800" spc="-1" strike="noStrike">
              <a:solidFill>
                <a:srgbClr val="000000"/>
              </a:solidFill>
              <a:latin typeface="Arial"/>
            </a:endParaRPr>
          </a:p>
          <a:p>
            <a:pPr>
              <a:lnSpc>
                <a:spcPts val="2701"/>
              </a:lnSpc>
            </a:pPr>
            <a:r>
              <a:rPr b="1" lang="en-US" sz="1800" spc="-1" strike="noStrike">
                <a:solidFill>
                  <a:srgbClr val="020202"/>
                </a:solidFill>
                <a:latin typeface="Times New Roman"/>
              </a:rPr>
              <a:t>DC</a:t>
            </a:r>
            <a:r>
              <a:rPr b="0" lang="en-US" sz="1800" spc="-1" strike="noStrike">
                <a:solidFill>
                  <a:srgbClr val="000000"/>
                </a:solidFill>
                <a:latin typeface="Times New Roman"/>
              </a:rPr>
              <a:t> </a:t>
            </a:r>
            <a:r>
              <a:rPr b="1" lang="en-US" sz="1800" spc="-1" strike="noStrike">
                <a:solidFill>
                  <a:srgbClr val="020202"/>
                </a:solidFill>
                <a:latin typeface="Times New Roman"/>
              </a:rPr>
              <a:t>-</a:t>
            </a:r>
            <a:r>
              <a:rPr b="0" lang="en-US" sz="1800" spc="-1" strike="noStrike">
                <a:solidFill>
                  <a:srgbClr val="000000"/>
                </a:solidFill>
                <a:latin typeface="Times New Roman"/>
              </a:rPr>
              <a:t> </a:t>
            </a:r>
            <a:r>
              <a:rPr b="1" lang="en-US" sz="1800" spc="-1" strike="noStrike">
                <a:solidFill>
                  <a:srgbClr val="020202"/>
                </a:solidFill>
                <a:latin typeface="Times New Roman"/>
              </a:rPr>
              <a:t>4MHz</a:t>
            </a:r>
            <a:endParaRPr b="0" lang="es-AR" sz="1800" spc="-1" strike="noStrike">
              <a:solidFill>
                <a:srgbClr val="000000"/>
              </a:solidFill>
              <a:latin typeface="Arial"/>
            </a:endParaRPr>
          </a:p>
          <a:p>
            <a:pPr>
              <a:lnSpc>
                <a:spcPts val="2701"/>
              </a:lnSpc>
            </a:pPr>
            <a:r>
              <a:rPr b="1" lang="en-US" sz="1800" spc="-1" strike="noStrike">
                <a:solidFill>
                  <a:srgbClr val="020202"/>
                </a:solidFill>
                <a:latin typeface="Times New Roman"/>
              </a:rPr>
              <a:t>4</a:t>
            </a:r>
            <a:r>
              <a:rPr b="0" lang="en-US" sz="1800" spc="-1" strike="noStrike">
                <a:solidFill>
                  <a:srgbClr val="000000"/>
                </a:solidFill>
                <a:latin typeface="Times New Roman"/>
              </a:rPr>
              <a:t> </a:t>
            </a:r>
            <a:r>
              <a:rPr b="1" lang="en-US" sz="1800" spc="-1" strike="noStrike">
                <a:solidFill>
                  <a:srgbClr val="020202"/>
                </a:solidFill>
                <a:latin typeface="Times New Roman"/>
              </a:rPr>
              <a:t>or</a:t>
            </a:r>
            <a:r>
              <a:rPr b="0" lang="en-US" sz="1800" spc="-1" strike="noStrike">
                <a:solidFill>
                  <a:srgbClr val="000000"/>
                </a:solidFill>
                <a:latin typeface="Times New Roman"/>
              </a:rPr>
              <a:t> </a:t>
            </a:r>
            <a:r>
              <a:rPr b="1" lang="en-US" sz="1800" spc="-1" strike="noStrike">
                <a:solidFill>
                  <a:srgbClr val="020202"/>
                </a:solidFill>
                <a:latin typeface="Times New Roman"/>
              </a:rPr>
              <a:t>8</a:t>
            </a:r>
            <a:r>
              <a:rPr b="0" lang="en-US" sz="1800" spc="-1" strike="noStrike">
                <a:solidFill>
                  <a:srgbClr val="000000"/>
                </a:solidFill>
                <a:latin typeface="Times New Roman"/>
              </a:rPr>
              <a:t> </a:t>
            </a:r>
            <a:r>
              <a:rPr b="1" lang="en-US" sz="1800" spc="-1" strike="noStrike">
                <a:solidFill>
                  <a:srgbClr val="020202"/>
                </a:solidFill>
                <a:latin typeface="Times New Roman"/>
              </a:rPr>
              <a:t>MHz</a:t>
            </a:r>
            <a:r>
              <a:rPr b="0" lang="en-US" sz="1800" spc="-1" strike="noStrike">
                <a:solidFill>
                  <a:srgbClr val="000000"/>
                </a:solidFill>
                <a:latin typeface="Times New Roman"/>
              </a:rPr>
              <a:t> </a:t>
            </a:r>
            <a:r>
              <a:rPr b="0" lang="en-US" sz="1800" spc="-1" strike="noStrike">
                <a:solidFill>
                  <a:srgbClr val="020202"/>
                </a:solidFill>
                <a:latin typeface="Symbol"/>
              </a:rPr>
              <a:t>±</a:t>
            </a:r>
            <a:r>
              <a:rPr b="0" lang="en-US" sz="1800" spc="-1" strike="noStrike">
                <a:solidFill>
                  <a:srgbClr val="000000"/>
                </a:solidFill>
                <a:latin typeface="Times New Roman"/>
              </a:rPr>
              <a:t> </a:t>
            </a:r>
            <a:r>
              <a:rPr b="1" lang="en-US" sz="1800" spc="-1" strike="noStrike">
                <a:solidFill>
                  <a:srgbClr val="020202"/>
                </a:solidFill>
                <a:latin typeface="Times New Roman"/>
              </a:rPr>
              <a:t>2%</a:t>
            </a:r>
            <a:endParaRPr b="0" lang="es-AR" sz="1800" spc="-1" strike="noStrike">
              <a:solidFill>
                <a:srgbClr val="000000"/>
              </a:solidFill>
              <a:latin typeface="Arial"/>
            </a:endParaRPr>
          </a:p>
        </p:txBody>
      </p:sp>
      <p:sp>
        <p:nvSpPr>
          <p:cNvPr id="1522" name="TextBox 1"/>
          <p:cNvSpPr/>
          <p:nvPr/>
        </p:nvSpPr>
        <p:spPr>
          <a:xfrm>
            <a:off x="1838520" y="5318640"/>
            <a:ext cx="155160" cy="210600"/>
          </a:xfrm>
          <a:prstGeom prst="rect">
            <a:avLst/>
          </a:prstGeom>
          <a:noFill/>
          <a:ln w="0">
            <a:noFill/>
          </a:ln>
        </p:spPr>
        <p:style>
          <a:lnRef idx="0"/>
          <a:fillRef idx="0"/>
          <a:effectRef idx="0"/>
          <a:fontRef idx="minor"/>
        </p:style>
        <p:txBody>
          <a:bodyPr wrap="none" lIns="0" rIns="0" tIns="0" bIns="45000" anchor="t">
            <a:spAutoFit/>
          </a:bodyPr>
          <a:p>
            <a:pPr>
              <a:lnSpc>
                <a:spcPts val="1301"/>
              </a:lnSpc>
            </a:pPr>
            <a:r>
              <a:rPr b="0" lang="en-US" sz="1679" spc="-1" strike="noStrike">
                <a:solidFill>
                  <a:srgbClr val="3365cc"/>
                </a:solidFill>
                <a:latin typeface="Times New Roman"/>
              </a:rPr>
              <a:t>G</a:t>
            </a:r>
            <a:endParaRPr b="0" lang="es-AR" sz="1679" spc="-1" strike="noStrike">
              <a:solidFill>
                <a:srgbClr val="000000"/>
              </a:solidFill>
              <a:latin typeface="Arial"/>
            </a:endParaRPr>
          </a:p>
        </p:txBody>
      </p:sp>
      <p:sp>
        <p:nvSpPr>
          <p:cNvPr id="1523" name="TextBox 1"/>
          <p:cNvSpPr/>
          <p:nvPr/>
        </p:nvSpPr>
        <p:spPr>
          <a:xfrm>
            <a:off x="3928680" y="5117760"/>
            <a:ext cx="5465520" cy="820080"/>
          </a:xfrm>
          <a:prstGeom prst="rect">
            <a:avLst/>
          </a:prstGeom>
          <a:noFill/>
          <a:ln w="0">
            <a:noFill/>
          </a:ln>
        </p:spPr>
        <p:style>
          <a:lnRef idx="0"/>
          <a:fillRef idx="0"/>
          <a:effectRef idx="0"/>
          <a:fontRef idx="minor"/>
        </p:style>
        <p:txBody>
          <a:bodyPr wrap="none" lIns="0" rIns="0" tIns="0" bIns="45000" anchor="t">
            <a:spAutoFit/>
          </a:bodyPr>
          <a:p>
            <a:pPr>
              <a:lnSpc>
                <a:spcPts val="3300"/>
              </a:lnSpc>
            </a:pPr>
            <a:r>
              <a:rPr b="1" lang="en-US" sz="2400" spc="-1" strike="noStrike">
                <a:solidFill>
                  <a:srgbClr val="000000"/>
                </a:solidFill>
                <a:latin typeface="Times New Roman"/>
              </a:rPr>
              <a:t>Un</a:t>
            </a:r>
            <a:r>
              <a:rPr b="0" lang="en-US" sz="2400" spc="-1" strike="noStrike">
                <a:solidFill>
                  <a:srgbClr val="000000"/>
                </a:solidFill>
                <a:latin typeface="Times New Roman"/>
              </a:rPr>
              <a:t> </a:t>
            </a:r>
            <a:r>
              <a:rPr b="1" lang="en-US" sz="2400" spc="-1" strike="noStrike">
                <a:solidFill>
                  <a:srgbClr val="000000"/>
                </a:solidFill>
                <a:latin typeface="Times New Roman"/>
              </a:rPr>
              <a:t>oscilador</a:t>
            </a:r>
            <a:r>
              <a:rPr b="0" lang="en-US" sz="2400" spc="-1" strike="noStrike">
                <a:solidFill>
                  <a:srgbClr val="000000"/>
                </a:solidFill>
                <a:latin typeface="Times New Roman"/>
              </a:rPr>
              <a:t> </a:t>
            </a:r>
            <a:r>
              <a:rPr b="1" lang="en-US" sz="2400" spc="-1" strike="noStrike">
                <a:solidFill>
                  <a:srgbClr val="000000"/>
                </a:solidFill>
                <a:latin typeface="Times New Roman"/>
              </a:rPr>
              <a:t>seleccionable</a:t>
            </a:r>
            <a:r>
              <a:rPr b="0" lang="en-US" sz="2400" spc="-1" strike="noStrike">
                <a:solidFill>
                  <a:srgbClr val="000000"/>
                </a:solidFill>
                <a:latin typeface="Times New Roman"/>
              </a:rPr>
              <a:t> </a:t>
            </a:r>
            <a:r>
              <a:rPr b="1" lang="en-US" sz="2400" spc="-1" strike="noStrike">
                <a:solidFill>
                  <a:srgbClr val="000000"/>
                </a:solidFill>
                <a:latin typeface="Times New Roman"/>
              </a:rPr>
              <a:t>ofrece</a:t>
            </a:r>
            <a:r>
              <a:rPr b="0" lang="en-US" sz="2400" spc="-1" strike="noStrike">
                <a:solidFill>
                  <a:srgbClr val="000000"/>
                </a:solidFill>
                <a:latin typeface="Times New Roman"/>
              </a:rPr>
              <a:t> </a:t>
            </a:r>
            <a:r>
              <a:rPr b="1" lang="en-US" sz="2400" spc="-1" strike="noStrike">
                <a:solidFill>
                  <a:srgbClr val="000000"/>
                </a:solidFill>
                <a:latin typeface="Times New Roman"/>
              </a:rPr>
              <a:t>mayores</a:t>
            </a:r>
            <a:endParaRPr b="0" lang="es-AR" sz="2400" spc="-1" strike="noStrike">
              <a:solidFill>
                <a:srgbClr val="000000"/>
              </a:solidFill>
              <a:latin typeface="Arial"/>
            </a:endParaRPr>
          </a:p>
          <a:p>
            <a:pPr>
              <a:lnSpc>
                <a:spcPts val="2801"/>
              </a:lnSpc>
            </a:pPr>
            <a:r>
              <a:rPr b="1" lang="en-US" sz="2400" spc="-1" strike="noStrike">
                <a:solidFill>
                  <a:srgbClr val="000000"/>
                </a:solidFill>
                <a:latin typeface="Times New Roman"/>
              </a:rPr>
              <a:t>posibilidades</a:t>
            </a:r>
            <a:r>
              <a:rPr b="0" lang="en-US" sz="2400" spc="-1" strike="noStrike">
                <a:solidFill>
                  <a:srgbClr val="000000"/>
                </a:solidFill>
                <a:latin typeface="Times New Roman"/>
              </a:rPr>
              <a:t> </a:t>
            </a:r>
            <a:r>
              <a:rPr b="1" lang="en-US" sz="2400" spc="-1" strike="noStrike">
                <a:solidFill>
                  <a:srgbClr val="000000"/>
                </a:solidFill>
                <a:latin typeface="Times New Roman"/>
              </a:rPr>
              <a:t>al</a:t>
            </a:r>
            <a:r>
              <a:rPr b="0" lang="en-US" sz="2400" spc="-1" strike="noStrike">
                <a:solidFill>
                  <a:srgbClr val="000000"/>
                </a:solidFill>
                <a:latin typeface="Times New Roman"/>
              </a:rPr>
              <a:t> </a:t>
            </a:r>
            <a:r>
              <a:rPr b="1" lang="en-US" sz="2400" spc="-1" strike="noStrike">
                <a:solidFill>
                  <a:srgbClr val="000000"/>
                </a:solidFill>
                <a:latin typeface="Times New Roman"/>
              </a:rPr>
              <a:t>diseñador:</a:t>
            </a:r>
            <a:endParaRPr b="0" lang="es-AR" sz="2400" spc="-1" strike="noStrike">
              <a:solidFill>
                <a:srgbClr val="000000"/>
              </a:solidFill>
              <a:latin typeface="Arial"/>
            </a:endParaRPr>
          </a:p>
        </p:txBody>
      </p:sp>
      <p:sp>
        <p:nvSpPr>
          <p:cNvPr id="1524" name="TextBox 1"/>
          <p:cNvSpPr/>
          <p:nvPr/>
        </p:nvSpPr>
        <p:spPr>
          <a:xfrm>
            <a:off x="2584080" y="6256800"/>
            <a:ext cx="202320" cy="183672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500"/>
              </a:lnSpc>
            </a:pPr>
            <a:r>
              <a:rPr b="0" lang="en-US" sz="2000" spc="-1" strike="noStrike">
                <a:solidFill>
                  <a:srgbClr val="3365cc"/>
                </a:solidFill>
                <a:latin typeface="Symbol"/>
              </a:rPr>
              <a:t>−</a:t>
            </a:r>
            <a:endParaRPr b="0" lang="es-AR" sz="2000" spc="-1" strike="noStrike">
              <a:solidFill>
                <a:srgbClr val="000000"/>
              </a:solidFill>
              <a:latin typeface="Arial"/>
            </a:endParaRPr>
          </a:p>
        </p:txBody>
      </p:sp>
      <p:sp>
        <p:nvSpPr>
          <p:cNvPr id="1525" name="TextBox 1"/>
          <p:cNvSpPr/>
          <p:nvPr/>
        </p:nvSpPr>
        <p:spPr>
          <a:xfrm>
            <a:off x="4788720" y="6256800"/>
            <a:ext cx="6464520" cy="186192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0" lang="en-US" sz="2000" spc="-1" strike="noStrike">
                <a:solidFill>
                  <a:srgbClr val="000000"/>
                </a:solidFill>
                <a:latin typeface="Times New Roman"/>
              </a:rPr>
              <a:t>LP Oscilador de baja frecuencia</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RC or INTRC provee una solución de ultra bajo costo</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XT optimizado para la mayorúia de las frecuencias de oscilador</a:t>
            </a:r>
            <a:endParaRPr b="0" lang="es-AR" sz="2000" spc="-1" strike="noStrike">
              <a:solidFill>
                <a:srgbClr val="000000"/>
              </a:solidFill>
              <a:latin typeface="Arial"/>
            </a:endParaRPr>
          </a:p>
          <a:p>
            <a:pPr>
              <a:lnSpc>
                <a:spcPts val="2401"/>
              </a:lnSpc>
            </a:pPr>
            <a:r>
              <a:rPr b="0" lang="en-US" sz="2000" spc="-1" strike="noStrike">
                <a:solidFill>
                  <a:srgbClr val="000000"/>
                </a:solidFill>
                <a:latin typeface="Times New Roman"/>
              </a:rPr>
              <a:t>comunmente usadas</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HS optimizado para excitar cristales de alta frecuencia</a:t>
            </a:r>
            <a:endParaRPr b="0" lang="es-AR" sz="2000" spc="-1" strike="noStrike">
              <a:solidFill>
                <a:srgbClr val="000000"/>
              </a:solidFill>
              <a:latin typeface="Arial"/>
            </a:endParaRPr>
          </a:p>
        </p:txBody>
      </p:sp>
      <p:sp>
        <p:nvSpPr>
          <p:cNvPr id="1526" name="TextBox 1"/>
          <p:cNvSpPr/>
          <p:nvPr/>
        </p:nvSpPr>
        <p:spPr>
          <a:xfrm>
            <a:off x="1838520" y="8920440"/>
            <a:ext cx="155160" cy="210600"/>
          </a:xfrm>
          <a:prstGeom prst="rect">
            <a:avLst/>
          </a:prstGeom>
          <a:noFill/>
          <a:ln w="0">
            <a:noFill/>
          </a:ln>
        </p:spPr>
        <p:style>
          <a:lnRef idx="0"/>
          <a:fillRef idx="0"/>
          <a:effectRef idx="0"/>
          <a:fontRef idx="minor"/>
        </p:style>
        <p:txBody>
          <a:bodyPr wrap="none" lIns="0" rIns="0" tIns="0" bIns="45000" anchor="t">
            <a:spAutoFit/>
          </a:bodyPr>
          <a:p>
            <a:pPr>
              <a:lnSpc>
                <a:spcPts val="1301"/>
              </a:lnSpc>
            </a:pPr>
            <a:r>
              <a:rPr b="0" lang="en-US" sz="1679" spc="-1" strike="noStrike">
                <a:solidFill>
                  <a:srgbClr val="3365cc"/>
                </a:solidFill>
                <a:latin typeface="Times New Roman"/>
              </a:rPr>
              <a:t>G</a:t>
            </a:r>
            <a:endParaRPr b="0" lang="es-AR" sz="1679" spc="-1" strike="noStrike">
              <a:solidFill>
                <a:srgbClr val="000000"/>
              </a:solidFill>
              <a:latin typeface="Arial"/>
            </a:endParaRPr>
          </a:p>
        </p:txBody>
      </p:sp>
      <p:sp>
        <p:nvSpPr>
          <p:cNvPr id="1527" name="TextBox 1"/>
          <p:cNvSpPr/>
          <p:nvPr/>
        </p:nvSpPr>
        <p:spPr>
          <a:xfrm>
            <a:off x="4026960" y="8702640"/>
            <a:ext cx="5628600" cy="464400"/>
          </a:xfrm>
          <a:prstGeom prst="rect">
            <a:avLst/>
          </a:prstGeom>
          <a:noFill/>
          <a:ln w="0">
            <a:noFill/>
          </a:ln>
        </p:spPr>
        <p:style>
          <a:lnRef idx="0"/>
          <a:fillRef idx="0"/>
          <a:effectRef idx="0"/>
          <a:fontRef idx="minor"/>
        </p:style>
        <p:txBody>
          <a:bodyPr wrap="none" lIns="0" rIns="0" tIns="0" bIns="45000" anchor="t">
            <a:spAutoFit/>
          </a:bodyPr>
          <a:p>
            <a:pPr>
              <a:lnSpc>
                <a:spcPts val="3300"/>
              </a:lnSpc>
            </a:pPr>
            <a:r>
              <a:rPr b="1" lang="en-US" sz="2400" spc="-1" strike="noStrike">
                <a:solidFill>
                  <a:srgbClr val="000000"/>
                </a:solidFill>
                <a:latin typeface="Times New Roman"/>
              </a:rPr>
              <a:t>Son</a:t>
            </a:r>
            <a:r>
              <a:rPr b="0" lang="en-US" sz="2400" spc="-1" strike="noStrike">
                <a:solidFill>
                  <a:srgbClr val="000000"/>
                </a:solidFill>
                <a:latin typeface="Times New Roman"/>
              </a:rPr>
              <a:t> </a:t>
            </a:r>
            <a:r>
              <a:rPr b="1" lang="en-US" sz="2400" spc="-1" strike="noStrike">
                <a:solidFill>
                  <a:srgbClr val="000000"/>
                </a:solidFill>
                <a:latin typeface="Times New Roman"/>
              </a:rPr>
              <a:t>pautadas</a:t>
            </a:r>
            <a:r>
              <a:rPr b="0" lang="en-US" sz="2400" spc="-1" strike="noStrike">
                <a:solidFill>
                  <a:srgbClr val="000000"/>
                </a:solidFill>
                <a:latin typeface="Times New Roman"/>
              </a:rPr>
              <a:t> </a:t>
            </a:r>
            <a:r>
              <a:rPr b="1" lang="en-US" sz="2400" spc="-1" strike="noStrike">
                <a:solidFill>
                  <a:srgbClr val="000000"/>
                </a:solidFill>
                <a:latin typeface="Times New Roman"/>
              </a:rPr>
              <a:t>solo</a:t>
            </a:r>
            <a:r>
              <a:rPr b="0" lang="en-US" sz="2400" spc="-1" strike="noStrike">
                <a:solidFill>
                  <a:srgbClr val="000000"/>
                </a:solidFill>
                <a:latin typeface="Times New Roman"/>
              </a:rPr>
              <a:t> </a:t>
            </a:r>
            <a:r>
              <a:rPr b="1" lang="en-US" sz="2400" spc="-1" strike="noStrike">
                <a:solidFill>
                  <a:srgbClr val="000000"/>
                </a:solidFill>
                <a:latin typeface="Times New Roman"/>
              </a:rPr>
              <a:t>las</a:t>
            </a:r>
            <a:r>
              <a:rPr b="0" lang="en-US" sz="2400" spc="-1" strike="noStrike">
                <a:solidFill>
                  <a:srgbClr val="000000"/>
                </a:solidFill>
                <a:latin typeface="Times New Roman"/>
              </a:rPr>
              <a:t> </a:t>
            </a:r>
            <a:r>
              <a:rPr b="1" lang="en-US" sz="2400" spc="-1" strike="noStrike">
                <a:solidFill>
                  <a:srgbClr val="000000"/>
                </a:solidFill>
                <a:latin typeface="Times New Roman"/>
              </a:rPr>
              <a:t>gamas</a:t>
            </a:r>
            <a:r>
              <a:rPr b="0" lang="en-US" sz="2400" spc="-1" strike="noStrike">
                <a:solidFill>
                  <a:srgbClr val="000000"/>
                </a:solidFill>
                <a:latin typeface="Times New Roman"/>
              </a:rPr>
              <a:t> </a:t>
            </a:r>
            <a:r>
              <a:rPr b="1" lang="en-US" sz="2400" spc="-1" strike="noStrike">
                <a:solidFill>
                  <a:srgbClr val="000000"/>
                </a:solidFill>
                <a:latin typeface="Times New Roman"/>
              </a:rPr>
              <a:t>de</a:t>
            </a:r>
            <a:r>
              <a:rPr b="0" lang="en-US" sz="2400" spc="-1" strike="noStrike">
                <a:solidFill>
                  <a:srgbClr val="000000"/>
                </a:solidFill>
                <a:latin typeface="Times New Roman"/>
              </a:rPr>
              <a:t> </a:t>
            </a:r>
            <a:r>
              <a:rPr b="1" lang="en-US" sz="2400" spc="-1" strike="noStrike">
                <a:solidFill>
                  <a:srgbClr val="000000"/>
                </a:solidFill>
                <a:latin typeface="Times New Roman"/>
              </a:rPr>
              <a:t>velocidades</a:t>
            </a:r>
            <a:endParaRPr b="0" lang="es-A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8" name="Picture 3" descr=""/>
          <p:cNvPicPr/>
          <p:nvPr/>
        </p:nvPicPr>
        <p:blipFill>
          <a:blip r:embed="rId1"/>
          <a:stretch/>
        </p:blipFill>
        <p:spPr>
          <a:xfrm>
            <a:off x="1386000" y="812520"/>
            <a:ext cx="12347280" cy="7940520"/>
          </a:xfrm>
          <a:prstGeom prst="rect">
            <a:avLst/>
          </a:prstGeom>
          <a:ln w="0">
            <a:noFill/>
          </a:ln>
        </p:spPr>
      </p:pic>
      <p:sp>
        <p:nvSpPr>
          <p:cNvPr id="1529" name="TextBox 1"/>
          <p:cNvSpPr/>
          <p:nvPr/>
        </p:nvSpPr>
        <p:spPr>
          <a:xfrm>
            <a:off x="5814360" y="1130400"/>
            <a:ext cx="502920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POR,</a:t>
            </a:r>
            <a:r>
              <a:rPr b="0" lang="en-US" sz="4390" spc="-1" strike="noStrike">
                <a:solidFill>
                  <a:srgbClr val="000000"/>
                </a:solidFill>
                <a:latin typeface="Times New Roman"/>
              </a:rPr>
              <a:t> </a:t>
            </a:r>
            <a:r>
              <a:rPr b="1" lang="en-US" sz="4390" spc="-1" strike="noStrike">
                <a:solidFill>
                  <a:srgbClr val="000000"/>
                </a:solidFill>
                <a:latin typeface="Times New Roman"/>
              </a:rPr>
              <a:t>,</a:t>
            </a:r>
            <a:r>
              <a:rPr b="0" lang="en-US" sz="4390" spc="-1" strike="noStrike">
                <a:solidFill>
                  <a:srgbClr val="000000"/>
                </a:solidFill>
                <a:latin typeface="Times New Roman"/>
              </a:rPr>
              <a:t> </a:t>
            </a:r>
            <a:r>
              <a:rPr b="1" lang="en-US" sz="4390" spc="-1" strike="noStrike">
                <a:solidFill>
                  <a:srgbClr val="000000"/>
                </a:solidFill>
                <a:latin typeface="Times New Roman"/>
              </a:rPr>
              <a:t>OST,</a:t>
            </a:r>
            <a:r>
              <a:rPr b="0" lang="en-US" sz="4390" spc="-1" strike="noStrike">
                <a:solidFill>
                  <a:srgbClr val="000000"/>
                </a:solidFill>
                <a:latin typeface="Times New Roman"/>
              </a:rPr>
              <a:t> </a:t>
            </a:r>
            <a:r>
              <a:rPr b="1" lang="en-US" sz="4390" spc="-1" strike="noStrike">
                <a:solidFill>
                  <a:srgbClr val="000000"/>
                </a:solidFill>
                <a:latin typeface="Times New Roman"/>
              </a:rPr>
              <a:t>,</a:t>
            </a:r>
            <a:r>
              <a:rPr b="0" lang="en-US" sz="4390" spc="-1" strike="noStrike">
                <a:solidFill>
                  <a:srgbClr val="000000"/>
                </a:solidFill>
                <a:latin typeface="Times New Roman"/>
              </a:rPr>
              <a:t> </a:t>
            </a:r>
            <a:r>
              <a:rPr b="1" lang="en-US" sz="4390" spc="-1" strike="noStrike">
                <a:solidFill>
                  <a:srgbClr val="000000"/>
                </a:solidFill>
                <a:latin typeface="Times New Roman"/>
              </a:rPr>
              <a:t>PWRT</a:t>
            </a:r>
            <a:endParaRPr b="0" lang="es-AR" sz="4390" spc="-1" strike="noStrike">
              <a:solidFill>
                <a:srgbClr val="000000"/>
              </a:solidFill>
              <a:latin typeface="Arial"/>
            </a:endParaRPr>
          </a:p>
        </p:txBody>
      </p:sp>
      <p:sp>
        <p:nvSpPr>
          <p:cNvPr id="1530" name="TextBox 1"/>
          <p:cNvSpPr/>
          <p:nvPr/>
        </p:nvSpPr>
        <p:spPr>
          <a:xfrm>
            <a:off x="3010680" y="2436840"/>
            <a:ext cx="2427840" cy="388440"/>
          </a:xfrm>
          <a:prstGeom prst="rect">
            <a:avLst/>
          </a:prstGeom>
          <a:noFill/>
          <a:ln w="0">
            <a:noFill/>
          </a:ln>
        </p:spPr>
        <p:style>
          <a:lnRef idx="0"/>
          <a:fillRef idx="0"/>
          <a:effectRef idx="0"/>
          <a:fontRef idx="minor"/>
        </p:style>
        <p:txBody>
          <a:bodyPr wrap="none" lIns="0" rIns="0" tIns="0" bIns="45000" anchor="t">
            <a:spAutoFit/>
          </a:bodyPr>
          <a:p>
            <a:pPr>
              <a:lnSpc>
                <a:spcPts val="2701"/>
              </a:lnSpc>
            </a:pPr>
            <a:r>
              <a:rPr b="1" lang="en-US" sz="2000" spc="-1" strike="noStrike">
                <a:solidFill>
                  <a:srgbClr val="000000"/>
                </a:solidFill>
                <a:latin typeface="Times New Roman"/>
              </a:rPr>
              <a:t>POR:</a:t>
            </a:r>
            <a:r>
              <a:rPr b="0" lang="en-US" sz="2000" spc="-1" strike="noStrike">
                <a:solidFill>
                  <a:srgbClr val="000000"/>
                </a:solidFill>
                <a:latin typeface="Times New Roman"/>
              </a:rPr>
              <a:t> </a:t>
            </a:r>
            <a:r>
              <a:rPr b="1" lang="en-US" sz="2000" spc="-1" strike="noStrike">
                <a:solidFill>
                  <a:srgbClr val="000000"/>
                </a:solidFill>
                <a:latin typeface="Times New Roman"/>
              </a:rPr>
              <a:t>Power</a:t>
            </a:r>
            <a:r>
              <a:rPr b="0" lang="en-US" sz="2000" spc="-1" strike="noStrike">
                <a:solidFill>
                  <a:srgbClr val="000000"/>
                </a:solidFill>
                <a:latin typeface="Times New Roman"/>
              </a:rPr>
              <a:t> </a:t>
            </a:r>
            <a:r>
              <a:rPr b="1" lang="en-US" sz="2000" spc="-1" strike="noStrike">
                <a:solidFill>
                  <a:srgbClr val="000000"/>
                </a:solidFill>
                <a:latin typeface="Times New Roman"/>
              </a:rPr>
              <a:t>On</a:t>
            </a:r>
            <a:r>
              <a:rPr b="0" lang="en-US" sz="2000" spc="-1" strike="noStrike">
                <a:solidFill>
                  <a:srgbClr val="000000"/>
                </a:solidFill>
                <a:latin typeface="Times New Roman"/>
              </a:rPr>
              <a:t> </a:t>
            </a:r>
            <a:r>
              <a:rPr b="1" lang="en-US" sz="2000" spc="-1" strike="noStrike">
                <a:solidFill>
                  <a:srgbClr val="000000"/>
                </a:solidFill>
                <a:latin typeface="Times New Roman"/>
              </a:rPr>
              <a:t>Reset</a:t>
            </a:r>
            <a:endParaRPr b="0" lang="es-AR" sz="2000" spc="-1" strike="noStrike">
              <a:solidFill>
                <a:srgbClr val="000000"/>
              </a:solidFill>
              <a:latin typeface="Arial"/>
            </a:endParaRPr>
          </a:p>
        </p:txBody>
      </p:sp>
      <p:sp>
        <p:nvSpPr>
          <p:cNvPr id="1531" name="TextBox 1"/>
          <p:cNvSpPr/>
          <p:nvPr/>
        </p:nvSpPr>
        <p:spPr>
          <a:xfrm>
            <a:off x="2585520" y="2939760"/>
            <a:ext cx="1825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0" lang="en-US" sz="1800" spc="-1" strike="noStrike">
                <a:solidFill>
                  <a:srgbClr val="3365cc"/>
                </a:solidFill>
                <a:latin typeface="Symbol"/>
              </a:rPr>
              <a:t>−</a:t>
            </a:r>
            <a:endParaRPr b="0" lang="es-AR" sz="1800" spc="-1" strike="noStrike">
              <a:solidFill>
                <a:srgbClr val="000000"/>
              </a:solidFill>
              <a:latin typeface="Arial"/>
            </a:endParaRPr>
          </a:p>
        </p:txBody>
      </p:sp>
      <p:sp>
        <p:nvSpPr>
          <p:cNvPr id="1532" name="TextBox 1"/>
          <p:cNvSpPr/>
          <p:nvPr/>
        </p:nvSpPr>
        <p:spPr>
          <a:xfrm>
            <a:off x="3884760" y="2990160"/>
            <a:ext cx="2730600" cy="115020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0" lang="en-US" sz="1800" spc="-1" strike="noStrike">
                <a:solidFill>
                  <a:srgbClr val="000000"/>
                </a:solidFill>
                <a:latin typeface="Times New Roman"/>
              </a:rPr>
              <a:t>Con MCLR conectado a V</a:t>
            </a:r>
            <a:r>
              <a:rPr b="0" lang="en-US" sz="1200" spc="-1" strike="noStrike">
                <a:solidFill>
                  <a:srgbClr val="000000"/>
                </a:solidFill>
                <a:latin typeface="Times New Roman"/>
              </a:rPr>
              <a:t>DD</a:t>
            </a:r>
            <a:r>
              <a:rPr b="0" lang="en-US" sz="1800" spc="-1" strike="noStrike">
                <a:solidFill>
                  <a:srgbClr val="000000"/>
                </a:solidFill>
                <a:latin typeface="Times New Roman"/>
              </a:rPr>
              <a:t>,</a:t>
            </a:r>
            <a:endParaRPr b="0" lang="es-AR" sz="1800" spc="-1" strike="noStrike">
              <a:solidFill>
                <a:srgbClr val="000000"/>
              </a:solidFill>
              <a:latin typeface="Arial"/>
            </a:endParaRPr>
          </a:p>
          <a:p>
            <a:pPr>
              <a:lnSpc>
                <a:spcPts val="1899"/>
              </a:lnSpc>
            </a:pPr>
            <a:r>
              <a:rPr b="0" lang="en-US" sz="1800" spc="-1" strike="noStrike">
                <a:solidFill>
                  <a:srgbClr val="000000"/>
                </a:solidFill>
                <a:latin typeface="Times New Roman"/>
              </a:rPr>
              <a:t>es generado un pulso de</a:t>
            </a:r>
            <a:endParaRPr b="0" lang="es-AR" sz="1800" spc="-1" strike="noStrike">
              <a:solidFill>
                <a:srgbClr val="000000"/>
              </a:solidFill>
              <a:latin typeface="Arial"/>
            </a:endParaRPr>
          </a:p>
          <a:p>
            <a:pPr>
              <a:lnSpc>
                <a:spcPts val="2100"/>
              </a:lnSpc>
            </a:pPr>
            <a:r>
              <a:rPr b="0" lang="en-US" sz="1800" spc="-1" strike="noStrike">
                <a:solidFill>
                  <a:srgbClr val="000000"/>
                </a:solidFill>
                <a:latin typeface="Times New Roman"/>
              </a:rPr>
              <a:t>Reset cuando es detectada la</a:t>
            </a:r>
            <a:endParaRPr b="0" lang="es-AR" sz="1800" spc="-1" strike="noStrike">
              <a:solidFill>
                <a:srgbClr val="000000"/>
              </a:solidFill>
              <a:latin typeface="Arial"/>
            </a:endParaRPr>
          </a:p>
          <a:p>
            <a:pPr>
              <a:lnSpc>
                <a:spcPts val="2100"/>
              </a:lnSpc>
            </a:pPr>
            <a:r>
              <a:rPr b="0" lang="en-US" sz="1800" spc="-1" strike="noStrike">
                <a:solidFill>
                  <a:srgbClr val="000000"/>
                </a:solidFill>
                <a:latin typeface="Times New Roman"/>
              </a:rPr>
              <a:t>subida de Vdd</a:t>
            </a:r>
            <a:endParaRPr b="0" lang="es-AR" sz="1800" spc="-1" strike="noStrike">
              <a:solidFill>
                <a:srgbClr val="000000"/>
              </a:solidFill>
              <a:latin typeface="Arial"/>
            </a:endParaRPr>
          </a:p>
        </p:txBody>
      </p:sp>
      <p:sp>
        <p:nvSpPr>
          <p:cNvPr id="1533" name="TextBox 1"/>
          <p:cNvSpPr/>
          <p:nvPr/>
        </p:nvSpPr>
        <p:spPr>
          <a:xfrm>
            <a:off x="3007800" y="4514400"/>
            <a:ext cx="2689560" cy="388440"/>
          </a:xfrm>
          <a:prstGeom prst="rect">
            <a:avLst/>
          </a:prstGeom>
          <a:noFill/>
          <a:ln w="0">
            <a:noFill/>
          </a:ln>
        </p:spPr>
        <p:style>
          <a:lnRef idx="0"/>
          <a:fillRef idx="0"/>
          <a:effectRef idx="0"/>
          <a:fontRef idx="minor"/>
        </p:style>
        <p:txBody>
          <a:bodyPr wrap="none" lIns="0" rIns="0" tIns="0" bIns="45000" anchor="t">
            <a:spAutoFit/>
          </a:bodyPr>
          <a:p>
            <a:pPr>
              <a:lnSpc>
                <a:spcPts val="2701"/>
              </a:lnSpc>
            </a:pPr>
            <a:r>
              <a:rPr b="1" lang="en-US" sz="2000" spc="-1" strike="noStrike">
                <a:solidFill>
                  <a:srgbClr val="000000"/>
                </a:solidFill>
                <a:latin typeface="Times New Roman"/>
              </a:rPr>
              <a:t>PWRT:</a:t>
            </a:r>
            <a:r>
              <a:rPr b="0" lang="en-US" sz="2000" spc="-1" strike="noStrike">
                <a:solidFill>
                  <a:srgbClr val="000000"/>
                </a:solidFill>
                <a:latin typeface="Times New Roman"/>
              </a:rPr>
              <a:t> </a:t>
            </a:r>
            <a:r>
              <a:rPr b="1" lang="en-US" sz="2000" spc="-1" strike="noStrike">
                <a:solidFill>
                  <a:srgbClr val="000000"/>
                </a:solidFill>
                <a:latin typeface="Times New Roman"/>
              </a:rPr>
              <a:t>Power</a:t>
            </a:r>
            <a:r>
              <a:rPr b="0" lang="en-US" sz="2000" spc="-1" strike="noStrike">
                <a:solidFill>
                  <a:srgbClr val="000000"/>
                </a:solidFill>
                <a:latin typeface="Times New Roman"/>
              </a:rPr>
              <a:t> </a:t>
            </a:r>
            <a:r>
              <a:rPr b="1" lang="en-US" sz="2000" spc="-1" strike="noStrike">
                <a:solidFill>
                  <a:srgbClr val="000000"/>
                </a:solidFill>
                <a:latin typeface="Times New Roman"/>
              </a:rPr>
              <a:t>Up</a:t>
            </a:r>
            <a:r>
              <a:rPr b="0" lang="en-US" sz="2000" spc="-1" strike="noStrike">
                <a:solidFill>
                  <a:srgbClr val="000000"/>
                </a:solidFill>
                <a:latin typeface="Times New Roman"/>
              </a:rPr>
              <a:t> </a:t>
            </a:r>
            <a:r>
              <a:rPr b="1" lang="en-US" sz="2000" spc="-1" strike="noStrike">
                <a:solidFill>
                  <a:srgbClr val="000000"/>
                </a:solidFill>
                <a:latin typeface="Times New Roman"/>
              </a:rPr>
              <a:t>Timer</a:t>
            </a:r>
            <a:endParaRPr b="0" lang="es-AR" sz="2000" spc="-1" strike="noStrike">
              <a:solidFill>
                <a:srgbClr val="000000"/>
              </a:solidFill>
              <a:latin typeface="Arial"/>
            </a:endParaRPr>
          </a:p>
        </p:txBody>
      </p:sp>
      <p:sp>
        <p:nvSpPr>
          <p:cNvPr id="1534" name="TextBox 1"/>
          <p:cNvSpPr/>
          <p:nvPr/>
        </p:nvSpPr>
        <p:spPr>
          <a:xfrm>
            <a:off x="2585520" y="5016960"/>
            <a:ext cx="1825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0" lang="en-US" sz="1800" spc="-1" strike="noStrike">
                <a:solidFill>
                  <a:srgbClr val="3365cc"/>
                </a:solidFill>
                <a:latin typeface="Symbol"/>
              </a:rPr>
              <a:t>−</a:t>
            </a:r>
            <a:endParaRPr b="0" lang="es-AR" sz="1800" spc="-1" strike="noStrike">
              <a:solidFill>
                <a:srgbClr val="000000"/>
              </a:solidFill>
              <a:latin typeface="Arial"/>
            </a:endParaRPr>
          </a:p>
        </p:txBody>
      </p:sp>
      <p:sp>
        <p:nvSpPr>
          <p:cNvPr id="1535" name="TextBox 1"/>
          <p:cNvSpPr/>
          <p:nvPr/>
        </p:nvSpPr>
        <p:spPr>
          <a:xfrm>
            <a:off x="3873600" y="5050440"/>
            <a:ext cx="2736720" cy="870840"/>
          </a:xfrm>
          <a:prstGeom prst="rect">
            <a:avLst/>
          </a:prstGeom>
          <a:noFill/>
          <a:ln w="0">
            <a:noFill/>
          </a:ln>
        </p:spPr>
        <p:style>
          <a:lnRef idx="0"/>
          <a:fillRef idx="0"/>
          <a:effectRef idx="0"/>
          <a:fontRef idx="minor"/>
        </p:style>
        <p:txBody>
          <a:bodyPr wrap="none" lIns="0" rIns="0" tIns="0" bIns="45000" anchor="t">
            <a:spAutoFit/>
          </a:bodyPr>
          <a:p>
            <a:pPr>
              <a:lnSpc>
                <a:spcPts val="2299"/>
              </a:lnSpc>
            </a:pPr>
            <a:r>
              <a:rPr b="0" lang="en-US" sz="1800" spc="-1" strike="noStrike">
                <a:solidFill>
                  <a:srgbClr val="000000"/>
                </a:solidFill>
                <a:latin typeface="Times New Roman"/>
              </a:rPr>
              <a:t>Maniene al dispositivo</a:t>
            </a:r>
            <a:endParaRPr b="0" lang="es-AR" sz="1800" spc="-1" strike="noStrike">
              <a:solidFill>
                <a:srgbClr val="000000"/>
              </a:solidFill>
              <a:latin typeface="Arial"/>
            </a:endParaRPr>
          </a:p>
          <a:p>
            <a:pPr>
              <a:lnSpc>
                <a:spcPts val="2100"/>
              </a:lnSpc>
            </a:pPr>
            <a:r>
              <a:rPr b="0" lang="en-US" sz="1800" spc="-1" strike="noStrike">
                <a:solidFill>
                  <a:srgbClr val="000000"/>
                </a:solidFill>
                <a:latin typeface="Times New Roman"/>
              </a:rPr>
              <a:t>Reseteado por 72ms</a:t>
            </a:r>
            <a:endParaRPr b="0" lang="es-AR" sz="1800" spc="-1" strike="noStrike">
              <a:solidFill>
                <a:srgbClr val="000000"/>
              </a:solidFill>
              <a:latin typeface="Arial"/>
            </a:endParaRPr>
          </a:p>
          <a:p>
            <a:pPr>
              <a:lnSpc>
                <a:spcPts val="2100"/>
              </a:lnSpc>
            </a:pPr>
            <a:r>
              <a:rPr b="0" lang="en-US" sz="1800" spc="-1" strike="noStrike">
                <a:solidFill>
                  <a:srgbClr val="000000"/>
                </a:solidFill>
                <a:latin typeface="Times New Roman"/>
              </a:rPr>
              <a:t>(nominal)  (despues del POR)</a:t>
            </a:r>
            <a:endParaRPr b="0" lang="es-AR" sz="1800" spc="-1" strike="noStrike">
              <a:solidFill>
                <a:srgbClr val="000000"/>
              </a:solidFill>
              <a:latin typeface="Arial"/>
            </a:endParaRPr>
          </a:p>
        </p:txBody>
      </p:sp>
      <p:sp>
        <p:nvSpPr>
          <p:cNvPr id="1536" name="TextBox 1"/>
          <p:cNvSpPr/>
          <p:nvPr/>
        </p:nvSpPr>
        <p:spPr>
          <a:xfrm>
            <a:off x="3047400" y="6240240"/>
            <a:ext cx="2679120" cy="680400"/>
          </a:xfrm>
          <a:prstGeom prst="rect">
            <a:avLst/>
          </a:prstGeom>
          <a:noFill/>
          <a:ln w="0">
            <a:noFill/>
          </a:ln>
        </p:spPr>
        <p:style>
          <a:lnRef idx="0"/>
          <a:fillRef idx="0"/>
          <a:effectRef idx="0"/>
          <a:fontRef idx="minor"/>
        </p:style>
        <p:txBody>
          <a:bodyPr wrap="none" lIns="0" rIns="0" tIns="0" bIns="45000" anchor="t">
            <a:spAutoFit/>
          </a:bodyPr>
          <a:p>
            <a:pPr>
              <a:lnSpc>
                <a:spcPts val="2701"/>
              </a:lnSpc>
            </a:pPr>
            <a:r>
              <a:rPr b="1" lang="en-US" sz="2000" spc="-1" strike="noStrike">
                <a:solidFill>
                  <a:srgbClr val="000000"/>
                </a:solidFill>
                <a:latin typeface="Times New Roman"/>
              </a:rPr>
              <a:t>OST:</a:t>
            </a:r>
            <a:r>
              <a:rPr b="0" lang="en-US" sz="2000" spc="-1" strike="noStrike">
                <a:solidFill>
                  <a:srgbClr val="000000"/>
                </a:solidFill>
                <a:latin typeface="Times New Roman"/>
              </a:rPr>
              <a:t> </a:t>
            </a:r>
            <a:r>
              <a:rPr b="1" lang="en-US" sz="2000" spc="-1" strike="noStrike">
                <a:solidFill>
                  <a:srgbClr val="000000"/>
                </a:solidFill>
                <a:latin typeface="Times New Roman"/>
              </a:rPr>
              <a:t>Oscillator</a:t>
            </a:r>
            <a:r>
              <a:rPr b="0" lang="en-US" sz="2000" spc="-1" strike="noStrike">
                <a:solidFill>
                  <a:srgbClr val="000000"/>
                </a:solidFill>
                <a:latin typeface="Times New Roman"/>
              </a:rPr>
              <a:t> </a:t>
            </a:r>
            <a:r>
              <a:rPr b="1" lang="en-US" sz="2000" spc="-1" strike="noStrike">
                <a:solidFill>
                  <a:srgbClr val="000000"/>
                </a:solidFill>
                <a:latin typeface="Times New Roman"/>
              </a:rPr>
              <a:t>Start-up</a:t>
            </a:r>
            <a:endParaRPr b="0" lang="es-AR" sz="2000" spc="-1" strike="noStrike">
              <a:solidFill>
                <a:srgbClr val="000000"/>
              </a:solidFill>
              <a:latin typeface="Arial"/>
            </a:endParaRPr>
          </a:p>
          <a:p>
            <a:pPr>
              <a:lnSpc>
                <a:spcPts val="2299"/>
              </a:lnSpc>
            </a:pPr>
            <a:r>
              <a:rPr b="1" lang="en-US" sz="2000" spc="-1" strike="noStrike">
                <a:solidFill>
                  <a:srgbClr val="000000"/>
                </a:solidFill>
                <a:latin typeface="Times New Roman"/>
              </a:rPr>
              <a:t>Timer</a:t>
            </a:r>
            <a:endParaRPr b="0" lang="es-AR" sz="2000" spc="-1" strike="noStrike">
              <a:solidFill>
                <a:srgbClr val="000000"/>
              </a:solidFill>
              <a:latin typeface="Arial"/>
            </a:endParaRPr>
          </a:p>
        </p:txBody>
      </p:sp>
      <p:sp>
        <p:nvSpPr>
          <p:cNvPr id="1537" name="TextBox 1"/>
          <p:cNvSpPr/>
          <p:nvPr/>
        </p:nvSpPr>
        <p:spPr>
          <a:xfrm>
            <a:off x="2585520" y="7144920"/>
            <a:ext cx="1825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0" lang="en-US" sz="1800" spc="-1" strike="noStrike">
                <a:solidFill>
                  <a:srgbClr val="3365cc"/>
                </a:solidFill>
                <a:latin typeface="Symbol"/>
              </a:rPr>
              <a:t>−</a:t>
            </a:r>
            <a:endParaRPr b="0" lang="es-AR" sz="1800" spc="-1" strike="noStrike">
              <a:solidFill>
                <a:srgbClr val="000000"/>
              </a:solidFill>
              <a:latin typeface="Arial"/>
            </a:endParaRPr>
          </a:p>
        </p:txBody>
      </p:sp>
      <p:sp>
        <p:nvSpPr>
          <p:cNvPr id="1538" name="TextBox 1"/>
          <p:cNvSpPr/>
          <p:nvPr/>
        </p:nvSpPr>
        <p:spPr>
          <a:xfrm>
            <a:off x="3918600" y="7211880"/>
            <a:ext cx="2698560" cy="1937880"/>
          </a:xfrm>
          <a:prstGeom prst="rect">
            <a:avLst/>
          </a:prstGeom>
          <a:noFill/>
          <a:ln w="0">
            <a:noFill/>
          </a:ln>
        </p:spPr>
        <p:style>
          <a:lnRef idx="0"/>
          <a:fillRef idx="0"/>
          <a:effectRef idx="0"/>
          <a:fontRef idx="minor"/>
        </p:style>
        <p:txBody>
          <a:bodyPr wrap="none" lIns="0" rIns="0" tIns="0" bIns="45000" anchor="t">
            <a:spAutoFit/>
          </a:bodyPr>
          <a:p>
            <a:pPr>
              <a:lnSpc>
                <a:spcPts val="2299"/>
              </a:lnSpc>
            </a:pPr>
            <a:r>
              <a:rPr b="0" lang="en-US" sz="1800" spc="-1" strike="noStrike">
                <a:solidFill>
                  <a:srgbClr val="000000"/>
                </a:solidFill>
                <a:latin typeface="Times New Roman"/>
              </a:rPr>
              <a:t>Mantiene al dispositivo</a:t>
            </a:r>
            <a:endParaRPr b="0" lang="es-AR" sz="1800" spc="-1" strike="noStrike">
              <a:solidFill>
                <a:srgbClr val="000000"/>
              </a:solidFill>
              <a:latin typeface="Arial"/>
            </a:endParaRPr>
          </a:p>
          <a:p>
            <a:pPr>
              <a:lnSpc>
                <a:spcPts val="2100"/>
              </a:lnSpc>
            </a:pPr>
            <a:r>
              <a:rPr b="0" lang="en-US" sz="1800" spc="-1" strike="noStrike">
                <a:solidFill>
                  <a:srgbClr val="000000"/>
                </a:solidFill>
                <a:latin typeface="Times New Roman"/>
              </a:rPr>
              <a:t>Resteado por 1024 </a:t>
            </a:r>
            <a:r>
              <a:rPr b="0" lang="en-US" sz="1800" spc="-1" strike="noStrike" u="sng">
                <a:solidFill>
                  <a:srgbClr val="000000"/>
                </a:solidFill>
                <a:uFillTx/>
                <a:latin typeface="Times New Roman"/>
              </a:rPr>
              <a:t>ciclos</a:t>
            </a:r>
            <a:endParaRPr b="0" lang="es-AR" sz="1800" spc="-1" strike="noStrike">
              <a:solidFill>
                <a:srgbClr val="000000"/>
              </a:solidFill>
              <a:latin typeface="Arial"/>
            </a:endParaRPr>
          </a:p>
          <a:p>
            <a:pPr>
              <a:lnSpc>
                <a:spcPts val="2100"/>
              </a:lnSpc>
            </a:pPr>
            <a:r>
              <a:rPr b="0" lang="en-US" sz="1800" spc="-1" strike="noStrike">
                <a:solidFill>
                  <a:srgbClr val="000000"/>
                </a:solidFill>
                <a:latin typeface="Times New Roman"/>
              </a:rPr>
              <a:t>para permitir al cistral</a:t>
            </a:r>
            <a:endParaRPr b="0" lang="es-AR" sz="1800" spc="-1" strike="noStrike">
              <a:solidFill>
                <a:srgbClr val="000000"/>
              </a:solidFill>
              <a:latin typeface="Arial"/>
            </a:endParaRPr>
          </a:p>
          <a:p>
            <a:pPr>
              <a:lnSpc>
                <a:spcPts val="2100"/>
              </a:lnSpc>
            </a:pPr>
            <a:r>
              <a:rPr b="0" lang="en-US" sz="1800" spc="-1" strike="noStrike">
                <a:solidFill>
                  <a:srgbClr val="000000"/>
                </a:solidFill>
                <a:latin typeface="Times New Roman"/>
              </a:rPr>
              <a:t>estabilizar su frecuencia y</a:t>
            </a:r>
            <a:endParaRPr b="0" lang="es-AR" sz="1800" spc="-1" strike="noStrike">
              <a:solidFill>
                <a:srgbClr val="000000"/>
              </a:solidFill>
              <a:latin typeface="Arial"/>
            </a:endParaRPr>
          </a:p>
          <a:p>
            <a:pPr>
              <a:lnSpc>
                <a:spcPts val="2100"/>
              </a:lnSpc>
            </a:pPr>
            <a:r>
              <a:rPr b="0" lang="en-US" sz="1800" spc="-1" strike="noStrike">
                <a:solidFill>
                  <a:srgbClr val="000000"/>
                </a:solidFill>
                <a:latin typeface="Times New Roman"/>
              </a:rPr>
              <a:t>amplitud; no activo en modo</a:t>
            </a:r>
            <a:endParaRPr b="0" lang="es-AR" sz="1800" spc="-1" strike="noStrike">
              <a:solidFill>
                <a:srgbClr val="000000"/>
              </a:solidFill>
              <a:latin typeface="Arial"/>
            </a:endParaRPr>
          </a:p>
          <a:p>
            <a:pPr>
              <a:lnSpc>
                <a:spcPts val="2100"/>
              </a:lnSpc>
            </a:pPr>
            <a:r>
              <a:rPr b="0" lang="en-US" sz="1800" spc="-1" strike="noStrike">
                <a:solidFill>
                  <a:srgbClr val="000000"/>
                </a:solidFill>
                <a:latin typeface="Times New Roman"/>
              </a:rPr>
              <a:t>RC ; usado despues del  POR</a:t>
            </a:r>
            <a:endParaRPr b="0" lang="es-AR" sz="1800" spc="-1" strike="noStrike">
              <a:solidFill>
                <a:srgbClr val="000000"/>
              </a:solidFill>
              <a:latin typeface="Arial"/>
            </a:endParaRPr>
          </a:p>
          <a:p>
            <a:pPr>
              <a:lnSpc>
                <a:spcPts val="2100"/>
              </a:lnSpc>
            </a:pPr>
            <a:r>
              <a:rPr b="0" lang="en-US" sz="1800" spc="-1" strike="noStrike">
                <a:solidFill>
                  <a:srgbClr val="000000"/>
                </a:solidFill>
                <a:latin typeface="Times New Roman"/>
              </a:rPr>
              <a:t>o al despertar del SLEEP</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9" name="Picture 3" descr=""/>
          <p:cNvPicPr/>
          <p:nvPr/>
        </p:nvPicPr>
        <p:blipFill>
          <a:blip r:embed="rId1"/>
          <a:stretch/>
        </p:blipFill>
        <p:spPr>
          <a:xfrm>
            <a:off x="1386000" y="906480"/>
            <a:ext cx="12347280" cy="9062640"/>
          </a:xfrm>
          <a:prstGeom prst="rect">
            <a:avLst/>
          </a:prstGeom>
          <a:ln w="0">
            <a:noFill/>
          </a:ln>
        </p:spPr>
      </p:pic>
      <p:sp>
        <p:nvSpPr>
          <p:cNvPr id="1540" name="TextBox 1"/>
          <p:cNvSpPr/>
          <p:nvPr/>
        </p:nvSpPr>
        <p:spPr>
          <a:xfrm>
            <a:off x="6908400" y="1130400"/>
            <a:ext cx="280692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Modo</a:t>
            </a:r>
            <a:r>
              <a:rPr b="0" lang="en-US" sz="4390" spc="-1" strike="noStrike">
                <a:solidFill>
                  <a:srgbClr val="000000"/>
                </a:solidFill>
                <a:latin typeface="Times New Roman"/>
              </a:rPr>
              <a:t> </a:t>
            </a:r>
            <a:r>
              <a:rPr b="1" lang="en-US" sz="4390" spc="-1" strike="noStrike">
                <a:solidFill>
                  <a:srgbClr val="000000"/>
                </a:solidFill>
                <a:latin typeface="Times New Roman"/>
              </a:rPr>
              <a:t>Sleep</a:t>
            </a:r>
            <a:endParaRPr b="0" lang="es-AR" sz="4390" spc="-1" strike="noStrike">
              <a:solidFill>
                <a:srgbClr val="000000"/>
              </a:solidFill>
              <a:latin typeface="Arial"/>
            </a:endParaRPr>
          </a:p>
        </p:txBody>
      </p:sp>
      <p:sp>
        <p:nvSpPr>
          <p:cNvPr id="1541" name="TextBox 1"/>
          <p:cNvSpPr/>
          <p:nvPr/>
        </p:nvSpPr>
        <p:spPr>
          <a:xfrm>
            <a:off x="4253760" y="2269800"/>
            <a:ext cx="6954120" cy="2801160"/>
          </a:xfrm>
          <a:prstGeom prst="rect">
            <a:avLst/>
          </a:prstGeom>
          <a:noFill/>
          <a:ln w="0">
            <a:noFill/>
          </a:ln>
        </p:spPr>
        <p:style>
          <a:lnRef idx="0"/>
          <a:fillRef idx="0"/>
          <a:effectRef idx="0"/>
          <a:fontRef idx="minor"/>
        </p:style>
        <p:txBody>
          <a:bodyPr wrap="none" lIns="0" rIns="0" tIns="0" bIns="45000" anchor="t">
            <a:spAutoFit/>
          </a:bodyPr>
          <a:p>
            <a:pPr>
              <a:lnSpc>
                <a:spcPts val="3900"/>
              </a:lnSpc>
              <a:tabLst>
                <a:tab algn="l" pos="114480"/>
                <a:tab algn="l" pos="774720"/>
              </a:tabLst>
            </a:pPr>
            <a:r>
              <a:rPr b="1" lang="en-US" sz="2800" spc="-1" strike="noStrike">
                <a:solidFill>
                  <a:srgbClr val="000000"/>
                </a:solidFill>
                <a:latin typeface="Times New Roman"/>
              </a:rPr>
              <a:t>El</a:t>
            </a:r>
            <a:r>
              <a:rPr b="0" lang="en-US" sz="2800" spc="-1" strike="noStrike">
                <a:solidFill>
                  <a:srgbClr val="000000"/>
                </a:solidFill>
                <a:latin typeface="Times New Roman"/>
              </a:rPr>
              <a:t> </a:t>
            </a:r>
            <a:r>
              <a:rPr b="1" lang="en-US" sz="2800" spc="-1" strike="noStrike">
                <a:solidFill>
                  <a:srgbClr val="000000"/>
                </a:solidFill>
                <a:latin typeface="Times New Roman"/>
              </a:rPr>
              <a:t>procesador</a:t>
            </a:r>
            <a:r>
              <a:rPr b="0" lang="en-US" sz="2800" spc="-1" strike="noStrike">
                <a:solidFill>
                  <a:srgbClr val="000000"/>
                </a:solidFill>
                <a:latin typeface="Times New Roman"/>
              </a:rPr>
              <a:t> </a:t>
            </a:r>
            <a:r>
              <a:rPr b="1" lang="en-US" sz="2800" spc="-1" strike="noStrike">
                <a:solidFill>
                  <a:srgbClr val="000000"/>
                </a:solidFill>
                <a:latin typeface="Times New Roman"/>
              </a:rPr>
              <a:t>puede</a:t>
            </a:r>
            <a:r>
              <a:rPr b="0" lang="en-US" sz="2800" spc="-1" strike="noStrike">
                <a:solidFill>
                  <a:srgbClr val="000000"/>
                </a:solidFill>
                <a:latin typeface="Times New Roman"/>
              </a:rPr>
              <a:t> </a:t>
            </a:r>
            <a:r>
              <a:rPr b="1" lang="en-US" sz="2800" spc="-1" strike="noStrike">
                <a:solidFill>
                  <a:srgbClr val="000000"/>
                </a:solidFill>
                <a:latin typeface="Times New Roman"/>
              </a:rPr>
              <a:t>ser</a:t>
            </a:r>
            <a:r>
              <a:rPr b="0" lang="en-US" sz="2800" spc="-1" strike="noStrike">
                <a:solidFill>
                  <a:srgbClr val="000000"/>
                </a:solidFill>
                <a:latin typeface="Times New Roman"/>
              </a:rPr>
              <a:t> </a:t>
            </a:r>
            <a:r>
              <a:rPr b="1" lang="en-US" sz="2800" spc="-1" strike="noStrike">
                <a:solidFill>
                  <a:srgbClr val="000000"/>
                </a:solidFill>
                <a:latin typeface="Times New Roman"/>
              </a:rPr>
              <a:t>puesto</a:t>
            </a:r>
            <a:r>
              <a:rPr b="0" lang="en-US" sz="2800" spc="-1" strike="noStrike">
                <a:solidFill>
                  <a:srgbClr val="000000"/>
                </a:solidFill>
                <a:latin typeface="Times New Roman"/>
              </a:rPr>
              <a:t> </a:t>
            </a:r>
            <a:r>
              <a:rPr b="1" lang="en-US" sz="2800" spc="-1" strike="noStrike">
                <a:solidFill>
                  <a:srgbClr val="000000"/>
                </a:solidFill>
                <a:latin typeface="Times New Roman"/>
              </a:rPr>
              <a:t>en</a:t>
            </a:r>
            <a:r>
              <a:rPr b="0" lang="en-US" sz="2800" spc="-1" strike="noStrike">
                <a:solidFill>
                  <a:srgbClr val="000000"/>
                </a:solidFill>
                <a:latin typeface="Times New Roman"/>
              </a:rPr>
              <a:t> </a:t>
            </a:r>
            <a:r>
              <a:rPr b="1" lang="en-US" sz="2800" spc="-1" strike="noStrike">
                <a:solidFill>
                  <a:srgbClr val="000000"/>
                </a:solidFill>
                <a:latin typeface="Times New Roman"/>
              </a:rPr>
              <a:t>Modo</a:t>
            </a:r>
            <a:r>
              <a:rPr b="0" lang="en-US" sz="2800" spc="-1" strike="noStrike">
                <a:solidFill>
                  <a:srgbClr val="000000"/>
                </a:solidFill>
                <a:latin typeface="Times New Roman"/>
              </a:rPr>
              <a:t> </a:t>
            </a:r>
            <a:r>
              <a:rPr b="1" lang="en-US" sz="2800" spc="-1" strike="noStrike">
                <a:solidFill>
                  <a:srgbClr val="000000"/>
                </a:solidFill>
                <a:latin typeface="Times New Roman"/>
              </a:rPr>
              <a:t>Bajo</a:t>
            </a:r>
            <a:endParaRPr b="0" lang="es-AR" sz="2800" spc="-1" strike="noStrike">
              <a:solidFill>
                <a:srgbClr val="000000"/>
              </a:solidFill>
              <a:latin typeface="Arial"/>
            </a:endParaRPr>
          </a:p>
          <a:p>
            <a:pPr>
              <a:lnSpc>
                <a:spcPts val="2599"/>
              </a:lnSpc>
              <a:tabLst>
                <a:tab algn="l" pos="114480"/>
                <a:tab algn="l" pos="774720"/>
              </a:tabLst>
            </a:pPr>
            <a:r>
              <a:rPr b="1" lang="en-US" sz="2800" spc="-1" strike="noStrike">
                <a:solidFill>
                  <a:srgbClr val="000000"/>
                </a:solidFill>
                <a:latin typeface="Times New Roman"/>
              </a:rPr>
              <a:t>consumo</a:t>
            </a:r>
            <a:r>
              <a:rPr b="0" lang="en-US" sz="2800" spc="-1" strike="noStrike">
                <a:solidFill>
                  <a:srgbClr val="000000"/>
                </a:solidFill>
                <a:latin typeface="Times New Roman"/>
              </a:rPr>
              <a:t> </a:t>
            </a:r>
            <a:r>
              <a:rPr b="1" lang="en-US" sz="2800" spc="-1" strike="noStrike">
                <a:solidFill>
                  <a:srgbClr val="000000"/>
                </a:solidFill>
                <a:latin typeface="Times New Roman"/>
              </a:rPr>
              <a:t>por</a:t>
            </a:r>
            <a:r>
              <a:rPr b="0" lang="en-US" sz="2800" spc="-1" strike="noStrike">
                <a:solidFill>
                  <a:srgbClr val="000000"/>
                </a:solidFill>
                <a:latin typeface="Times New Roman"/>
              </a:rPr>
              <a:t> </a:t>
            </a:r>
            <a:r>
              <a:rPr b="1" lang="en-US" sz="2800" spc="-1" strike="noStrike">
                <a:solidFill>
                  <a:srgbClr val="000000"/>
                </a:solidFill>
                <a:latin typeface="Times New Roman"/>
              </a:rPr>
              <a:t>medio</a:t>
            </a:r>
            <a:r>
              <a:rPr b="0" lang="en-US" sz="2800" spc="-1" strike="noStrike">
                <a:solidFill>
                  <a:srgbClr val="000000"/>
                </a:solidFill>
                <a:latin typeface="Times New Roman"/>
              </a:rPr>
              <a:t> </a:t>
            </a:r>
            <a:r>
              <a:rPr b="1" lang="en-US" sz="2800" spc="-1" strike="noStrike">
                <a:solidFill>
                  <a:srgbClr val="000000"/>
                </a:solidFill>
                <a:latin typeface="Times New Roman"/>
              </a:rPr>
              <a:t>de</a:t>
            </a:r>
            <a:r>
              <a:rPr b="0" lang="en-US" sz="2800" spc="-1" strike="noStrike">
                <a:solidFill>
                  <a:srgbClr val="000000"/>
                </a:solidFill>
                <a:latin typeface="Times New Roman"/>
              </a:rPr>
              <a:t> </a:t>
            </a:r>
            <a:r>
              <a:rPr b="1" lang="en-US" sz="2800" spc="-1" strike="noStrike">
                <a:solidFill>
                  <a:srgbClr val="000000"/>
                </a:solidFill>
                <a:latin typeface="Times New Roman"/>
              </a:rPr>
              <a:t>la</a:t>
            </a:r>
            <a:r>
              <a:rPr b="0" lang="en-US" sz="2800" spc="-1" strike="noStrike">
                <a:solidFill>
                  <a:srgbClr val="000000"/>
                </a:solidFill>
                <a:latin typeface="Times New Roman"/>
              </a:rPr>
              <a:t> </a:t>
            </a:r>
            <a:r>
              <a:rPr b="1" lang="en-US" sz="2800" spc="-1" strike="noStrike">
                <a:solidFill>
                  <a:srgbClr val="000000"/>
                </a:solidFill>
                <a:latin typeface="Times New Roman"/>
              </a:rPr>
              <a:t>ejecución</a:t>
            </a:r>
            <a:r>
              <a:rPr b="0" lang="en-US" sz="2800" spc="-1" strike="noStrike">
                <a:solidFill>
                  <a:srgbClr val="000000"/>
                </a:solidFill>
                <a:latin typeface="Times New Roman"/>
              </a:rPr>
              <a:t> </a:t>
            </a:r>
            <a:r>
              <a:rPr b="1" lang="en-US" sz="2800" spc="-1" strike="noStrike">
                <a:solidFill>
                  <a:srgbClr val="000000"/>
                </a:solidFill>
                <a:latin typeface="Times New Roman"/>
              </a:rPr>
              <a:t>de</a:t>
            </a:r>
            <a:r>
              <a:rPr b="0" lang="en-US" sz="2800" spc="-1" strike="noStrike">
                <a:solidFill>
                  <a:srgbClr val="000000"/>
                </a:solidFill>
                <a:latin typeface="Times New Roman"/>
              </a:rPr>
              <a:t> </a:t>
            </a:r>
            <a:r>
              <a:rPr b="1" lang="en-US" sz="2800" spc="-1" strike="noStrike">
                <a:solidFill>
                  <a:srgbClr val="000000"/>
                </a:solidFill>
                <a:latin typeface="Times New Roman"/>
              </a:rPr>
              <a:t>una</a:t>
            </a:r>
            <a:endParaRPr b="0" lang="es-AR" sz="2800" spc="-1" strike="noStrike">
              <a:solidFill>
                <a:srgbClr val="000000"/>
              </a:solidFill>
              <a:latin typeface="Arial"/>
            </a:endParaRPr>
          </a:p>
          <a:p>
            <a:pPr>
              <a:lnSpc>
                <a:spcPts val="2599"/>
              </a:lnSpc>
              <a:tabLst>
                <a:tab algn="l" pos="114480"/>
                <a:tab algn="l" pos="774720"/>
              </a:tabLst>
            </a:pPr>
            <a:r>
              <a:rPr b="1" lang="en-US" sz="2800" spc="-1" strike="noStrike">
                <a:solidFill>
                  <a:srgbClr val="000000"/>
                </a:solidFill>
                <a:latin typeface="Times New Roman"/>
              </a:rPr>
              <a:t>instrucción</a:t>
            </a:r>
            <a:r>
              <a:rPr b="0" lang="en-US" sz="2800" spc="-1" strike="noStrike">
                <a:solidFill>
                  <a:srgbClr val="000000"/>
                </a:solidFill>
                <a:latin typeface="Times New Roman"/>
              </a:rPr>
              <a:t> </a:t>
            </a:r>
            <a:r>
              <a:rPr b="1" lang="en-US" sz="2800" spc="-1" strike="noStrike">
                <a:solidFill>
                  <a:srgbClr val="000000"/>
                </a:solidFill>
                <a:latin typeface="Times New Roman"/>
              </a:rPr>
              <a:t>SLEEP</a:t>
            </a:r>
            <a:endParaRPr b="0" lang="es-AR" sz="2800" spc="-1" strike="noStrike">
              <a:solidFill>
                <a:srgbClr val="000000"/>
              </a:solidFill>
              <a:latin typeface="Arial"/>
            </a:endParaRPr>
          </a:p>
          <a:p>
            <a:pPr>
              <a:lnSpc>
                <a:spcPts val="2401"/>
              </a:lnSpc>
              <a:tabLst>
                <a:tab algn="l" pos="114480"/>
                <a:tab algn="l" pos="774720"/>
              </a:tabLst>
            </a:pPr>
            <a:r>
              <a:rPr b="0" lang="en-US" sz="1800" spc="-1" strike="noStrike">
                <a:solidFill>
                  <a:srgbClr val="000000"/>
                </a:solidFill>
                <a:latin typeface="Calibri"/>
              </a:rPr>
              <a:t>	</a:t>
            </a:r>
            <a:r>
              <a:rPr b="0" lang="en-US" sz="2000" spc="-1" strike="noStrike">
                <a:solidFill>
                  <a:srgbClr val="3365cc"/>
                </a:solidFill>
                <a:latin typeface="Symbol"/>
              </a:rPr>
              <a:t>−</a:t>
            </a:r>
            <a:r>
              <a:rPr b="0" lang="en-US" sz="2000" spc="-1" strike="noStrike">
                <a:solidFill>
                  <a:srgbClr val="000000"/>
                </a:solidFill>
                <a:latin typeface="Times New Roman"/>
              </a:rPr>
              <a:t>      </a:t>
            </a:r>
            <a:r>
              <a:rPr b="0" lang="en-US" sz="2000" spc="-1" strike="noStrike">
                <a:solidFill>
                  <a:srgbClr val="000000"/>
                </a:solidFill>
                <a:latin typeface="Times New Roman"/>
              </a:rPr>
              <a:t>El oscilador del sistema es detenido</a:t>
            </a:r>
            <a:endParaRPr b="0" lang="es-AR" sz="2000" spc="-1" strike="noStrike">
              <a:solidFill>
                <a:srgbClr val="000000"/>
              </a:solidFill>
              <a:latin typeface="Arial"/>
            </a:endParaRPr>
          </a:p>
          <a:p>
            <a:pPr>
              <a:lnSpc>
                <a:spcPts val="2599"/>
              </a:lnSpc>
              <a:tabLst>
                <a:tab algn="l" pos="114480"/>
                <a:tab algn="l" pos="774720"/>
              </a:tabLst>
            </a:pPr>
            <a:r>
              <a:rPr b="0" lang="en-US" sz="1800" spc="-1" strike="noStrike">
                <a:solidFill>
                  <a:srgbClr val="000000"/>
                </a:solidFill>
                <a:latin typeface="Calibri"/>
              </a:rPr>
              <a:t>	</a:t>
            </a:r>
            <a:r>
              <a:rPr b="0" lang="en-US" sz="2000" spc="-1" strike="noStrike">
                <a:solidFill>
                  <a:srgbClr val="3365cc"/>
                </a:solidFill>
                <a:latin typeface="Symbol"/>
              </a:rPr>
              <a:t>−</a:t>
            </a:r>
            <a:r>
              <a:rPr b="0" lang="en-US" sz="2000" spc="-1" strike="noStrike">
                <a:solidFill>
                  <a:srgbClr val="000000"/>
                </a:solidFill>
                <a:latin typeface="Times New Roman"/>
              </a:rPr>
              <a:t>      </a:t>
            </a:r>
            <a:r>
              <a:rPr b="0" lang="en-US" sz="2000" spc="-1" strike="noStrike">
                <a:solidFill>
                  <a:srgbClr val="000000"/>
                </a:solidFill>
                <a:latin typeface="Times New Roman"/>
              </a:rPr>
              <a:t>El estado del procesador es mantenido (diseño estático)</a:t>
            </a:r>
            <a:endParaRPr b="0" lang="es-AR" sz="2000" spc="-1" strike="noStrike">
              <a:solidFill>
                <a:srgbClr val="000000"/>
              </a:solidFill>
              <a:latin typeface="Arial"/>
            </a:endParaRPr>
          </a:p>
          <a:p>
            <a:pPr>
              <a:lnSpc>
                <a:spcPts val="2599"/>
              </a:lnSpc>
              <a:tabLst>
                <a:tab algn="l" pos="114480"/>
                <a:tab algn="l" pos="774720"/>
              </a:tabLst>
            </a:pPr>
            <a:r>
              <a:rPr b="0" lang="en-US" sz="1800" spc="-1" strike="noStrike">
                <a:solidFill>
                  <a:srgbClr val="000000"/>
                </a:solidFill>
                <a:latin typeface="Calibri"/>
              </a:rPr>
              <a:t>	</a:t>
            </a:r>
            <a:r>
              <a:rPr b="0" lang="en-US" sz="2000" spc="-1" strike="noStrike">
                <a:solidFill>
                  <a:srgbClr val="3365cc"/>
                </a:solidFill>
                <a:latin typeface="Symbol"/>
              </a:rPr>
              <a:t>−</a:t>
            </a:r>
            <a:r>
              <a:rPr b="0" lang="en-US" sz="2000" spc="-1" strike="noStrike">
                <a:solidFill>
                  <a:srgbClr val="000000"/>
                </a:solidFill>
                <a:latin typeface="Times New Roman"/>
              </a:rPr>
              <a:t>      </a:t>
            </a:r>
            <a:r>
              <a:rPr b="0" lang="en-US" sz="2000" spc="-1" strike="noStrike">
                <a:solidFill>
                  <a:srgbClr val="000000"/>
                </a:solidFill>
                <a:latin typeface="Times New Roman"/>
              </a:rPr>
              <a:t>Watchdog timer continua funcionando, si esta habilitado</a:t>
            </a:r>
            <a:endParaRPr b="0" lang="es-AR" sz="2000" spc="-1" strike="noStrike">
              <a:solidFill>
                <a:srgbClr val="000000"/>
              </a:solidFill>
              <a:latin typeface="Arial"/>
            </a:endParaRPr>
          </a:p>
          <a:p>
            <a:pPr>
              <a:lnSpc>
                <a:spcPts val="2599"/>
              </a:lnSpc>
              <a:tabLst>
                <a:tab algn="l" pos="114480"/>
                <a:tab algn="l" pos="774720"/>
              </a:tabLst>
            </a:pPr>
            <a:r>
              <a:rPr b="0" lang="en-US" sz="1800" spc="-1" strike="noStrike">
                <a:solidFill>
                  <a:srgbClr val="000000"/>
                </a:solidFill>
                <a:latin typeface="Calibri"/>
              </a:rPr>
              <a:t>	</a:t>
            </a:r>
            <a:r>
              <a:rPr b="0" lang="en-US" sz="2000" spc="-1" strike="noStrike">
                <a:solidFill>
                  <a:srgbClr val="3365cc"/>
                </a:solidFill>
                <a:latin typeface="Symbol"/>
              </a:rPr>
              <a:t>−</a:t>
            </a:r>
            <a:r>
              <a:rPr b="0" lang="en-US" sz="2000" spc="-1" strike="noStrike">
                <a:solidFill>
                  <a:srgbClr val="000000"/>
                </a:solidFill>
                <a:latin typeface="Times New Roman"/>
              </a:rPr>
              <a:t>      </a:t>
            </a:r>
            <a:r>
              <a:rPr b="0" lang="en-US" sz="2000" spc="-1" strike="noStrike">
                <a:solidFill>
                  <a:srgbClr val="000000"/>
                </a:solidFill>
                <a:latin typeface="Times New Roman"/>
              </a:rPr>
              <a:t>Minima corriente de mantenimiento (0.1 - 2.0</a:t>
            </a:r>
            <a:r>
              <a:rPr b="0" lang="en-US" sz="2000" spc="-1" strike="noStrike">
                <a:solidFill>
                  <a:srgbClr val="000000"/>
                </a:solidFill>
                <a:latin typeface="Symbol"/>
              </a:rPr>
              <a:t>μ</a:t>
            </a:r>
            <a:r>
              <a:rPr b="0" lang="en-US" sz="2000" spc="-1" strike="noStrike">
                <a:solidFill>
                  <a:srgbClr val="000000"/>
                </a:solidFill>
                <a:latin typeface="Times New Roman"/>
              </a:rPr>
              <a:t>A typical)</a:t>
            </a:r>
            <a:endParaRPr b="0" lang="es-AR" sz="2000" spc="-1" strike="noStrike">
              <a:solidFill>
                <a:srgbClr val="000000"/>
              </a:solidFill>
              <a:latin typeface="Arial"/>
            </a:endParaRPr>
          </a:p>
          <a:p>
            <a:pPr>
              <a:lnSpc>
                <a:spcPts val="2401"/>
              </a:lnSpc>
              <a:tabLst>
                <a:tab algn="l" pos="114480"/>
                <a:tab algn="l" pos="7747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ffffff"/>
                </a:solidFill>
                <a:latin typeface="Times New Roman"/>
              </a:rPr>
              <a:t>Eventos</a:t>
            </a:r>
            <a:r>
              <a:rPr b="0" lang="en-US" sz="1800" spc="-1" strike="noStrike">
                <a:solidFill>
                  <a:srgbClr val="000000"/>
                </a:solidFill>
                <a:latin typeface="Times New Roman"/>
              </a:rPr>
              <a:t> </a:t>
            </a:r>
            <a:r>
              <a:rPr b="1" lang="en-US" sz="1800" spc="-1" strike="noStrike">
                <a:solidFill>
                  <a:srgbClr val="ffffff"/>
                </a:solidFill>
                <a:latin typeface="Times New Roman"/>
              </a:rPr>
              <a:t>que</a:t>
            </a:r>
            <a:r>
              <a:rPr b="0" lang="en-US" sz="1800" spc="-1" strike="noStrike">
                <a:solidFill>
                  <a:srgbClr val="000000"/>
                </a:solidFill>
                <a:latin typeface="Times New Roman"/>
              </a:rPr>
              <a:t> </a:t>
            </a:r>
            <a:r>
              <a:rPr b="1" lang="en-US" sz="1800" spc="-1" strike="noStrike">
                <a:solidFill>
                  <a:srgbClr val="ffffff"/>
                </a:solidFill>
                <a:latin typeface="Times New Roman"/>
              </a:rPr>
              <a:t>despiertan</a:t>
            </a:r>
            <a:r>
              <a:rPr b="0" lang="en-US" sz="1800" spc="-1" strike="noStrike">
                <a:solidFill>
                  <a:srgbClr val="000000"/>
                </a:solidFill>
                <a:latin typeface="Times New Roman"/>
              </a:rPr>
              <a:t> </a:t>
            </a:r>
            <a:r>
              <a:rPr b="1" lang="en-US" sz="1800" spc="-1" strike="noStrike">
                <a:solidFill>
                  <a:srgbClr val="ffffff"/>
                </a:solidFill>
                <a:latin typeface="Times New Roman"/>
              </a:rPr>
              <a:t>al</a:t>
            </a:r>
            <a:r>
              <a:rPr b="0" lang="en-US" sz="1800" spc="-1" strike="noStrike">
                <a:solidFill>
                  <a:srgbClr val="000000"/>
                </a:solidFill>
                <a:latin typeface="Times New Roman"/>
              </a:rPr>
              <a:t> </a:t>
            </a:r>
            <a:r>
              <a:rPr b="1" lang="en-US" sz="1800" spc="-1" strike="noStrike">
                <a:solidFill>
                  <a:srgbClr val="ffffff"/>
                </a:solidFill>
                <a:latin typeface="Times New Roman"/>
              </a:rPr>
              <a:t>procesador</a:t>
            </a:r>
            <a:r>
              <a:rPr b="0" lang="en-US" sz="1800" spc="-1" strike="noStrike">
                <a:solidFill>
                  <a:srgbClr val="000000"/>
                </a:solidFill>
                <a:latin typeface="Times New Roman"/>
              </a:rPr>
              <a:t> </a:t>
            </a:r>
            <a:r>
              <a:rPr b="1" lang="en-US" sz="1800" spc="-1" strike="noStrike">
                <a:solidFill>
                  <a:srgbClr val="ffffff"/>
                </a:solidFill>
                <a:latin typeface="Times New Roman"/>
              </a:rPr>
              <a:t>del</a:t>
            </a:r>
            <a:r>
              <a:rPr b="0" lang="en-US" sz="1800" spc="-1" strike="noStrike">
                <a:solidFill>
                  <a:srgbClr val="000000"/>
                </a:solidFill>
                <a:latin typeface="Times New Roman"/>
              </a:rPr>
              <a:t> </a:t>
            </a:r>
            <a:r>
              <a:rPr b="1" lang="en-US" sz="1800" spc="-1" strike="noStrike">
                <a:solidFill>
                  <a:srgbClr val="ffffff"/>
                </a:solidFill>
                <a:latin typeface="Times New Roman"/>
              </a:rPr>
              <a:t>modo</a:t>
            </a:r>
            <a:r>
              <a:rPr b="0" lang="en-US" sz="1800" spc="-1" strike="noStrike">
                <a:solidFill>
                  <a:srgbClr val="000000"/>
                </a:solidFill>
                <a:latin typeface="Times New Roman"/>
              </a:rPr>
              <a:t> </a:t>
            </a:r>
            <a:r>
              <a:rPr b="1" lang="en-US" sz="1800" spc="-1" strike="noStrike">
                <a:solidFill>
                  <a:srgbClr val="ffffff"/>
                </a:solidFill>
                <a:latin typeface="Times New Roman"/>
              </a:rPr>
              <a:t>SLEEP</a:t>
            </a:r>
            <a:endParaRPr b="0" lang="es-AR" sz="1800" spc="-1" strike="noStrike">
              <a:solidFill>
                <a:srgbClr val="000000"/>
              </a:solidFill>
              <a:latin typeface="Arial"/>
            </a:endParaRPr>
          </a:p>
        </p:txBody>
      </p:sp>
      <p:sp>
        <p:nvSpPr>
          <p:cNvPr id="1542" name="TextBox 1"/>
          <p:cNvSpPr/>
          <p:nvPr/>
        </p:nvSpPr>
        <p:spPr>
          <a:xfrm>
            <a:off x="2777040" y="5988600"/>
            <a:ext cx="603000" cy="268740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50760"/>
                <a:tab algn="l" pos="63360"/>
                <a:tab algn="l" pos="114480"/>
                <a:tab algn="l" pos="127080"/>
                <a:tab algn="l" pos="139680"/>
                <a:tab algn="l" pos="165240"/>
              </a:tabLst>
            </a:pPr>
            <a:r>
              <a:rPr b="0" lang="en-US" sz="1800" spc="-1" strike="noStrike">
                <a:solidFill>
                  <a:srgbClr val="000000"/>
                </a:solidFill>
                <a:latin typeface="Calibri"/>
              </a:rPr>
              <a:t>	</a:t>
            </a:r>
            <a:r>
              <a:rPr b="1" lang="en-US" sz="1390" spc="-1" strike="noStrike">
                <a:solidFill>
                  <a:srgbClr val="000000"/>
                </a:solidFill>
                <a:latin typeface="Times New Roman"/>
              </a:rPr>
              <a:t>MCLR</a:t>
            </a:r>
            <a:endParaRPr b="0" lang="es-AR" sz="1390" spc="-1" strike="noStrike">
              <a:solidFill>
                <a:srgbClr val="000000"/>
              </a:solidFill>
              <a:latin typeface="Arial"/>
            </a:endParaRPr>
          </a:p>
          <a:p>
            <a:pPr>
              <a:lnSpc>
                <a:spcPts val="2100"/>
              </a:lnSpc>
              <a:tabLst>
                <a:tab algn="l" pos="50760"/>
                <a:tab algn="l" pos="63360"/>
                <a:tab algn="l" pos="114480"/>
                <a:tab algn="l" pos="127080"/>
                <a:tab algn="l" pos="139680"/>
                <a:tab algn="l" pos="1652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WDT</a:t>
            </a:r>
            <a:endParaRPr b="0" lang="es-AR" sz="1390" spc="-1" strike="noStrike">
              <a:solidFill>
                <a:srgbClr val="000000"/>
              </a:solidFill>
              <a:latin typeface="Arial"/>
            </a:endParaRPr>
          </a:p>
          <a:p>
            <a:pPr>
              <a:lnSpc>
                <a:spcPts val="2100"/>
              </a:lnSpc>
              <a:tabLst>
                <a:tab algn="l" pos="50760"/>
                <a:tab algn="l" pos="63360"/>
                <a:tab algn="l" pos="114480"/>
                <a:tab algn="l" pos="127080"/>
                <a:tab algn="l" pos="139680"/>
                <a:tab algn="l" pos="1652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INT</a:t>
            </a:r>
            <a:endParaRPr b="0" lang="es-AR" sz="1390" spc="-1" strike="noStrike">
              <a:solidFill>
                <a:srgbClr val="000000"/>
              </a:solidFill>
              <a:latin typeface="Arial"/>
            </a:endParaRPr>
          </a:p>
          <a:p>
            <a:pPr>
              <a:lnSpc>
                <a:spcPts val="2100"/>
              </a:lnSpc>
              <a:tabLst>
                <a:tab algn="l" pos="50760"/>
                <a:tab algn="l" pos="63360"/>
                <a:tab algn="l" pos="114480"/>
                <a:tab algn="l" pos="127080"/>
                <a:tab algn="l" pos="139680"/>
                <a:tab algn="l" pos="16524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TMR1</a:t>
            </a:r>
            <a:endParaRPr b="0" lang="es-AR" sz="1390" spc="-1" strike="noStrike">
              <a:solidFill>
                <a:srgbClr val="000000"/>
              </a:solidFill>
              <a:latin typeface="Arial"/>
            </a:endParaRPr>
          </a:p>
          <a:p>
            <a:pPr>
              <a:lnSpc>
                <a:spcPts val="2100"/>
              </a:lnSpc>
              <a:tabLst>
                <a:tab algn="l" pos="50760"/>
                <a:tab algn="l" pos="63360"/>
                <a:tab algn="l" pos="114480"/>
                <a:tab algn="l" pos="127080"/>
                <a:tab algn="l" pos="139680"/>
                <a:tab algn="l" pos="1652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ADC</a:t>
            </a:r>
            <a:endParaRPr b="0" lang="es-AR" sz="1390" spc="-1" strike="noStrike">
              <a:solidFill>
                <a:srgbClr val="000000"/>
              </a:solidFill>
              <a:latin typeface="Arial"/>
            </a:endParaRPr>
          </a:p>
          <a:p>
            <a:pPr>
              <a:lnSpc>
                <a:spcPts val="2100"/>
              </a:lnSpc>
              <a:tabLst>
                <a:tab algn="l" pos="50760"/>
                <a:tab algn="l" pos="63360"/>
                <a:tab algn="l" pos="114480"/>
                <a:tab algn="l" pos="127080"/>
                <a:tab algn="l" pos="139680"/>
                <a:tab algn="l" pos="1652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CMP</a:t>
            </a:r>
            <a:endParaRPr b="0" lang="es-AR" sz="1390" spc="-1" strike="noStrike">
              <a:solidFill>
                <a:srgbClr val="000000"/>
              </a:solidFill>
              <a:latin typeface="Arial"/>
            </a:endParaRPr>
          </a:p>
          <a:p>
            <a:pPr>
              <a:lnSpc>
                <a:spcPts val="2100"/>
              </a:lnSpc>
              <a:tabLst>
                <a:tab algn="l" pos="50760"/>
                <a:tab algn="l" pos="63360"/>
                <a:tab algn="l" pos="114480"/>
                <a:tab algn="l" pos="127080"/>
                <a:tab algn="l" pos="139680"/>
                <a:tab algn="l" pos="1652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CCP</a:t>
            </a:r>
            <a:endParaRPr b="0" lang="es-AR" sz="1390" spc="-1" strike="noStrike">
              <a:solidFill>
                <a:srgbClr val="000000"/>
              </a:solidFill>
              <a:latin typeface="Arial"/>
            </a:endParaRPr>
          </a:p>
          <a:p>
            <a:pPr>
              <a:lnSpc>
                <a:spcPts val="2100"/>
              </a:lnSpc>
              <a:tabLst>
                <a:tab algn="l" pos="50760"/>
                <a:tab algn="l" pos="63360"/>
                <a:tab algn="l" pos="114480"/>
                <a:tab algn="l" pos="127080"/>
                <a:tab algn="l" pos="139680"/>
                <a:tab algn="l" pos="165240"/>
              </a:tabLst>
            </a:pPr>
            <a:r>
              <a:rPr b="1" lang="en-US" sz="1390" spc="-1" strike="noStrike">
                <a:solidFill>
                  <a:srgbClr val="000000"/>
                </a:solidFill>
                <a:latin typeface="Times New Roman"/>
              </a:rPr>
              <a:t>PORTB</a:t>
            </a:r>
            <a:endParaRPr b="0" lang="es-AR" sz="1390" spc="-1" strike="noStrike">
              <a:solidFill>
                <a:srgbClr val="000000"/>
              </a:solidFill>
              <a:latin typeface="Arial"/>
            </a:endParaRPr>
          </a:p>
          <a:p>
            <a:pPr>
              <a:lnSpc>
                <a:spcPts val="2100"/>
              </a:lnSpc>
              <a:tabLst>
                <a:tab algn="l" pos="50760"/>
                <a:tab algn="l" pos="63360"/>
                <a:tab algn="l" pos="114480"/>
                <a:tab algn="l" pos="127080"/>
                <a:tab algn="l" pos="139680"/>
                <a:tab algn="l" pos="1652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SSP</a:t>
            </a:r>
            <a:endParaRPr b="0" lang="es-AR" sz="1390" spc="-1" strike="noStrike">
              <a:solidFill>
                <a:srgbClr val="000000"/>
              </a:solidFill>
              <a:latin typeface="Arial"/>
            </a:endParaRPr>
          </a:p>
          <a:p>
            <a:pPr>
              <a:lnSpc>
                <a:spcPts val="2100"/>
              </a:lnSpc>
              <a:tabLst>
                <a:tab algn="l" pos="50760"/>
                <a:tab algn="l" pos="63360"/>
                <a:tab algn="l" pos="114480"/>
                <a:tab algn="l" pos="127080"/>
                <a:tab algn="l" pos="139680"/>
                <a:tab algn="l" pos="1652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PSP</a:t>
            </a:r>
            <a:endParaRPr b="0" lang="es-AR" sz="1390" spc="-1" strike="noStrike">
              <a:solidFill>
                <a:srgbClr val="000000"/>
              </a:solidFill>
              <a:latin typeface="Arial"/>
            </a:endParaRPr>
          </a:p>
        </p:txBody>
      </p:sp>
      <p:sp>
        <p:nvSpPr>
          <p:cNvPr id="1543" name="TextBox 1"/>
          <p:cNvSpPr/>
          <p:nvPr/>
        </p:nvSpPr>
        <p:spPr>
          <a:xfrm>
            <a:off x="5160600" y="5988600"/>
            <a:ext cx="5824080" cy="268740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Pulso</a:t>
            </a:r>
            <a:r>
              <a:rPr b="0" lang="en-US" sz="1390" spc="-1" strike="noStrike">
                <a:solidFill>
                  <a:srgbClr val="000000"/>
                </a:solidFill>
                <a:latin typeface="Times New Roman"/>
              </a:rPr>
              <a:t> </a:t>
            </a:r>
            <a:r>
              <a:rPr b="1" lang="en-US" sz="1390" spc="-1" strike="noStrike">
                <a:solidFill>
                  <a:srgbClr val="000000"/>
                </a:solidFill>
                <a:latin typeface="Times New Roman"/>
              </a:rPr>
              <a:t>sobre</a:t>
            </a:r>
            <a:r>
              <a:rPr b="0" lang="en-US" sz="1390" spc="-1" strike="noStrike">
                <a:solidFill>
                  <a:srgbClr val="000000"/>
                </a:solidFill>
                <a:latin typeface="Times New Roman"/>
              </a:rPr>
              <a:t> </a:t>
            </a:r>
            <a:r>
              <a:rPr b="1" lang="en-US" sz="1390" spc="-1" strike="noStrike">
                <a:solidFill>
                  <a:srgbClr val="000000"/>
                </a:solidFill>
                <a:latin typeface="Times New Roman"/>
              </a:rPr>
              <a:t>el</a:t>
            </a:r>
            <a:r>
              <a:rPr b="0" lang="en-US" sz="1390" spc="-1" strike="noStrike">
                <a:solidFill>
                  <a:srgbClr val="000000"/>
                </a:solidFill>
                <a:latin typeface="Times New Roman"/>
              </a:rPr>
              <a:t> </a:t>
            </a:r>
            <a:r>
              <a:rPr b="1" lang="en-US" sz="1390" spc="-1" strike="noStrike">
                <a:solidFill>
                  <a:srgbClr val="000000"/>
                </a:solidFill>
                <a:latin typeface="Times New Roman"/>
              </a:rPr>
              <a:t>MCLR</a:t>
            </a:r>
            <a:r>
              <a:rPr b="0" lang="en-US" sz="1390" spc="-1" strike="noStrike">
                <a:solidFill>
                  <a:srgbClr val="000000"/>
                </a:solidFill>
                <a:latin typeface="Times New Roman"/>
              </a:rPr>
              <a:t> </a:t>
            </a:r>
            <a:r>
              <a:rPr b="1" lang="en-US" sz="1390" spc="-1" strike="noStrike">
                <a:solidFill>
                  <a:srgbClr val="000000"/>
                </a:solidFill>
                <a:latin typeface="Times New Roman"/>
              </a:rPr>
              <a:t>(pulled</a:t>
            </a:r>
            <a:r>
              <a:rPr b="0" lang="en-US" sz="1390" spc="-1" strike="noStrike">
                <a:solidFill>
                  <a:srgbClr val="000000"/>
                </a:solidFill>
                <a:latin typeface="Times New Roman"/>
              </a:rPr>
              <a:t> </a:t>
            </a:r>
            <a:r>
              <a:rPr b="1" lang="en-US" sz="1390" spc="-1" strike="noStrike">
                <a:solidFill>
                  <a:srgbClr val="000000"/>
                </a:solidFill>
                <a:latin typeface="Times New Roman"/>
              </a:rPr>
              <a:t>low)</a:t>
            </a:r>
            <a:endParaRPr b="0" lang="es-AR" sz="1390" spc="-1" strike="noStrike">
              <a:solidFill>
                <a:srgbClr val="000000"/>
              </a:solidFill>
              <a:latin typeface="Arial"/>
            </a:endParaRPr>
          </a:p>
          <a:p>
            <a:pPr>
              <a:lnSpc>
                <a:spcPts val="2100"/>
              </a:lnSpc>
            </a:pPr>
            <a:r>
              <a:rPr b="1" lang="en-US" sz="1390" spc="-1" strike="noStrike">
                <a:solidFill>
                  <a:srgbClr val="000000"/>
                </a:solidFill>
                <a:latin typeface="Times New Roman"/>
              </a:rPr>
              <a:t>Watchdog</a:t>
            </a:r>
            <a:r>
              <a:rPr b="0" lang="en-US" sz="1390" spc="-1" strike="noStrike">
                <a:solidFill>
                  <a:srgbClr val="000000"/>
                </a:solidFill>
                <a:latin typeface="Times New Roman"/>
              </a:rPr>
              <a:t> </a:t>
            </a:r>
            <a:r>
              <a:rPr b="1" lang="en-US" sz="1390" spc="-1" strike="noStrike">
                <a:solidFill>
                  <a:srgbClr val="000000"/>
                </a:solidFill>
                <a:latin typeface="Times New Roman"/>
              </a:rPr>
              <a:t>Timer</a:t>
            </a:r>
            <a:r>
              <a:rPr b="0" lang="en-US" sz="1390" spc="-1" strike="noStrike">
                <a:solidFill>
                  <a:srgbClr val="000000"/>
                </a:solidFill>
                <a:latin typeface="Times New Roman"/>
              </a:rPr>
              <a:t> </a:t>
            </a:r>
            <a:r>
              <a:rPr b="1" lang="en-US" sz="1390" spc="-1" strike="noStrike">
                <a:solidFill>
                  <a:srgbClr val="000000"/>
                </a:solidFill>
                <a:latin typeface="Times New Roman"/>
              </a:rPr>
              <a:t>llegó</a:t>
            </a:r>
            <a:r>
              <a:rPr b="0" lang="en-US" sz="1390" spc="-1" strike="noStrike">
                <a:solidFill>
                  <a:srgbClr val="000000"/>
                </a:solidFill>
                <a:latin typeface="Times New Roman"/>
              </a:rPr>
              <a:t> </a:t>
            </a:r>
            <a:r>
              <a:rPr b="1" lang="en-US" sz="1390" spc="-1" strike="noStrike">
                <a:solidFill>
                  <a:srgbClr val="000000"/>
                </a:solidFill>
                <a:latin typeface="Times New Roman"/>
              </a:rPr>
              <a:t>a</a:t>
            </a:r>
            <a:r>
              <a:rPr b="0" lang="en-US" sz="1390" spc="-1" strike="noStrike">
                <a:solidFill>
                  <a:srgbClr val="000000"/>
                </a:solidFill>
                <a:latin typeface="Times New Roman"/>
              </a:rPr>
              <a:t> </a:t>
            </a:r>
            <a:r>
              <a:rPr b="1" lang="en-US" sz="1390" spc="-1" strike="noStrike">
                <a:solidFill>
                  <a:srgbClr val="000000"/>
                </a:solidFill>
                <a:latin typeface="Times New Roman"/>
              </a:rPr>
              <a:t>final</a:t>
            </a:r>
            <a:r>
              <a:rPr b="0" lang="en-US" sz="1390" spc="-1" strike="noStrike">
                <a:solidFill>
                  <a:srgbClr val="000000"/>
                </a:solidFill>
                <a:latin typeface="Times New Roman"/>
              </a:rPr>
              <a:t> </a:t>
            </a: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cuenta</a:t>
            </a:r>
            <a:endParaRPr b="0" lang="es-AR" sz="1390" spc="-1" strike="noStrike">
              <a:solidFill>
                <a:srgbClr val="000000"/>
              </a:solidFill>
              <a:latin typeface="Arial"/>
            </a:endParaRPr>
          </a:p>
          <a:p>
            <a:pPr>
              <a:lnSpc>
                <a:spcPts val="2100"/>
              </a:lnSpc>
            </a:pPr>
            <a:r>
              <a:rPr b="1" lang="en-US" sz="1390" spc="-1" strike="noStrike">
                <a:solidFill>
                  <a:srgbClr val="000000"/>
                </a:solidFill>
                <a:latin typeface="Times New Roman"/>
              </a:rPr>
              <a:t>INT</a:t>
            </a:r>
            <a:r>
              <a:rPr b="0" lang="en-US" sz="1390" spc="-1" strike="noStrike">
                <a:solidFill>
                  <a:srgbClr val="000000"/>
                </a:solidFill>
                <a:latin typeface="Times New Roman"/>
              </a:rPr>
              <a:t> </a:t>
            </a:r>
            <a:r>
              <a:rPr b="1" lang="en-US" sz="1390" spc="-1" strike="noStrike">
                <a:solidFill>
                  <a:srgbClr val="000000"/>
                </a:solidFill>
                <a:latin typeface="Times New Roman"/>
              </a:rPr>
              <a:t>sobre</a:t>
            </a:r>
            <a:r>
              <a:rPr b="0" lang="en-US" sz="1390" spc="-1" strike="noStrike">
                <a:solidFill>
                  <a:srgbClr val="000000"/>
                </a:solidFill>
                <a:latin typeface="Times New Roman"/>
              </a:rPr>
              <a:t> </a:t>
            </a:r>
            <a:r>
              <a:rPr b="1" lang="en-US" sz="1390" spc="-1" strike="noStrike">
                <a:solidFill>
                  <a:srgbClr val="000000"/>
                </a:solidFill>
                <a:latin typeface="Times New Roman"/>
              </a:rPr>
              <a:t>el</a:t>
            </a:r>
            <a:r>
              <a:rPr b="0" lang="en-US" sz="1390" spc="-1" strike="noStrike">
                <a:solidFill>
                  <a:srgbClr val="000000"/>
                </a:solidFill>
                <a:latin typeface="Times New Roman"/>
              </a:rPr>
              <a:t> </a:t>
            </a:r>
            <a:r>
              <a:rPr b="1" lang="en-US" sz="1390" spc="-1" strike="noStrike">
                <a:solidFill>
                  <a:srgbClr val="000000"/>
                </a:solidFill>
                <a:latin typeface="Times New Roman"/>
              </a:rPr>
              <a:t>pin</a:t>
            </a:r>
            <a:r>
              <a:rPr b="0" lang="en-US" sz="1390" spc="-1" strike="noStrike">
                <a:solidFill>
                  <a:srgbClr val="000000"/>
                </a:solidFill>
                <a:latin typeface="Times New Roman"/>
              </a:rPr>
              <a:t> </a:t>
            </a: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iterrupción</a:t>
            </a:r>
            <a:endParaRPr b="0" lang="es-AR" sz="1390" spc="-1" strike="noStrike">
              <a:solidFill>
                <a:srgbClr val="000000"/>
              </a:solidFill>
              <a:latin typeface="Arial"/>
            </a:endParaRPr>
          </a:p>
          <a:p>
            <a:pPr>
              <a:lnSpc>
                <a:spcPts val="2100"/>
              </a:lnSpc>
            </a:pPr>
            <a:r>
              <a:rPr b="1" lang="en-US" sz="1390" spc="-1" strike="noStrike">
                <a:solidFill>
                  <a:srgbClr val="000000"/>
                </a:solidFill>
                <a:latin typeface="Times New Roman"/>
              </a:rPr>
              <a:t>Interrupción</a:t>
            </a:r>
            <a:r>
              <a:rPr b="0" lang="en-US" sz="1390" spc="-1" strike="noStrike">
                <a:solidFill>
                  <a:srgbClr val="000000"/>
                </a:solidFill>
                <a:latin typeface="Times New Roman"/>
              </a:rPr>
              <a:t> </a:t>
            </a:r>
            <a:r>
              <a:rPr b="1" lang="en-US" sz="1390" spc="-1" strike="noStrike">
                <a:solidFill>
                  <a:srgbClr val="000000"/>
                </a:solidFill>
                <a:latin typeface="Times New Roman"/>
              </a:rPr>
              <a:t>del</a:t>
            </a:r>
            <a:r>
              <a:rPr b="0" lang="en-US" sz="1390" spc="-1" strike="noStrike">
                <a:solidFill>
                  <a:srgbClr val="000000"/>
                </a:solidFill>
                <a:latin typeface="Times New Roman"/>
              </a:rPr>
              <a:t> </a:t>
            </a:r>
            <a:r>
              <a:rPr b="1" lang="en-US" sz="1390" spc="-1" strike="noStrike">
                <a:solidFill>
                  <a:srgbClr val="000000"/>
                </a:solidFill>
                <a:latin typeface="Times New Roman"/>
              </a:rPr>
              <a:t>Timer</a:t>
            </a:r>
            <a:r>
              <a:rPr b="0" lang="en-US" sz="1390" spc="-1" strike="noStrike">
                <a:solidFill>
                  <a:srgbClr val="000000"/>
                </a:solidFill>
                <a:latin typeface="Times New Roman"/>
              </a:rPr>
              <a:t> </a:t>
            </a:r>
            <a:r>
              <a:rPr b="1" lang="en-US" sz="1390" spc="-1" strike="noStrike">
                <a:solidFill>
                  <a:srgbClr val="000000"/>
                </a:solidFill>
                <a:latin typeface="Times New Roman"/>
              </a:rPr>
              <a:t>1</a:t>
            </a:r>
            <a:r>
              <a:rPr b="0" lang="en-US" sz="1390" spc="-1" strike="noStrike">
                <a:solidFill>
                  <a:srgbClr val="000000"/>
                </a:solidFill>
                <a:latin typeface="Times New Roman"/>
              </a:rPr>
              <a:t>  </a:t>
            </a:r>
            <a:r>
              <a:rPr b="1" lang="en-US" sz="1390" spc="-1" strike="noStrike">
                <a:solidFill>
                  <a:srgbClr val="000000"/>
                </a:solidFill>
                <a:latin typeface="Times New Roman"/>
              </a:rPr>
              <a:t>(or</a:t>
            </a:r>
            <a:r>
              <a:rPr b="0" lang="en-US" sz="1390" spc="-1" strike="noStrike">
                <a:solidFill>
                  <a:srgbClr val="000000"/>
                </a:solidFill>
                <a:latin typeface="Times New Roman"/>
              </a:rPr>
              <a:t> </a:t>
            </a:r>
            <a:r>
              <a:rPr b="1" lang="en-US" sz="1390" spc="-1" strike="noStrike">
                <a:solidFill>
                  <a:srgbClr val="000000"/>
                </a:solidFill>
                <a:latin typeface="Times New Roman"/>
              </a:rPr>
              <a:t>also</a:t>
            </a:r>
            <a:r>
              <a:rPr b="0" lang="en-US" sz="1390" spc="-1" strike="noStrike">
                <a:solidFill>
                  <a:srgbClr val="000000"/>
                </a:solidFill>
                <a:latin typeface="Times New Roman"/>
              </a:rPr>
              <a:t> </a:t>
            </a:r>
            <a:r>
              <a:rPr b="1" lang="en-US" sz="1390" spc="-1" strike="noStrike">
                <a:solidFill>
                  <a:srgbClr val="000000"/>
                </a:solidFill>
                <a:latin typeface="Times New Roman"/>
              </a:rPr>
              <a:t>TMR3</a:t>
            </a:r>
            <a:r>
              <a:rPr b="0" lang="en-US" sz="1390" spc="-1" strike="noStrike">
                <a:solidFill>
                  <a:srgbClr val="000000"/>
                </a:solidFill>
                <a:latin typeface="Times New Roman"/>
              </a:rPr>
              <a:t> </a:t>
            </a:r>
            <a:r>
              <a:rPr b="1" lang="en-US" sz="1390" spc="-1" strike="noStrike">
                <a:solidFill>
                  <a:srgbClr val="000000"/>
                </a:solidFill>
                <a:latin typeface="Times New Roman"/>
              </a:rPr>
              <a:t>on</a:t>
            </a:r>
            <a:r>
              <a:rPr b="0" lang="en-US" sz="1390" spc="-1" strike="noStrike">
                <a:solidFill>
                  <a:srgbClr val="000000"/>
                </a:solidFill>
                <a:latin typeface="Times New Roman"/>
              </a:rPr>
              <a:t> </a:t>
            </a:r>
            <a:r>
              <a:rPr b="1" lang="en-US" sz="1390" spc="-1" strike="noStrike">
                <a:solidFill>
                  <a:srgbClr val="000000"/>
                </a:solidFill>
                <a:latin typeface="Times New Roman"/>
              </a:rPr>
              <a:t>PIC18)</a:t>
            </a:r>
            <a:endParaRPr b="0" lang="es-AR" sz="1390" spc="-1" strike="noStrike">
              <a:solidFill>
                <a:srgbClr val="000000"/>
              </a:solidFill>
              <a:latin typeface="Arial"/>
            </a:endParaRPr>
          </a:p>
          <a:p>
            <a:pPr>
              <a:lnSpc>
                <a:spcPts val="2100"/>
              </a:lnSpc>
            </a:pPr>
            <a:r>
              <a:rPr b="1" lang="en-US" sz="1390" spc="-1" strike="noStrike">
                <a:solidFill>
                  <a:srgbClr val="000000"/>
                </a:solidFill>
                <a:latin typeface="Times New Roman"/>
              </a:rPr>
              <a:t>Interrupción</a:t>
            </a:r>
            <a:r>
              <a:rPr b="0" lang="en-US" sz="1390" spc="-1" strike="noStrike">
                <a:solidFill>
                  <a:srgbClr val="000000"/>
                </a:solidFill>
                <a:latin typeface="Times New Roman"/>
              </a:rPr>
              <a:t> </a:t>
            </a:r>
            <a:r>
              <a:rPr b="1" lang="en-US" sz="1390" spc="-1" strike="noStrike">
                <a:solidFill>
                  <a:srgbClr val="000000"/>
                </a:solidFill>
                <a:latin typeface="Times New Roman"/>
              </a:rPr>
              <a:t>por</a:t>
            </a:r>
            <a:r>
              <a:rPr b="0" lang="en-US" sz="1390" spc="-1" strike="noStrike">
                <a:solidFill>
                  <a:srgbClr val="000000"/>
                </a:solidFill>
                <a:latin typeface="Times New Roman"/>
              </a:rPr>
              <a:t> </a:t>
            </a:r>
            <a:r>
              <a:rPr b="1" lang="en-US" sz="1390" spc="-1" strike="noStrike">
                <a:solidFill>
                  <a:srgbClr val="000000"/>
                </a:solidFill>
                <a:latin typeface="Times New Roman"/>
              </a:rPr>
              <a:t>final</a:t>
            </a:r>
            <a:r>
              <a:rPr b="0" lang="en-US" sz="1390" spc="-1" strike="noStrike">
                <a:solidFill>
                  <a:srgbClr val="000000"/>
                </a:solidFill>
                <a:latin typeface="Times New Roman"/>
              </a:rPr>
              <a:t> </a:t>
            </a: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conversión</a:t>
            </a:r>
            <a:r>
              <a:rPr b="0" lang="en-US" sz="1390" spc="-1" strike="noStrike">
                <a:solidFill>
                  <a:srgbClr val="000000"/>
                </a:solidFill>
                <a:latin typeface="Times New Roman"/>
              </a:rPr>
              <a:t> </a:t>
            </a:r>
            <a:r>
              <a:rPr b="1" lang="en-US" sz="1390" spc="-1" strike="noStrike">
                <a:solidFill>
                  <a:srgbClr val="000000"/>
                </a:solidFill>
                <a:latin typeface="Times New Roman"/>
              </a:rPr>
              <a:t>del</a:t>
            </a:r>
            <a:r>
              <a:rPr b="0" lang="en-US" sz="1390" spc="-1" strike="noStrike">
                <a:solidFill>
                  <a:srgbClr val="000000"/>
                </a:solidFill>
                <a:latin typeface="Times New Roman"/>
              </a:rPr>
              <a:t> </a:t>
            </a:r>
            <a:r>
              <a:rPr b="1" lang="en-US" sz="1390" spc="-1" strike="noStrike">
                <a:solidFill>
                  <a:srgbClr val="000000"/>
                </a:solidFill>
                <a:latin typeface="Times New Roman"/>
              </a:rPr>
              <a:t>A/D</a:t>
            </a:r>
            <a:endParaRPr b="0" lang="es-AR" sz="1390" spc="-1" strike="noStrike">
              <a:solidFill>
                <a:srgbClr val="000000"/>
              </a:solidFill>
              <a:latin typeface="Arial"/>
            </a:endParaRPr>
          </a:p>
          <a:p>
            <a:pPr>
              <a:lnSpc>
                <a:spcPts val="2100"/>
              </a:lnSpc>
            </a:pPr>
            <a:r>
              <a:rPr b="1" lang="en-US" sz="1390" spc="-1" strike="noStrike">
                <a:solidFill>
                  <a:srgbClr val="000000"/>
                </a:solidFill>
                <a:latin typeface="Times New Roman"/>
              </a:rPr>
              <a:t>Interrupción</a:t>
            </a:r>
            <a:r>
              <a:rPr b="0" lang="en-US" sz="1390" spc="-1" strike="noStrike">
                <a:solidFill>
                  <a:srgbClr val="000000"/>
                </a:solidFill>
                <a:latin typeface="Times New Roman"/>
              </a:rPr>
              <a:t> </a:t>
            </a:r>
            <a:r>
              <a:rPr b="1" lang="en-US" sz="1390" spc="-1" strike="noStrike">
                <a:solidFill>
                  <a:srgbClr val="000000"/>
                </a:solidFill>
                <a:latin typeface="Times New Roman"/>
              </a:rPr>
              <a:t>por</a:t>
            </a:r>
            <a:r>
              <a:rPr b="0" lang="en-US" sz="1390" spc="-1" strike="noStrike">
                <a:solidFill>
                  <a:srgbClr val="000000"/>
                </a:solidFill>
                <a:latin typeface="Times New Roman"/>
              </a:rPr>
              <a:t> </a:t>
            </a:r>
            <a:r>
              <a:rPr b="1" lang="en-US" sz="1390" spc="-1" strike="noStrike">
                <a:solidFill>
                  <a:srgbClr val="000000"/>
                </a:solidFill>
                <a:latin typeface="Times New Roman"/>
              </a:rPr>
              <a:t>cambio</a:t>
            </a:r>
            <a:r>
              <a:rPr b="0" lang="en-US" sz="1390" spc="-1" strike="noStrike">
                <a:solidFill>
                  <a:srgbClr val="000000"/>
                </a:solidFill>
                <a:latin typeface="Times New Roman"/>
              </a:rPr>
              <a:t> </a:t>
            </a: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la</a:t>
            </a:r>
            <a:r>
              <a:rPr b="0" lang="en-US" sz="1390" spc="-1" strike="noStrike">
                <a:solidFill>
                  <a:srgbClr val="000000"/>
                </a:solidFill>
                <a:latin typeface="Times New Roman"/>
              </a:rPr>
              <a:t> </a:t>
            </a:r>
            <a:r>
              <a:rPr b="1" lang="en-US" sz="1390" spc="-1" strike="noStrike">
                <a:solidFill>
                  <a:srgbClr val="000000"/>
                </a:solidFill>
                <a:latin typeface="Times New Roman"/>
              </a:rPr>
              <a:t>salida</a:t>
            </a:r>
            <a:r>
              <a:rPr b="0" lang="en-US" sz="1390" spc="-1" strike="noStrike">
                <a:solidFill>
                  <a:srgbClr val="000000"/>
                </a:solidFill>
                <a:latin typeface="Times New Roman"/>
              </a:rPr>
              <a:t> </a:t>
            </a:r>
            <a:r>
              <a:rPr b="1" lang="en-US" sz="1390" spc="-1" strike="noStrike">
                <a:solidFill>
                  <a:srgbClr val="000000"/>
                </a:solidFill>
                <a:latin typeface="Times New Roman"/>
              </a:rPr>
              <a:t>del</a:t>
            </a:r>
            <a:r>
              <a:rPr b="0" lang="en-US" sz="1390" spc="-1" strike="noStrike">
                <a:solidFill>
                  <a:srgbClr val="000000"/>
                </a:solidFill>
                <a:latin typeface="Times New Roman"/>
              </a:rPr>
              <a:t> </a:t>
            </a:r>
            <a:r>
              <a:rPr b="1" lang="en-US" sz="1390" spc="-1" strike="noStrike">
                <a:solidFill>
                  <a:srgbClr val="000000"/>
                </a:solidFill>
                <a:latin typeface="Times New Roman"/>
              </a:rPr>
              <a:t>Comparador</a:t>
            </a:r>
            <a:endParaRPr b="0" lang="es-AR" sz="1390" spc="-1" strike="noStrike">
              <a:solidFill>
                <a:srgbClr val="000000"/>
              </a:solidFill>
              <a:latin typeface="Arial"/>
            </a:endParaRPr>
          </a:p>
          <a:p>
            <a:pPr>
              <a:lnSpc>
                <a:spcPts val="2100"/>
              </a:lnSpc>
            </a:pPr>
            <a:r>
              <a:rPr b="1" lang="en-US" sz="1390" spc="-1" strike="noStrike">
                <a:solidFill>
                  <a:srgbClr val="000000"/>
                </a:solidFill>
                <a:latin typeface="Times New Roman"/>
              </a:rPr>
              <a:t>Evento</a:t>
            </a:r>
            <a:r>
              <a:rPr b="0" lang="en-US" sz="1390" spc="-1" strike="noStrike">
                <a:solidFill>
                  <a:srgbClr val="000000"/>
                </a:solidFill>
                <a:latin typeface="Times New Roman"/>
              </a:rPr>
              <a:t> </a:t>
            </a:r>
            <a:r>
              <a:rPr b="1" lang="en-US" sz="1390" spc="-1" strike="noStrike">
                <a:solidFill>
                  <a:srgbClr val="000000"/>
                </a:solidFill>
                <a:latin typeface="Times New Roman"/>
              </a:rPr>
              <a:t>en</a:t>
            </a:r>
            <a:r>
              <a:rPr b="0" lang="en-US" sz="1390" spc="-1" strike="noStrike">
                <a:solidFill>
                  <a:srgbClr val="000000"/>
                </a:solidFill>
                <a:latin typeface="Times New Roman"/>
              </a:rPr>
              <a:t> </a:t>
            </a:r>
            <a:r>
              <a:rPr b="1" lang="en-US" sz="1390" spc="-1" strike="noStrike">
                <a:solidFill>
                  <a:srgbClr val="000000"/>
                </a:solidFill>
                <a:latin typeface="Times New Roman"/>
              </a:rPr>
              <a:t>la</a:t>
            </a:r>
            <a:r>
              <a:rPr b="0" lang="en-US" sz="1390" spc="-1" strike="noStrike">
                <a:solidFill>
                  <a:srgbClr val="000000"/>
                </a:solidFill>
                <a:latin typeface="Times New Roman"/>
              </a:rPr>
              <a:t> </a:t>
            </a:r>
            <a:r>
              <a:rPr b="1" lang="en-US" sz="1390" spc="-1" strike="noStrike">
                <a:solidFill>
                  <a:srgbClr val="000000"/>
                </a:solidFill>
                <a:latin typeface="Times New Roman"/>
              </a:rPr>
              <a:t>entrada</a:t>
            </a:r>
            <a:r>
              <a:rPr b="0" lang="en-US" sz="1390" spc="-1" strike="noStrike">
                <a:solidFill>
                  <a:srgbClr val="000000"/>
                </a:solidFill>
                <a:latin typeface="Times New Roman"/>
              </a:rPr>
              <a:t> </a:t>
            </a: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captura</a:t>
            </a:r>
            <a:endParaRPr b="0" lang="es-AR" sz="1390" spc="-1" strike="noStrike">
              <a:solidFill>
                <a:srgbClr val="000000"/>
              </a:solidFill>
              <a:latin typeface="Arial"/>
            </a:endParaRPr>
          </a:p>
          <a:p>
            <a:pPr>
              <a:lnSpc>
                <a:spcPts val="2100"/>
              </a:lnSpc>
            </a:pPr>
            <a:r>
              <a:rPr b="1" lang="en-US" sz="1390" spc="-1" strike="noStrike">
                <a:solidFill>
                  <a:srgbClr val="000000"/>
                </a:solidFill>
                <a:latin typeface="Times New Roman"/>
              </a:rPr>
              <a:t>Interrupción</a:t>
            </a:r>
            <a:r>
              <a:rPr b="0" lang="en-US" sz="1390" spc="-1" strike="noStrike">
                <a:solidFill>
                  <a:srgbClr val="000000"/>
                </a:solidFill>
                <a:latin typeface="Times New Roman"/>
              </a:rPr>
              <a:t> </a:t>
            </a:r>
            <a:r>
              <a:rPr b="1" lang="en-US" sz="1390" spc="-1" strike="noStrike">
                <a:solidFill>
                  <a:srgbClr val="000000"/>
                </a:solidFill>
                <a:latin typeface="Times New Roman"/>
              </a:rPr>
              <a:t>por</a:t>
            </a:r>
            <a:r>
              <a:rPr b="0" lang="en-US" sz="1390" spc="-1" strike="noStrike">
                <a:solidFill>
                  <a:srgbClr val="000000"/>
                </a:solidFill>
                <a:latin typeface="Times New Roman"/>
              </a:rPr>
              <a:t> </a:t>
            </a:r>
            <a:r>
              <a:rPr b="1" lang="en-US" sz="1390" spc="-1" strike="noStrike">
                <a:solidFill>
                  <a:srgbClr val="000000"/>
                </a:solidFill>
                <a:latin typeface="Times New Roman"/>
              </a:rPr>
              <a:t>cambio</a:t>
            </a:r>
            <a:r>
              <a:rPr b="0" lang="en-US" sz="1390" spc="-1" strike="noStrike">
                <a:solidFill>
                  <a:srgbClr val="000000"/>
                </a:solidFill>
                <a:latin typeface="Times New Roman"/>
              </a:rPr>
              <a:t> </a:t>
            </a:r>
            <a:r>
              <a:rPr b="1" lang="en-US" sz="1390" spc="-1" strike="noStrike">
                <a:solidFill>
                  <a:srgbClr val="000000"/>
                </a:solidFill>
                <a:latin typeface="Times New Roman"/>
              </a:rPr>
              <a:t>en</a:t>
            </a:r>
            <a:r>
              <a:rPr b="0" lang="en-US" sz="1390" spc="-1" strike="noStrike">
                <a:solidFill>
                  <a:srgbClr val="000000"/>
                </a:solidFill>
                <a:latin typeface="Times New Roman"/>
              </a:rPr>
              <a:t> </a:t>
            </a:r>
            <a:r>
              <a:rPr b="1" lang="en-US" sz="1390" spc="-1" strike="noStrike">
                <a:solidFill>
                  <a:srgbClr val="000000"/>
                </a:solidFill>
                <a:latin typeface="Times New Roman"/>
              </a:rPr>
              <a:t>el</a:t>
            </a:r>
            <a:r>
              <a:rPr b="0" lang="en-US" sz="1390" spc="-1" strike="noStrike">
                <a:solidFill>
                  <a:srgbClr val="000000"/>
                </a:solidFill>
                <a:latin typeface="Times New Roman"/>
              </a:rPr>
              <a:t> </a:t>
            </a:r>
            <a:r>
              <a:rPr b="1" lang="en-US" sz="1390" spc="-1" strike="noStrike">
                <a:solidFill>
                  <a:srgbClr val="000000"/>
                </a:solidFill>
                <a:latin typeface="Times New Roman"/>
              </a:rPr>
              <a:t>PORTB</a:t>
            </a:r>
            <a:endParaRPr b="0" lang="es-AR" sz="1390" spc="-1" strike="noStrike">
              <a:solidFill>
                <a:srgbClr val="000000"/>
              </a:solidFill>
              <a:latin typeface="Arial"/>
            </a:endParaRPr>
          </a:p>
          <a:p>
            <a:pPr>
              <a:lnSpc>
                <a:spcPts val="2100"/>
              </a:lnSpc>
            </a:pPr>
            <a:r>
              <a:rPr b="1" lang="en-US" sz="1390" spc="-1" strike="noStrike">
                <a:solidFill>
                  <a:srgbClr val="000000"/>
                </a:solidFill>
                <a:latin typeface="Times New Roman"/>
              </a:rPr>
              <a:t>Interrupción en el Synchronous Serial Port (I</a:t>
            </a:r>
            <a:r>
              <a:rPr b="1" lang="en-US" sz="939" spc="-1" strike="noStrike">
                <a:solidFill>
                  <a:srgbClr val="000000"/>
                </a:solidFill>
                <a:latin typeface="Times New Roman"/>
              </a:rPr>
              <a:t>2</a:t>
            </a:r>
            <a:r>
              <a:rPr b="1" lang="en-US" sz="1390" spc="-1" strike="noStrike">
                <a:solidFill>
                  <a:srgbClr val="000000"/>
                </a:solidFill>
                <a:latin typeface="Times New Roman"/>
              </a:rPr>
              <a:t>C Mode) Start / Stop Bit detect</a:t>
            </a:r>
            <a:endParaRPr b="0" lang="es-AR" sz="1390" spc="-1" strike="noStrike">
              <a:solidFill>
                <a:srgbClr val="000000"/>
              </a:solidFill>
              <a:latin typeface="Arial"/>
            </a:endParaRPr>
          </a:p>
          <a:p>
            <a:pPr>
              <a:lnSpc>
                <a:spcPts val="2100"/>
              </a:lnSpc>
            </a:pPr>
            <a:r>
              <a:rPr b="1" lang="en-US" sz="1390" spc="-1" strike="noStrike">
                <a:solidFill>
                  <a:srgbClr val="000000"/>
                </a:solidFill>
                <a:latin typeface="Times New Roman"/>
              </a:rPr>
              <a:t>Lectura</a:t>
            </a:r>
            <a:r>
              <a:rPr b="0" lang="en-US" sz="1390" spc="-1" strike="noStrike">
                <a:solidFill>
                  <a:srgbClr val="000000"/>
                </a:solidFill>
                <a:latin typeface="Times New Roman"/>
              </a:rPr>
              <a:t> </a:t>
            </a:r>
            <a:r>
              <a:rPr b="1" lang="en-US" sz="1390" spc="-1" strike="noStrike">
                <a:solidFill>
                  <a:srgbClr val="000000"/>
                </a:solidFill>
                <a:latin typeface="Times New Roman"/>
              </a:rPr>
              <a:t>/Escritura</a:t>
            </a:r>
            <a:r>
              <a:rPr b="0" lang="en-US" sz="1390" spc="-1" strike="noStrike">
                <a:solidFill>
                  <a:srgbClr val="000000"/>
                </a:solidFill>
                <a:latin typeface="Times New Roman"/>
              </a:rPr>
              <a:t> </a:t>
            </a:r>
            <a:r>
              <a:rPr b="1" lang="en-US" sz="1390" spc="-1" strike="noStrike">
                <a:solidFill>
                  <a:srgbClr val="000000"/>
                </a:solidFill>
                <a:latin typeface="Times New Roman"/>
              </a:rPr>
              <a:t>en</a:t>
            </a:r>
            <a:r>
              <a:rPr b="0" lang="en-US" sz="1390" spc="-1" strike="noStrike">
                <a:solidFill>
                  <a:srgbClr val="000000"/>
                </a:solidFill>
                <a:latin typeface="Times New Roman"/>
              </a:rPr>
              <a:t> </a:t>
            </a:r>
            <a:r>
              <a:rPr b="1" lang="en-US" sz="1390" spc="-1" strike="noStrike">
                <a:solidFill>
                  <a:srgbClr val="000000"/>
                </a:solidFill>
                <a:latin typeface="Times New Roman"/>
              </a:rPr>
              <a:t>el</a:t>
            </a:r>
            <a:r>
              <a:rPr b="0" lang="en-US" sz="1390" spc="-1" strike="noStrike">
                <a:solidFill>
                  <a:srgbClr val="000000"/>
                </a:solidFill>
                <a:latin typeface="Times New Roman"/>
              </a:rPr>
              <a:t> </a:t>
            </a:r>
            <a:r>
              <a:rPr b="1" lang="en-US" sz="1390" spc="-1" strike="noStrike">
                <a:solidFill>
                  <a:srgbClr val="000000"/>
                </a:solidFill>
                <a:latin typeface="Times New Roman"/>
              </a:rPr>
              <a:t>PSP</a:t>
            </a:r>
            <a:endParaRPr b="0" lang="es-AR" sz="13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4" name="Picture 3" descr=""/>
          <p:cNvPicPr/>
          <p:nvPr/>
        </p:nvPicPr>
        <p:blipFill>
          <a:blip r:embed="rId1"/>
          <a:stretch/>
        </p:blipFill>
        <p:spPr>
          <a:xfrm>
            <a:off x="1386000" y="812520"/>
            <a:ext cx="12347280" cy="9062640"/>
          </a:xfrm>
          <a:prstGeom prst="rect">
            <a:avLst/>
          </a:prstGeom>
          <a:ln w="0">
            <a:noFill/>
          </a:ln>
        </p:spPr>
      </p:pic>
      <p:sp>
        <p:nvSpPr>
          <p:cNvPr id="1545" name="TextBox 1"/>
          <p:cNvSpPr/>
          <p:nvPr/>
        </p:nvSpPr>
        <p:spPr>
          <a:xfrm>
            <a:off x="6293520" y="1130400"/>
            <a:ext cx="403632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Watchdog</a:t>
            </a:r>
            <a:r>
              <a:rPr b="0" lang="en-US" sz="4390" spc="-1" strike="noStrike">
                <a:solidFill>
                  <a:srgbClr val="000000"/>
                </a:solidFill>
                <a:latin typeface="Times New Roman"/>
              </a:rPr>
              <a:t> </a:t>
            </a:r>
            <a:r>
              <a:rPr b="1" lang="en-US" sz="4390" spc="-1" strike="noStrike">
                <a:solidFill>
                  <a:srgbClr val="000000"/>
                </a:solidFill>
                <a:latin typeface="Times New Roman"/>
              </a:rPr>
              <a:t>Timer</a:t>
            </a:r>
            <a:endParaRPr b="0" lang="es-AR" sz="4390" spc="-1" strike="noStrike">
              <a:solidFill>
                <a:srgbClr val="000000"/>
              </a:solidFill>
              <a:latin typeface="Arial"/>
            </a:endParaRPr>
          </a:p>
        </p:txBody>
      </p:sp>
      <p:sp>
        <p:nvSpPr>
          <p:cNvPr id="1546" name="TextBox 1"/>
          <p:cNvSpPr/>
          <p:nvPr/>
        </p:nvSpPr>
        <p:spPr>
          <a:xfrm>
            <a:off x="3673800" y="2571120"/>
            <a:ext cx="6791400" cy="2522520"/>
          </a:xfrm>
          <a:prstGeom prst="rect">
            <a:avLst/>
          </a:prstGeom>
          <a:noFill/>
          <a:ln w="0">
            <a:noFill/>
          </a:ln>
        </p:spPr>
        <p:style>
          <a:lnRef idx="0"/>
          <a:fillRef idx="0"/>
          <a:effectRef idx="0"/>
          <a:fontRef idx="minor"/>
        </p:style>
        <p:txBody>
          <a:bodyPr wrap="none" lIns="0" rIns="0" tIns="0" bIns="45000" anchor="t">
            <a:spAutoFit/>
          </a:bodyPr>
          <a:p>
            <a:pPr marL="343080" indent="-343080">
              <a:lnSpc>
                <a:spcPts val="2701"/>
              </a:lnSpc>
              <a:buClr>
                <a:srgbClr val="000000"/>
              </a:buClr>
              <a:buFont typeface="Arial"/>
              <a:buChar char="•"/>
            </a:pPr>
            <a:r>
              <a:rPr b="1" lang="en-US" sz="2000" spc="-1" strike="noStrike">
                <a:solidFill>
                  <a:srgbClr val="000000"/>
                </a:solidFill>
                <a:latin typeface="Times New Roman"/>
              </a:rPr>
              <a:t>Ayuda</a:t>
            </a:r>
            <a:r>
              <a:rPr b="0" lang="en-US" sz="2000" spc="-1" strike="noStrike">
                <a:solidFill>
                  <a:srgbClr val="000000"/>
                </a:solidFill>
                <a:latin typeface="Times New Roman"/>
              </a:rPr>
              <a:t> </a:t>
            </a:r>
            <a:r>
              <a:rPr b="1" lang="en-US" sz="2000" spc="-1" strike="noStrike">
                <a:solidFill>
                  <a:srgbClr val="000000"/>
                </a:solidFill>
                <a:latin typeface="Times New Roman"/>
              </a:rPr>
              <a:t>a</a:t>
            </a:r>
            <a:r>
              <a:rPr b="0" lang="en-US" sz="2000" spc="-1" strike="noStrike">
                <a:solidFill>
                  <a:srgbClr val="000000"/>
                </a:solidFill>
                <a:latin typeface="Times New Roman"/>
              </a:rPr>
              <a:t> </a:t>
            </a:r>
            <a:r>
              <a:rPr b="1" lang="en-US" sz="2000" spc="-1" strike="noStrike">
                <a:solidFill>
                  <a:srgbClr val="000000"/>
                </a:solidFill>
                <a:latin typeface="Times New Roman"/>
              </a:rPr>
              <a:t>recuperarse</a:t>
            </a:r>
            <a:r>
              <a:rPr b="0" lang="en-US" sz="2000" spc="-1" strike="noStrike">
                <a:solidFill>
                  <a:srgbClr val="000000"/>
                </a:solidFill>
                <a:latin typeface="Times New Roman"/>
              </a:rPr>
              <a:t> </a:t>
            </a:r>
            <a:r>
              <a:rPr b="1" lang="en-US" sz="2000" spc="-1" strike="noStrike">
                <a:solidFill>
                  <a:srgbClr val="000000"/>
                </a:solidFill>
                <a:latin typeface="Times New Roman"/>
              </a:rPr>
              <a:t>del</a:t>
            </a:r>
            <a:r>
              <a:rPr b="0" lang="en-US" sz="2000" spc="-1" strike="noStrike">
                <a:solidFill>
                  <a:srgbClr val="000000"/>
                </a:solidFill>
                <a:latin typeface="Times New Roman"/>
              </a:rPr>
              <a:t> </a:t>
            </a:r>
            <a:r>
              <a:rPr b="1" lang="en-US" sz="2000" spc="-1" strike="noStrike">
                <a:solidFill>
                  <a:srgbClr val="000000"/>
                </a:solidFill>
                <a:latin typeface="Times New Roman"/>
              </a:rPr>
              <a:t>mal</a:t>
            </a:r>
            <a:r>
              <a:rPr b="0" lang="en-US" sz="2000" spc="-1" strike="noStrike">
                <a:solidFill>
                  <a:srgbClr val="000000"/>
                </a:solidFill>
                <a:latin typeface="Times New Roman"/>
              </a:rPr>
              <a:t> </a:t>
            </a:r>
            <a:r>
              <a:rPr b="1" lang="en-US" sz="2000" spc="-1" strike="noStrike">
                <a:solidFill>
                  <a:srgbClr val="000000"/>
                </a:solidFill>
                <a:latin typeface="Times New Roman"/>
              </a:rPr>
              <a:t>funcionamiento</a:t>
            </a:r>
            <a:r>
              <a:rPr b="0" lang="en-US" sz="2000" spc="-1" strike="noStrike">
                <a:solidFill>
                  <a:srgbClr val="000000"/>
                </a:solidFill>
                <a:latin typeface="Times New Roman"/>
              </a:rPr>
              <a:t> </a:t>
            </a:r>
            <a:r>
              <a:rPr b="1" lang="en-US" sz="2000" spc="-1" strike="noStrike">
                <a:solidFill>
                  <a:srgbClr val="000000"/>
                </a:solidFill>
                <a:latin typeface="Times New Roman"/>
              </a:rPr>
              <a:t>del</a:t>
            </a:r>
            <a:r>
              <a:rPr b="0" lang="en-US" sz="2000" spc="-1" strike="noStrike">
                <a:solidFill>
                  <a:srgbClr val="000000"/>
                </a:solidFill>
                <a:latin typeface="Times New Roman"/>
              </a:rPr>
              <a:t> </a:t>
            </a:r>
            <a:r>
              <a:rPr b="1" lang="en-US" sz="2000" spc="-1" strike="noStrike">
                <a:solidFill>
                  <a:srgbClr val="000000"/>
                </a:solidFill>
                <a:latin typeface="Times New Roman"/>
              </a:rPr>
              <a:t>software</a:t>
            </a:r>
            <a:endParaRPr b="0" lang="es-AR" sz="2000" spc="-1" strike="noStrike">
              <a:solidFill>
                <a:srgbClr val="000000"/>
              </a:solidFill>
              <a:latin typeface="Arial"/>
            </a:endParaRPr>
          </a:p>
          <a:p>
            <a:pPr marL="343080" indent="-343080">
              <a:lnSpc>
                <a:spcPts val="2801"/>
              </a:lnSpc>
              <a:buClr>
                <a:srgbClr val="000000"/>
              </a:buClr>
              <a:buFont typeface="Arial"/>
              <a:buChar char="•"/>
            </a:pPr>
            <a:r>
              <a:rPr b="1" lang="en-US" sz="2000" spc="-1" strike="noStrike">
                <a:solidFill>
                  <a:srgbClr val="000000"/>
                </a:solidFill>
                <a:latin typeface="Times New Roman"/>
              </a:rPr>
              <a:t>Usa</a:t>
            </a:r>
            <a:r>
              <a:rPr b="0" lang="en-US" sz="2000" spc="-1" strike="noStrike">
                <a:solidFill>
                  <a:srgbClr val="000000"/>
                </a:solidFill>
                <a:latin typeface="Times New Roman"/>
              </a:rPr>
              <a:t> </a:t>
            </a:r>
            <a:r>
              <a:rPr b="1" lang="en-US" sz="2000" spc="-1" strike="noStrike">
                <a:solidFill>
                  <a:srgbClr val="000000"/>
                </a:solidFill>
                <a:latin typeface="Times New Roman"/>
              </a:rPr>
              <a:t>par</a:t>
            </a:r>
            <a:r>
              <a:rPr b="0" lang="en-US" sz="2000" spc="-1" strike="noStrike">
                <a:solidFill>
                  <a:srgbClr val="000000"/>
                </a:solidFill>
                <a:latin typeface="Times New Roman"/>
              </a:rPr>
              <a:t> </a:t>
            </a:r>
            <a:r>
              <a:rPr b="1" lang="en-US" sz="2000" spc="-1" strike="noStrike">
                <a:solidFill>
                  <a:srgbClr val="000000"/>
                </a:solidFill>
                <a:latin typeface="Times New Roman"/>
              </a:rPr>
              <a:t>funcionar</a:t>
            </a:r>
            <a:r>
              <a:rPr b="0" lang="en-US" sz="2000" spc="-1" strike="noStrike">
                <a:solidFill>
                  <a:srgbClr val="000000"/>
                </a:solidFill>
                <a:latin typeface="Times New Roman"/>
              </a:rPr>
              <a:t> </a:t>
            </a:r>
            <a:r>
              <a:rPr b="1" lang="en-US" sz="2000" spc="-1" strike="noStrike">
                <a:solidFill>
                  <a:srgbClr val="000000"/>
                </a:solidFill>
                <a:latin typeface="Times New Roman"/>
              </a:rPr>
              <a:t>su</a:t>
            </a:r>
            <a:r>
              <a:rPr b="0" lang="en-US" sz="2000" spc="-1" strike="noStrike">
                <a:solidFill>
                  <a:srgbClr val="000000"/>
                </a:solidFill>
                <a:latin typeface="Times New Roman"/>
              </a:rPr>
              <a:t> </a:t>
            </a:r>
            <a:r>
              <a:rPr b="1" lang="en-US" sz="2000" spc="-1" strike="noStrike">
                <a:solidFill>
                  <a:srgbClr val="000000"/>
                </a:solidFill>
                <a:latin typeface="Times New Roman"/>
              </a:rPr>
              <a:t>propio</a:t>
            </a:r>
            <a:r>
              <a:rPr b="0" lang="en-US" sz="2000" spc="-1" strike="noStrike">
                <a:solidFill>
                  <a:srgbClr val="000000"/>
                </a:solidFill>
                <a:latin typeface="Times New Roman"/>
              </a:rPr>
              <a:t> </a:t>
            </a:r>
            <a:r>
              <a:rPr b="1" lang="en-US" sz="2000" spc="-1" strike="noStrike">
                <a:solidFill>
                  <a:srgbClr val="000000"/>
                </a:solidFill>
                <a:latin typeface="Times New Roman"/>
              </a:rPr>
              <a:t>oscilador</a:t>
            </a:r>
            <a:r>
              <a:rPr b="0" lang="en-US" sz="2000" spc="-1" strike="noStrike">
                <a:solidFill>
                  <a:srgbClr val="000000"/>
                </a:solidFill>
                <a:latin typeface="Times New Roman"/>
              </a:rPr>
              <a:t> </a:t>
            </a:r>
            <a:r>
              <a:rPr b="1" lang="en-US" sz="2000" spc="-1" strike="noStrike">
                <a:solidFill>
                  <a:srgbClr val="000000"/>
                </a:solidFill>
                <a:latin typeface="Times New Roman"/>
              </a:rPr>
              <a:t>RC</a:t>
            </a:r>
            <a:r>
              <a:rPr b="0" lang="en-US" sz="2000" spc="-1" strike="noStrike">
                <a:solidFill>
                  <a:srgbClr val="000000"/>
                </a:solidFill>
                <a:latin typeface="Times New Roman"/>
              </a:rPr>
              <a:t> </a:t>
            </a:r>
            <a:r>
              <a:rPr b="1" lang="en-US" sz="2000" spc="-1" strike="noStrike">
                <a:solidFill>
                  <a:srgbClr val="000000"/>
                </a:solidFill>
                <a:latin typeface="Times New Roman"/>
              </a:rPr>
              <a:t>sobre</a:t>
            </a:r>
            <a:r>
              <a:rPr b="0" lang="en-US" sz="2000" spc="-1" strike="noStrike">
                <a:solidFill>
                  <a:srgbClr val="000000"/>
                </a:solidFill>
                <a:latin typeface="Times New Roman"/>
              </a:rPr>
              <a:t> </a:t>
            </a:r>
            <a:r>
              <a:rPr b="1" lang="en-US" sz="2000" spc="-1" strike="noStrike">
                <a:solidFill>
                  <a:srgbClr val="000000"/>
                </a:solidFill>
                <a:latin typeface="Times New Roman"/>
              </a:rPr>
              <a:t>el</a:t>
            </a:r>
            <a:r>
              <a:rPr b="0" lang="en-US" sz="2000" spc="-1" strike="noStrike">
                <a:solidFill>
                  <a:srgbClr val="000000"/>
                </a:solidFill>
                <a:latin typeface="Times New Roman"/>
              </a:rPr>
              <a:t> </a:t>
            </a:r>
            <a:r>
              <a:rPr b="1" lang="en-US" sz="2000" spc="-1" strike="noStrike">
                <a:solidFill>
                  <a:srgbClr val="000000"/>
                </a:solidFill>
                <a:latin typeface="Times New Roman"/>
              </a:rPr>
              <a:t>chip</a:t>
            </a:r>
            <a:endParaRPr b="0" lang="es-AR" sz="2000" spc="-1" strike="noStrike">
              <a:solidFill>
                <a:srgbClr val="000000"/>
              </a:solidFill>
              <a:latin typeface="Arial"/>
            </a:endParaRPr>
          </a:p>
          <a:p>
            <a:pPr marL="343080" indent="-343080">
              <a:lnSpc>
                <a:spcPts val="2801"/>
              </a:lnSpc>
              <a:buClr>
                <a:srgbClr val="000000"/>
              </a:buClr>
              <a:buFont typeface="Arial"/>
              <a:buChar char="•"/>
            </a:pPr>
            <a:r>
              <a:rPr b="1" lang="en-US" sz="2000" spc="-1" strike="noStrike">
                <a:solidFill>
                  <a:srgbClr val="000000"/>
                </a:solidFill>
                <a:latin typeface="Times New Roman"/>
              </a:rPr>
              <a:t>WDT</a:t>
            </a:r>
            <a:r>
              <a:rPr b="0" lang="en-US" sz="2000" spc="-1" strike="noStrike">
                <a:solidFill>
                  <a:srgbClr val="000000"/>
                </a:solidFill>
                <a:latin typeface="Times New Roman"/>
              </a:rPr>
              <a:t> </a:t>
            </a:r>
            <a:r>
              <a:rPr b="1" lang="en-US" sz="2000" spc="-1" strike="noStrike">
                <a:solidFill>
                  <a:srgbClr val="000000"/>
                </a:solidFill>
                <a:latin typeface="Times New Roman"/>
              </a:rPr>
              <a:t>es</a:t>
            </a:r>
            <a:r>
              <a:rPr b="0" lang="en-US" sz="2000" spc="-1" strike="noStrike">
                <a:solidFill>
                  <a:srgbClr val="000000"/>
                </a:solidFill>
                <a:latin typeface="Times New Roman"/>
              </a:rPr>
              <a:t> </a:t>
            </a:r>
            <a:r>
              <a:rPr b="1" lang="en-US" sz="2000" spc="-1" strike="noStrike">
                <a:solidFill>
                  <a:srgbClr val="000000"/>
                </a:solidFill>
                <a:latin typeface="Times New Roman"/>
              </a:rPr>
              <a:t>borrado</a:t>
            </a:r>
            <a:r>
              <a:rPr b="0" lang="en-US" sz="2000" spc="-1" strike="noStrike">
                <a:solidFill>
                  <a:srgbClr val="000000"/>
                </a:solidFill>
                <a:latin typeface="Times New Roman"/>
              </a:rPr>
              <a:t> </a:t>
            </a:r>
            <a:r>
              <a:rPr b="1" lang="en-US" sz="2000" spc="-1" strike="noStrike">
                <a:solidFill>
                  <a:srgbClr val="000000"/>
                </a:solidFill>
                <a:latin typeface="Times New Roman"/>
              </a:rPr>
              <a:t>po</a:t>
            </a:r>
            <a:r>
              <a:rPr b="0" lang="en-US" sz="2000" spc="-1" strike="noStrike">
                <a:solidFill>
                  <a:srgbClr val="000000"/>
                </a:solidFill>
                <a:latin typeface="Times New Roman"/>
              </a:rPr>
              <a:t> </a:t>
            </a:r>
            <a:r>
              <a:rPr b="1" lang="en-US" sz="2000" spc="-1" strike="noStrike">
                <a:solidFill>
                  <a:srgbClr val="000000"/>
                </a:solidFill>
                <a:latin typeface="Times New Roman"/>
              </a:rPr>
              <a:t>la</a:t>
            </a:r>
            <a:r>
              <a:rPr b="0" lang="en-US" sz="2000" spc="-1" strike="noStrike">
                <a:solidFill>
                  <a:srgbClr val="000000"/>
                </a:solidFill>
                <a:latin typeface="Times New Roman"/>
              </a:rPr>
              <a:t> </a:t>
            </a:r>
            <a:r>
              <a:rPr b="1" lang="en-US" sz="2000" spc="-1" strike="noStrike">
                <a:solidFill>
                  <a:srgbClr val="000000"/>
                </a:solidFill>
                <a:latin typeface="Times New Roman"/>
              </a:rPr>
              <a:t>instrucción</a:t>
            </a:r>
            <a:r>
              <a:rPr b="0" lang="en-US" sz="2000" spc="-1" strike="noStrike">
                <a:solidFill>
                  <a:srgbClr val="000000"/>
                </a:solidFill>
                <a:latin typeface="Times New Roman"/>
              </a:rPr>
              <a:t> </a:t>
            </a:r>
            <a:r>
              <a:rPr b="1" lang="en-US" sz="2000" spc="-1" strike="noStrike">
                <a:solidFill>
                  <a:srgbClr val="000000"/>
                </a:solidFill>
                <a:latin typeface="Times New Roman"/>
              </a:rPr>
              <a:t>CLRWDT</a:t>
            </a:r>
            <a:endParaRPr b="0" lang="es-AR" sz="2000" spc="-1" strike="noStrike">
              <a:solidFill>
                <a:srgbClr val="000000"/>
              </a:solidFill>
              <a:latin typeface="Arial"/>
            </a:endParaRPr>
          </a:p>
          <a:p>
            <a:pPr marL="343080" indent="-343080">
              <a:lnSpc>
                <a:spcPts val="2801"/>
              </a:lnSpc>
              <a:buClr>
                <a:srgbClr val="000000"/>
              </a:buClr>
              <a:buFont typeface="Arial"/>
              <a:buChar char="•"/>
            </a:pPr>
            <a:r>
              <a:rPr b="1" lang="en-US" sz="2000" spc="-1" strike="noStrike">
                <a:solidFill>
                  <a:srgbClr val="000000"/>
                </a:solidFill>
                <a:latin typeface="Times New Roman"/>
              </a:rPr>
              <a:t>Habilitado</a:t>
            </a:r>
            <a:r>
              <a:rPr b="0" lang="en-US" sz="2000" spc="-1" strike="noStrike">
                <a:solidFill>
                  <a:srgbClr val="000000"/>
                </a:solidFill>
                <a:latin typeface="Times New Roman"/>
              </a:rPr>
              <a:t> </a:t>
            </a:r>
            <a:r>
              <a:rPr b="1" lang="en-US" sz="2000" spc="-1" strike="noStrike">
                <a:solidFill>
                  <a:srgbClr val="000000"/>
                </a:solidFill>
                <a:latin typeface="Times New Roman"/>
              </a:rPr>
              <a:t>el</a:t>
            </a:r>
            <a:r>
              <a:rPr b="0" lang="en-US" sz="2000" spc="-1" strike="noStrike">
                <a:solidFill>
                  <a:srgbClr val="000000"/>
                </a:solidFill>
                <a:latin typeface="Times New Roman"/>
              </a:rPr>
              <a:t> </a:t>
            </a:r>
            <a:r>
              <a:rPr b="1" lang="en-US" sz="2000" spc="-1" strike="noStrike">
                <a:solidFill>
                  <a:srgbClr val="000000"/>
                </a:solidFill>
                <a:latin typeface="Times New Roman"/>
              </a:rPr>
              <a:t>WDT</a:t>
            </a:r>
            <a:r>
              <a:rPr b="0" lang="en-US" sz="2000" spc="-1" strike="noStrike">
                <a:solidFill>
                  <a:srgbClr val="000000"/>
                </a:solidFill>
                <a:latin typeface="Times New Roman"/>
              </a:rPr>
              <a:t> </a:t>
            </a:r>
            <a:r>
              <a:rPr b="1" lang="en-US" sz="2000" spc="-1" strike="noStrike">
                <a:solidFill>
                  <a:srgbClr val="000000"/>
                </a:solidFill>
                <a:latin typeface="Times New Roman"/>
              </a:rPr>
              <a:t>no</a:t>
            </a:r>
            <a:r>
              <a:rPr b="0" lang="en-US" sz="2000" spc="-1" strike="noStrike">
                <a:solidFill>
                  <a:srgbClr val="000000"/>
                </a:solidFill>
                <a:latin typeface="Times New Roman"/>
              </a:rPr>
              <a:t> </a:t>
            </a:r>
            <a:r>
              <a:rPr b="1" lang="en-US" sz="2000" spc="-1" strike="noStrike">
                <a:solidFill>
                  <a:srgbClr val="000000"/>
                </a:solidFill>
                <a:latin typeface="Times New Roman"/>
              </a:rPr>
              <a:t>puede</a:t>
            </a:r>
            <a:r>
              <a:rPr b="0" lang="en-US" sz="2000" spc="-1" strike="noStrike">
                <a:solidFill>
                  <a:srgbClr val="000000"/>
                </a:solidFill>
                <a:latin typeface="Times New Roman"/>
              </a:rPr>
              <a:t> </a:t>
            </a:r>
            <a:r>
              <a:rPr b="1" lang="en-US" sz="2000" spc="-1" strike="noStrike">
                <a:solidFill>
                  <a:srgbClr val="000000"/>
                </a:solidFill>
                <a:latin typeface="Times New Roman"/>
              </a:rPr>
              <a:t>ser</a:t>
            </a:r>
            <a:r>
              <a:rPr b="0" lang="en-US" sz="2000" spc="-1" strike="noStrike">
                <a:solidFill>
                  <a:srgbClr val="000000"/>
                </a:solidFill>
                <a:latin typeface="Times New Roman"/>
              </a:rPr>
              <a:t> </a:t>
            </a:r>
            <a:r>
              <a:rPr b="1" lang="en-US" sz="2000" spc="-1" strike="noStrike">
                <a:solidFill>
                  <a:srgbClr val="000000"/>
                </a:solidFill>
                <a:latin typeface="Times New Roman"/>
              </a:rPr>
              <a:t>desactivarse</a:t>
            </a:r>
            <a:r>
              <a:rPr b="0" lang="en-US" sz="2000" spc="-1" strike="noStrike">
                <a:solidFill>
                  <a:srgbClr val="000000"/>
                </a:solidFill>
                <a:latin typeface="Times New Roman"/>
              </a:rPr>
              <a:t> </a:t>
            </a:r>
            <a:r>
              <a:rPr b="1" lang="en-US" sz="2000" spc="-1" strike="noStrike">
                <a:solidFill>
                  <a:srgbClr val="000000"/>
                </a:solidFill>
                <a:latin typeface="Times New Roman"/>
              </a:rPr>
              <a:t>por</a:t>
            </a:r>
            <a:r>
              <a:rPr b="0" lang="en-US" sz="2000" spc="-1" strike="noStrike">
                <a:solidFill>
                  <a:srgbClr val="000000"/>
                </a:solidFill>
                <a:latin typeface="Times New Roman"/>
              </a:rPr>
              <a:t> </a:t>
            </a:r>
            <a:r>
              <a:rPr b="1" lang="en-US" sz="2000" spc="-1" strike="noStrike">
                <a:solidFill>
                  <a:srgbClr val="000000"/>
                </a:solidFill>
                <a:latin typeface="Times New Roman"/>
              </a:rPr>
              <a:t>software</a:t>
            </a:r>
            <a:endParaRPr b="0" lang="es-AR" sz="2000" spc="-1" strike="noStrike">
              <a:solidFill>
                <a:srgbClr val="000000"/>
              </a:solidFill>
              <a:latin typeface="Arial"/>
            </a:endParaRPr>
          </a:p>
          <a:p>
            <a:pPr>
              <a:lnSpc>
                <a:spcPts val="2801"/>
              </a:lnSpc>
            </a:pPr>
            <a:r>
              <a:rPr b="1" lang="en-US" sz="2000" spc="-1" strike="noStrike">
                <a:solidFill>
                  <a:srgbClr val="000000"/>
                </a:solidFill>
                <a:latin typeface="Times New Roman"/>
              </a:rPr>
              <a:t>      </a:t>
            </a:r>
            <a:r>
              <a:rPr b="1" lang="en-US" sz="2000" spc="-1" strike="noStrike">
                <a:solidFill>
                  <a:srgbClr val="000000"/>
                </a:solidFill>
                <a:latin typeface="Times New Roman"/>
              </a:rPr>
              <a:t>el</a:t>
            </a:r>
            <a:r>
              <a:rPr b="0" lang="en-US" sz="2000" spc="-1" strike="noStrike">
                <a:solidFill>
                  <a:srgbClr val="000000"/>
                </a:solidFill>
                <a:latin typeface="Times New Roman"/>
              </a:rPr>
              <a:t> </a:t>
            </a:r>
            <a:r>
              <a:rPr b="1" lang="en-US" sz="2000" spc="-1" strike="noStrike">
                <a:solidFill>
                  <a:srgbClr val="000000"/>
                </a:solidFill>
                <a:latin typeface="Times New Roman"/>
              </a:rPr>
              <a:t>desborde</a:t>
            </a:r>
            <a:r>
              <a:rPr b="0" lang="en-US" sz="2000" spc="-1" strike="noStrike">
                <a:solidFill>
                  <a:srgbClr val="000000"/>
                </a:solidFill>
                <a:latin typeface="Times New Roman"/>
              </a:rPr>
              <a:t> </a:t>
            </a:r>
            <a:r>
              <a:rPr b="1" lang="en-US" sz="2000" spc="-1" strike="noStrike">
                <a:solidFill>
                  <a:srgbClr val="000000"/>
                </a:solidFill>
                <a:latin typeface="Times New Roman"/>
              </a:rPr>
              <a:t>del</a:t>
            </a:r>
            <a:r>
              <a:rPr b="0" lang="en-US" sz="2000" spc="-1" strike="noStrike">
                <a:solidFill>
                  <a:srgbClr val="000000"/>
                </a:solidFill>
                <a:latin typeface="Times New Roman"/>
              </a:rPr>
              <a:t> </a:t>
            </a:r>
            <a:r>
              <a:rPr b="1" lang="en-US" sz="2000" spc="-1" strike="noStrike">
                <a:solidFill>
                  <a:srgbClr val="000000"/>
                </a:solidFill>
                <a:latin typeface="Times New Roman"/>
              </a:rPr>
              <a:t>WDT</a:t>
            </a:r>
            <a:r>
              <a:rPr b="0" lang="en-US" sz="2000" spc="-1" strike="noStrike">
                <a:solidFill>
                  <a:srgbClr val="000000"/>
                </a:solidFill>
                <a:latin typeface="Times New Roman"/>
              </a:rPr>
              <a:t> </a:t>
            </a:r>
            <a:r>
              <a:rPr b="1" lang="en-US" sz="2000" spc="-1" strike="noStrike">
                <a:solidFill>
                  <a:srgbClr val="000000"/>
                </a:solidFill>
                <a:latin typeface="Times New Roman"/>
              </a:rPr>
              <a:t>resetea</a:t>
            </a:r>
            <a:r>
              <a:rPr b="0" lang="en-US" sz="2000" spc="-1" strike="noStrike">
                <a:solidFill>
                  <a:srgbClr val="000000"/>
                </a:solidFill>
                <a:latin typeface="Times New Roman"/>
              </a:rPr>
              <a:t> </a:t>
            </a:r>
            <a:r>
              <a:rPr b="1" lang="en-US" sz="2000" spc="-1" strike="noStrike">
                <a:solidFill>
                  <a:srgbClr val="000000"/>
                </a:solidFill>
                <a:latin typeface="Times New Roman"/>
              </a:rPr>
              <a:t>al</a:t>
            </a:r>
            <a:r>
              <a:rPr b="0" lang="en-US" sz="2000" spc="-1" strike="noStrike">
                <a:solidFill>
                  <a:srgbClr val="000000"/>
                </a:solidFill>
                <a:latin typeface="Times New Roman"/>
              </a:rPr>
              <a:t> </a:t>
            </a:r>
            <a:r>
              <a:rPr b="1" lang="en-US" sz="2000" spc="-1" strike="noStrike">
                <a:solidFill>
                  <a:srgbClr val="000000"/>
                </a:solidFill>
                <a:latin typeface="Times New Roman"/>
              </a:rPr>
              <a:t>dispositivo</a:t>
            </a:r>
            <a:endParaRPr b="0" lang="es-AR" sz="2000" spc="-1" strike="noStrike">
              <a:solidFill>
                <a:srgbClr val="000000"/>
              </a:solidFill>
              <a:latin typeface="Arial"/>
            </a:endParaRPr>
          </a:p>
          <a:p>
            <a:pPr marL="343080" indent="-343080">
              <a:lnSpc>
                <a:spcPts val="2801"/>
              </a:lnSpc>
              <a:buClr>
                <a:srgbClr val="000000"/>
              </a:buClr>
              <a:buFont typeface="Arial"/>
              <a:buChar char="•"/>
            </a:pPr>
            <a:r>
              <a:rPr b="1" lang="en-US" sz="2000" spc="-1" strike="noStrike">
                <a:solidFill>
                  <a:srgbClr val="000000"/>
                </a:solidFill>
                <a:latin typeface="Times New Roman"/>
              </a:rPr>
              <a:t>Período</a:t>
            </a:r>
            <a:r>
              <a:rPr b="0" lang="en-US" sz="2000" spc="-1" strike="noStrike">
                <a:solidFill>
                  <a:srgbClr val="000000"/>
                </a:solidFill>
                <a:latin typeface="Times New Roman"/>
              </a:rPr>
              <a:t> </a:t>
            </a:r>
            <a:r>
              <a:rPr b="1" lang="en-US" sz="2000" spc="-1" strike="noStrike">
                <a:solidFill>
                  <a:srgbClr val="000000"/>
                </a:solidFill>
                <a:latin typeface="Times New Roman"/>
              </a:rPr>
              <a:t>del</a:t>
            </a:r>
            <a:r>
              <a:rPr b="0" lang="en-US" sz="2000" spc="-1" strike="noStrike">
                <a:solidFill>
                  <a:srgbClr val="000000"/>
                </a:solidFill>
                <a:latin typeface="Times New Roman"/>
              </a:rPr>
              <a:t> </a:t>
            </a:r>
            <a:r>
              <a:rPr b="1" lang="en-US" sz="2000" spc="-1" strike="noStrike">
                <a:solidFill>
                  <a:srgbClr val="000000"/>
                </a:solidFill>
                <a:latin typeface="Times New Roman"/>
              </a:rPr>
              <a:t>time</a:t>
            </a:r>
            <a:r>
              <a:rPr b="0" lang="en-US" sz="2000" spc="-1" strike="noStrike">
                <a:solidFill>
                  <a:srgbClr val="000000"/>
                </a:solidFill>
                <a:latin typeface="Times New Roman"/>
              </a:rPr>
              <a:t> </a:t>
            </a:r>
            <a:r>
              <a:rPr b="1" lang="en-US" sz="2000" spc="-1" strike="noStrike">
                <a:solidFill>
                  <a:srgbClr val="000000"/>
                </a:solidFill>
                <a:latin typeface="Times New Roman"/>
              </a:rPr>
              <a:t>out</a:t>
            </a:r>
            <a:r>
              <a:rPr b="0" lang="en-US" sz="2000" spc="-1" strike="noStrike">
                <a:solidFill>
                  <a:srgbClr val="000000"/>
                </a:solidFill>
                <a:latin typeface="Times New Roman"/>
              </a:rPr>
              <a:t> </a:t>
            </a:r>
            <a:r>
              <a:rPr b="1" lang="en-US" sz="2000" spc="-1" strike="noStrike">
                <a:solidFill>
                  <a:srgbClr val="000000"/>
                </a:solidFill>
                <a:latin typeface="Times New Roman"/>
              </a:rPr>
              <a:t>esProgramable</a:t>
            </a:r>
            <a:r>
              <a:rPr b="0" lang="en-US" sz="2000" spc="-1" strike="noStrike">
                <a:solidFill>
                  <a:srgbClr val="000000"/>
                </a:solidFill>
                <a:latin typeface="Times New Roman"/>
              </a:rPr>
              <a:t>  </a:t>
            </a:r>
            <a:r>
              <a:rPr b="1" lang="en-US" sz="2000" spc="-1" strike="noStrike">
                <a:solidFill>
                  <a:srgbClr val="000000"/>
                </a:solidFill>
                <a:latin typeface="Times New Roman"/>
              </a:rPr>
              <a:t>:</a:t>
            </a:r>
            <a:r>
              <a:rPr b="0" lang="en-US" sz="2000" spc="-1" strike="noStrike">
                <a:solidFill>
                  <a:srgbClr val="000000"/>
                </a:solidFill>
                <a:latin typeface="Times New Roman"/>
              </a:rPr>
              <a:t> </a:t>
            </a:r>
            <a:r>
              <a:rPr b="1" lang="en-US" sz="2000" spc="-1" strike="noStrike">
                <a:solidFill>
                  <a:srgbClr val="000000"/>
                </a:solidFill>
                <a:latin typeface="Times New Roman"/>
              </a:rPr>
              <a:t>18ms</a:t>
            </a:r>
            <a:r>
              <a:rPr b="0" lang="en-US" sz="2000" spc="-1" strike="noStrike">
                <a:solidFill>
                  <a:srgbClr val="000000"/>
                </a:solidFill>
                <a:latin typeface="Times New Roman"/>
              </a:rPr>
              <a:t> </a:t>
            </a:r>
            <a:r>
              <a:rPr b="1" lang="en-US" sz="2000" spc="-1" strike="noStrike">
                <a:solidFill>
                  <a:srgbClr val="000000"/>
                </a:solidFill>
                <a:latin typeface="Times New Roman"/>
              </a:rPr>
              <a:t>to</a:t>
            </a:r>
            <a:r>
              <a:rPr b="0" lang="en-US" sz="2000" spc="-1" strike="noStrike">
                <a:solidFill>
                  <a:srgbClr val="000000"/>
                </a:solidFill>
                <a:latin typeface="Times New Roman"/>
              </a:rPr>
              <a:t> </a:t>
            </a:r>
            <a:r>
              <a:rPr b="1" lang="en-US" sz="2000" spc="-1" strike="noStrike">
                <a:solidFill>
                  <a:srgbClr val="000000"/>
                </a:solidFill>
                <a:latin typeface="Times New Roman"/>
              </a:rPr>
              <a:t>3.0s</a:t>
            </a:r>
            <a:r>
              <a:rPr b="0" lang="en-US" sz="2000" spc="-1" strike="noStrike">
                <a:solidFill>
                  <a:srgbClr val="000000"/>
                </a:solidFill>
                <a:latin typeface="Times New Roman"/>
              </a:rPr>
              <a:t> </a:t>
            </a:r>
            <a:r>
              <a:rPr b="1" lang="en-US" sz="2000" spc="-1" strike="noStrike">
                <a:solidFill>
                  <a:srgbClr val="000000"/>
                </a:solidFill>
                <a:latin typeface="Times New Roman"/>
              </a:rPr>
              <a:t>typ</a:t>
            </a:r>
            <a:endParaRPr b="0" lang="es-AR" sz="2000" spc="-1" strike="noStrike">
              <a:solidFill>
                <a:srgbClr val="000000"/>
              </a:solidFill>
              <a:latin typeface="Arial"/>
            </a:endParaRPr>
          </a:p>
          <a:p>
            <a:pPr marL="343080" indent="-343080">
              <a:lnSpc>
                <a:spcPts val="2801"/>
              </a:lnSpc>
              <a:buClr>
                <a:srgbClr val="000000"/>
              </a:buClr>
              <a:buFont typeface="Arial"/>
              <a:buChar char="•"/>
            </a:pPr>
            <a:r>
              <a:rPr b="1" lang="en-US" sz="2000" spc="-1" strike="noStrike">
                <a:solidFill>
                  <a:srgbClr val="000000"/>
                </a:solidFill>
                <a:latin typeface="Times New Roman"/>
              </a:rPr>
              <a:t>Opera</a:t>
            </a:r>
            <a:r>
              <a:rPr b="0" lang="en-US" sz="2000" spc="-1" strike="noStrike">
                <a:solidFill>
                  <a:srgbClr val="000000"/>
                </a:solidFill>
                <a:latin typeface="Times New Roman"/>
              </a:rPr>
              <a:t> </a:t>
            </a:r>
            <a:r>
              <a:rPr b="1" lang="en-US" sz="2000" spc="-1" strike="noStrike">
                <a:solidFill>
                  <a:srgbClr val="000000"/>
                </a:solidFill>
                <a:latin typeface="Times New Roman"/>
              </a:rPr>
              <a:t>en</a:t>
            </a:r>
            <a:r>
              <a:rPr b="0" lang="en-US" sz="2000" spc="-1" strike="noStrike">
                <a:solidFill>
                  <a:srgbClr val="000000"/>
                </a:solidFill>
                <a:latin typeface="Times New Roman"/>
              </a:rPr>
              <a:t> </a:t>
            </a:r>
            <a:r>
              <a:rPr b="1" lang="en-US" sz="2000" spc="-1" strike="noStrike">
                <a:solidFill>
                  <a:srgbClr val="000000"/>
                </a:solidFill>
                <a:latin typeface="Times New Roman"/>
              </a:rPr>
              <a:t>modo</a:t>
            </a:r>
            <a:r>
              <a:rPr b="0" lang="en-US" sz="2000" spc="-1" strike="noStrike">
                <a:solidFill>
                  <a:srgbClr val="000000"/>
                </a:solidFill>
                <a:latin typeface="Times New Roman"/>
              </a:rPr>
              <a:t> </a:t>
            </a:r>
            <a:r>
              <a:rPr b="1" lang="en-US" sz="2000" spc="-1" strike="noStrike">
                <a:solidFill>
                  <a:srgbClr val="000000"/>
                </a:solidFill>
                <a:latin typeface="Times New Roman"/>
              </a:rPr>
              <a:t>SLEEP;</a:t>
            </a:r>
            <a:r>
              <a:rPr b="0" lang="en-US" sz="2000" spc="-1" strike="noStrike">
                <a:solidFill>
                  <a:srgbClr val="000000"/>
                </a:solidFill>
                <a:latin typeface="Times New Roman"/>
              </a:rPr>
              <a:t> </a:t>
            </a:r>
            <a:r>
              <a:rPr b="1" lang="en-US" sz="2000" spc="-1" strike="noStrike">
                <a:solidFill>
                  <a:srgbClr val="000000"/>
                </a:solidFill>
                <a:latin typeface="Times New Roman"/>
              </a:rPr>
              <a:t>sobre</a:t>
            </a:r>
            <a:r>
              <a:rPr b="0" lang="en-US" sz="2000" spc="-1" strike="noStrike">
                <a:solidFill>
                  <a:srgbClr val="000000"/>
                </a:solidFill>
                <a:latin typeface="Times New Roman"/>
              </a:rPr>
              <a:t> </a:t>
            </a:r>
            <a:r>
              <a:rPr b="1" lang="en-US" sz="2000" spc="-1" strike="noStrike">
                <a:solidFill>
                  <a:srgbClr val="000000"/>
                </a:solidFill>
                <a:latin typeface="Times New Roman"/>
              </a:rPr>
              <a:t>el</a:t>
            </a:r>
            <a:r>
              <a:rPr b="0" lang="en-US" sz="2000" spc="-1" strike="noStrike">
                <a:solidFill>
                  <a:srgbClr val="000000"/>
                </a:solidFill>
                <a:latin typeface="Times New Roman"/>
              </a:rPr>
              <a:t> </a:t>
            </a:r>
            <a:r>
              <a:rPr b="1" lang="en-US" sz="2000" spc="-1" strike="noStrike">
                <a:solidFill>
                  <a:srgbClr val="000000"/>
                </a:solidFill>
                <a:latin typeface="Times New Roman"/>
              </a:rPr>
              <a:t>time</a:t>
            </a:r>
            <a:r>
              <a:rPr b="0" lang="en-US" sz="2000" spc="-1" strike="noStrike">
                <a:solidFill>
                  <a:srgbClr val="000000"/>
                </a:solidFill>
                <a:latin typeface="Times New Roman"/>
              </a:rPr>
              <a:t> </a:t>
            </a:r>
            <a:r>
              <a:rPr b="1" lang="en-US" sz="2000" spc="-1" strike="noStrike">
                <a:solidFill>
                  <a:srgbClr val="000000"/>
                </a:solidFill>
                <a:latin typeface="Times New Roman"/>
              </a:rPr>
              <a:t>out,</a:t>
            </a:r>
            <a:r>
              <a:rPr b="0" lang="en-US" sz="2000" spc="-1" strike="noStrike">
                <a:solidFill>
                  <a:srgbClr val="000000"/>
                </a:solidFill>
                <a:latin typeface="Times New Roman"/>
              </a:rPr>
              <a:t> </a:t>
            </a:r>
            <a:r>
              <a:rPr b="1" lang="en-US" sz="2000" spc="-1" strike="noStrike">
                <a:solidFill>
                  <a:srgbClr val="000000"/>
                </a:solidFill>
                <a:latin typeface="Times New Roman"/>
              </a:rPr>
              <a:t>despierta</a:t>
            </a:r>
            <a:r>
              <a:rPr b="0" lang="en-US" sz="2000" spc="-1" strike="noStrike">
                <a:solidFill>
                  <a:srgbClr val="000000"/>
                </a:solidFill>
                <a:latin typeface="Times New Roman"/>
              </a:rPr>
              <a:t> </a:t>
            </a:r>
            <a:r>
              <a:rPr b="1" lang="en-US" sz="2000" spc="-1" strike="noStrike">
                <a:solidFill>
                  <a:srgbClr val="000000"/>
                </a:solidFill>
                <a:latin typeface="Times New Roman"/>
              </a:rPr>
              <a:t>la</a:t>
            </a:r>
            <a:r>
              <a:rPr b="0" lang="en-US" sz="2000" spc="-1" strike="noStrike">
                <a:solidFill>
                  <a:srgbClr val="000000"/>
                </a:solidFill>
                <a:latin typeface="Times New Roman"/>
              </a:rPr>
              <a:t> </a:t>
            </a:r>
            <a:r>
              <a:rPr b="1" lang="en-US" sz="2000" spc="-1" strike="noStrike">
                <a:solidFill>
                  <a:srgbClr val="000000"/>
                </a:solidFill>
                <a:latin typeface="Times New Roman"/>
              </a:rPr>
              <a:t>CPU</a:t>
            </a:r>
            <a:endParaRPr b="0" lang="es-A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7" name="Freeform 3"/>
          <p:cNvSpPr/>
          <p:nvPr/>
        </p:nvSpPr>
        <p:spPr>
          <a:xfrm>
            <a:off x="1402920" y="837360"/>
            <a:ext cx="12313080" cy="1104840"/>
          </a:xfrm>
          <a:custGeom>
            <a:avLst/>
            <a:gdLst>
              <a:gd name="textAreaLeft" fmla="*/ 0 w 12313080"/>
              <a:gd name="textAreaRight" fmla="*/ 12313440 w 12313080"/>
              <a:gd name="textAreaTop" fmla="*/ 0 h 1104840"/>
              <a:gd name="textAreaBottom" fmla="*/ 1105200 h 1104840"/>
            </a:gdLst>
            <a:ahLst/>
            <a:rect l="textAreaLeft" t="textAreaTop" r="textAreaRight" b="textAreaBottom"/>
            <a:pathLst>
              <a:path w="9144000" h="838200">
                <a:moveTo>
                  <a:pt x="0" y="0"/>
                </a:moveTo>
                <a:lnTo>
                  <a:pt x="9143999" y="0"/>
                </a:lnTo>
                <a:lnTo>
                  <a:pt x="9143999"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48" name="Freeform 3"/>
          <p:cNvSpPr/>
          <p:nvPr/>
        </p:nvSpPr>
        <p:spPr>
          <a:xfrm>
            <a:off x="1402920" y="837360"/>
            <a:ext cx="2173680" cy="1104840"/>
          </a:xfrm>
          <a:custGeom>
            <a:avLst/>
            <a:gdLst>
              <a:gd name="textAreaLeft" fmla="*/ 0 w 2173680"/>
              <a:gd name="textAreaRight" fmla="*/ 2174040 w 2173680"/>
              <a:gd name="textAreaTop" fmla="*/ 0 h 1104840"/>
              <a:gd name="textAreaBottom" fmla="*/ 1105200 h 1104840"/>
            </a:gdLst>
            <a:ahLst/>
            <a:rect l="textAreaLeft" t="textAreaTop" r="textAreaRight" b="textAreaBottom"/>
            <a:pathLst>
              <a:path w="1614677" h="838200">
                <a:moveTo>
                  <a:pt x="0" y="0"/>
                </a:moveTo>
                <a:lnTo>
                  <a:pt x="1614677" y="0"/>
                </a:lnTo>
                <a:lnTo>
                  <a:pt x="1614677"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49" name="Freeform 3"/>
          <p:cNvSpPr/>
          <p:nvPr/>
        </p:nvSpPr>
        <p:spPr>
          <a:xfrm>
            <a:off x="1402920" y="196776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50" name="Freeform 3"/>
          <p:cNvSpPr/>
          <p:nvPr/>
        </p:nvSpPr>
        <p:spPr>
          <a:xfrm>
            <a:off x="1402920" y="1967760"/>
            <a:ext cx="2173680" cy="434880"/>
          </a:xfrm>
          <a:custGeom>
            <a:avLst/>
            <a:gdLst>
              <a:gd name="textAreaLeft" fmla="*/ 0 w 2173680"/>
              <a:gd name="textAreaRight" fmla="*/ 2174040 w 2173680"/>
              <a:gd name="textAreaTop" fmla="*/ 0 h 434880"/>
              <a:gd name="textAreaBottom" fmla="*/ 435240 h 434880"/>
            </a:gdLst>
            <a:ahLst/>
            <a:rect l="textAreaLeft" t="textAreaTop" r="textAreaRight" b="textAreaBottom"/>
            <a:pathLst>
              <a:path w="1614677" h="330200">
                <a:moveTo>
                  <a:pt x="0" y="0"/>
                </a:moveTo>
                <a:lnTo>
                  <a:pt x="1614677" y="0"/>
                </a:lnTo>
                <a:lnTo>
                  <a:pt x="1614677" y="330200"/>
                </a:lnTo>
                <a:lnTo>
                  <a:pt x="0" y="330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51" name="Freeform 3"/>
          <p:cNvSpPr/>
          <p:nvPr/>
        </p:nvSpPr>
        <p:spPr>
          <a:xfrm>
            <a:off x="1402920" y="308196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52" name="Freeform 3"/>
          <p:cNvSpPr/>
          <p:nvPr/>
        </p:nvSpPr>
        <p:spPr>
          <a:xfrm>
            <a:off x="1402920" y="421236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53" name="Freeform 3"/>
          <p:cNvSpPr/>
          <p:nvPr/>
        </p:nvSpPr>
        <p:spPr>
          <a:xfrm>
            <a:off x="1402920" y="534312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54" name="Freeform 3"/>
          <p:cNvSpPr/>
          <p:nvPr/>
        </p:nvSpPr>
        <p:spPr>
          <a:xfrm>
            <a:off x="1402920" y="647424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55" name="Freeform 3"/>
          <p:cNvSpPr/>
          <p:nvPr/>
        </p:nvSpPr>
        <p:spPr>
          <a:xfrm>
            <a:off x="1402920" y="760500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56" name="Freeform 3"/>
          <p:cNvSpPr/>
          <p:nvPr/>
        </p:nvSpPr>
        <p:spPr>
          <a:xfrm>
            <a:off x="1402920" y="875232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57" name="Freeform 3"/>
          <p:cNvSpPr/>
          <p:nvPr/>
        </p:nvSpPr>
        <p:spPr>
          <a:xfrm>
            <a:off x="1711080" y="9557280"/>
            <a:ext cx="11800080" cy="16560"/>
          </a:xfrm>
          <a:custGeom>
            <a:avLst/>
            <a:gdLst>
              <a:gd name="textAreaLeft" fmla="*/ 0 w 11800080"/>
              <a:gd name="textAreaRight" fmla="*/ 11800440 w 11800080"/>
              <a:gd name="textAreaTop" fmla="*/ 0 h 16560"/>
              <a:gd name="textAreaBottom" fmla="*/ 16920 h 16560"/>
            </a:gdLst>
            <a:ahLst/>
            <a:rect l="textAreaLeft" t="textAreaTop" r="textAreaRight" b="textAreaBottom"/>
            <a:pathLst>
              <a:path w="8763000" h="12954">
                <a:moveTo>
                  <a:pt x="0" y="6477"/>
                </a:moveTo>
                <a:lnTo>
                  <a:pt x="8762999" y="6477"/>
                </a:lnTo>
              </a:path>
            </a:pathLst>
          </a:custGeom>
          <a:noFill/>
          <a:ln w="12700">
            <a:solidFill>
              <a:srgbClr val="00279f"/>
            </a:solidFill>
            <a:round/>
          </a:ln>
        </p:spPr>
        <p:style>
          <a:lnRef idx="1">
            <a:schemeClr val="accent1"/>
          </a:lnRef>
          <a:fillRef idx="0">
            <a:schemeClr val="accent1"/>
          </a:fillRef>
          <a:effectRef idx="0">
            <a:schemeClr val="accent1"/>
          </a:effectRef>
          <a:fontRef idx="minor"/>
        </p:style>
        <p:txBody>
          <a:bodyPr lIns="90000" rIns="90000" tIns="-28080" bIns="-28080" anchor="ctr">
            <a:noAutofit/>
          </a:bodyPr>
          <a:p>
            <a:pPr algn="ctr">
              <a:lnSpc>
                <a:spcPct val="100000"/>
              </a:lnSpc>
            </a:pPr>
            <a:endParaRPr b="0" lang="es-AR" sz="1800" spc="-1" strike="noStrike">
              <a:solidFill>
                <a:srgbClr val="000000"/>
              </a:solidFill>
              <a:latin typeface="Calibri"/>
            </a:endParaRPr>
          </a:p>
        </p:txBody>
      </p:sp>
      <p:pic>
        <p:nvPicPr>
          <p:cNvPr id="1558" name="Picture 3" descr=""/>
          <p:cNvPicPr/>
          <p:nvPr/>
        </p:nvPicPr>
        <p:blipFill>
          <a:blip r:embed="rId1"/>
          <a:stretch/>
        </p:blipFill>
        <p:spPr>
          <a:xfrm>
            <a:off x="1420200" y="812520"/>
            <a:ext cx="1521720" cy="1507320"/>
          </a:xfrm>
          <a:prstGeom prst="rect">
            <a:avLst/>
          </a:prstGeom>
          <a:ln w="0">
            <a:noFill/>
          </a:ln>
        </p:spPr>
      </p:pic>
      <p:pic>
        <p:nvPicPr>
          <p:cNvPr id="1559" name="Picture 3" descr=""/>
          <p:cNvPicPr/>
          <p:nvPr/>
        </p:nvPicPr>
        <p:blipFill>
          <a:blip r:embed="rId2"/>
          <a:stretch/>
        </p:blipFill>
        <p:spPr>
          <a:xfrm>
            <a:off x="3096000" y="1448640"/>
            <a:ext cx="68040" cy="33120"/>
          </a:xfrm>
          <a:prstGeom prst="rect">
            <a:avLst/>
          </a:prstGeom>
          <a:ln w="0">
            <a:noFill/>
          </a:ln>
        </p:spPr>
      </p:pic>
      <p:sp>
        <p:nvSpPr>
          <p:cNvPr id="1560" name="TextBox 1"/>
          <p:cNvSpPr/>
          <p:nvPr/>
        </p:nvSpPr>
        <p:spPr>
          <a:xfrm>
            <a:off x="5449680" y="1130400"/>
            <a:ext cx="574020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BOR</a:t>
            </a:r>
            <a:r>
              <a:rPr b="0" lang="en-US" sz="4390" spc="-1" strike="noStrike">
                <a:solidFill>
                  <a:srgbClr val="000000"/>
                </a:solidFill>
                <a:latin typeface="Times New Roman"/>
              </a:rPr>
              <a:t> </a:t>
            </a:r>
            <a:r>
              <a:rPr b="1" lang="en-US" sz="4390" spc="-1" strike="noStrike">
                <a:solidFill>
                  <a:srgbClr val="000000"/>
                </a:solidFill>
                <a:latin typeface="Times New Roman"/>
              </a:rPr>
              <a:t>–Brown</a:t>
            </a:r>
            <a:r>
              <a:rPr b="0" lang="en-US" sz="4390" spc="-1" strike="noStrike">
                <a:solidFill>
                  <a:srgbClr val="000000"/>
                </a:solidFill>
                <a:latin typeface="Times New Roman"/>
              </a:rPr>
              <a:t> </a:t>
            </a:r>
            <a:r>
              <a:rPr b="1" lang="en-US" sz="4390" spc="-1" strike="noStrike">
                <a:solidFill>
                  <a:srgbClr val="000000"/>
                </a:solidFill>
                <a:latin typeface="Times New Roman"/>
              </a:rPr>
              <a:t>Out</a:t>
            </a:r>
            <a:r>
              <a:rPr b="0" lang="en-US" sz="4390" spc="-1" strike="noStrike">
                <a:solidFill>
                  <a:srgbClr val="000000"/>
                </a:solidFill>
                <a:latin typeface="Times New Roman"/>
              </a:rPr>
              <a:t> </a:t>
            </a:r>
            <a:r>
              <a:rPr b="1" lang="en-US" sz="4390" spc="-1" strike="noStrike">
                <a:solidFill>
                  <a:srgbClr val="000000"/>
                </a:solidFill>
                <a:latin typeface="Times New Roman"/>
              </a:rPr>
              <a:t>Reset</a:t>
            </a:r>
            <a:endParaRPr b="0" lang="es-AR" sz="4390" spc="-1" strike="noStrike">
              <a:solidFill>
                <a:srgbClr val="000000"/>
              </a:solidFill>
              <a:latin typeface="Arial"/>
            </a:endParaRPr>
          </a:p>
        </p:txBody>
      </p:sp>
      <p:sp>
        <p:nvSpPr>
          <p:cNvPr id="1561" name="TextBox 1"/>
          <p:cNvSpPr/>
          <p:nvPr/>
        </p:nvSpPr>
        <p:spPr>
          <a:xfrm>
            <a:off x="3777120" y="2652480"/>
            <a:ext cx="7408800" cy="4566960"/>
          </a:xfrm>
          <a:prstGeom prst="rect">
            <a:avLst/>
          </a:prstGeom>
          <a:noFill/>
          <a:ln w="0">
            <a:noFill/>
          </a:ln>
        </p:spPr>
        <p:style>
          <a:lnRef idx="0"/>
          <a:fillRef idx="0"/>
          <a:effectRef idx="0"/>
          <a:fontRef idx="minor"/>
        </p:style>
        <p:txBody>
          <a:bodyPr wrap="none" lIns="0" rIns="0" tIns="0" bIns="45000" anchor="t">
            <a:spAutoFit/>
          </a:bodyPr>
          <a:p>
            <a:pPr marL="571680" indent="-571680">
              <a:lnSpc>
                <a:spcPts val="5000"/>
              </a:lnSpc>
              <a:buClr>
                <a:srgbClr val="000000"/>
              </a:buClr>
              <a:buFont typeface="Arial"/>
              <a:buChar char="•"/>
            </a:pPr>
            <a:r>
              <a:rPr b="1" lang="en-US" sz="3600" spc="-1" strike="noStrike">
                <a:solidFill>
                  <a:srgbClr val="000000"/>
                </a:solidFill>
                <a:latin typeface="Times New Roman"/>
              </a:rPr>
              <a:t>Cuando</a:t>
            </a:r>
            <a:r>
              <a:rPr b="0" lang="en-US" sz="3600" spc="-1" strike="noStrike">
                <a:solidFill>
                  <a:srgbClr val="000000"/>
                </a:solidFill>
                <a:latin typeface="Times New Roman"/>
              </a:rPr>
              <a:t> </a:t>
            </a:r>
            <a:r>
              <a:rPr b="1" lang="en-US" sz="3600" spc="-1" strike="noStrike">
                <a:solidFill>
                  <a:srgbClr val="000000"/>
                </a:solidFill>
                <a:latin typeface="Times New Roman"/>
              </a:rPr>
              <a:t>se</a:t>
            </a:r>
            <a:r>
              <a:rPr b="0" lang="en-US" sz="3600" spc="-1" strike="noStrike">
                <a:solidFill>
                  <a:srgbClr val="000000"/>
                </a:solidFill>
                <a:latin typeface="Times New Roman"/>
              </a:rPr>
              <a:t> </a:t>
            </a:r>
            <a:r>
              <a:rPr b="1" lang="en-US" sz="3600" spc="-1" strike="noStrike">
                <a:solidFill>
                  <a:srgbClr val="000000"/>
                </a:solidFill>
                <a:latin typeface="Times New Roman"/>
              </a:rPr>
              <a:t>produce</a:t>
            </a:r>
            <a:r>
              <a:rPr b="0" lang="en-US" sz="3600" spc="-1" strike="noStrike">
                <a:solidFill>
                  <a:srgbClr val="000000"/>
                </a:solidFill>
                <a:latin typeface="Times New Roman"/>
              </a:rPr>
              <a:t> </a:t>
            </a:r>
            <a:r>
              <a:rPr b="1" lang="en-US" sz="3600" spc="-1" strike="noStrike">
                <a:solidFill>
                  <a:srgbClr val="000000"/>
                </a:solidFill>
                <a:latin typeface="Times New Roman"/>
              </a:rPr>
              <a:t>una</a:t>
            </a:r>
            <a:r>
              <a:rPr b="0" lang="en-US" sz="3600" spc="-1" strike="noStrike">
                <a:solidFill>
                  <a:srgbClr val="000000"/>
                </a:solidFill>
                <a:latin typeface="Times New Roman"/>
              </a:rPr>
              <a:t> </a:t>
            </a:r>
            <a:r>
              <a:rPr b="1" lang="en-US" sz="3600" spc="-1" strike="noStrike">
                <a:solidFill>
                  <a:srgbClr val="000000"/>
                </a:solidFill>
                <a:latin typeface="Times New Roman"/>
              </a:rPr>
              <a:t>variación</a:t>
            </a:r>
            <a:endParaRPr b="0" lang="es-AR" sz="3600" spc="-1" strike="noStrike">
              <a:solidFill>
                <a:srgbClr val="000000"/>
              </a:solidFill>
              <a:latin typeface="Arial"/>
            </a:endParaRPr>
          </a:p>
          <a:p>
            <a:pPr>
              <a:lnSpc>
                <a:spcPts val="5601"/>
              </a:lnSpc>
            </a:pPr>
            <a:r>
              <a:rPr b="1" lang="en-US" sz="3600" spc="-1" strike="noStrike">
                <a:solidFill>
                  <a:srgbClr val="000000"/>
                </a:solidFill>
                <a:latin typeface="Times New Roman"/>
              </a:rPr>
              <a:t>     </a:t>
            </a:r>
            <a:r>
              <a:rPr b="1" lang="en-US" sz="3600" spc="-1" strike="noStrike">
                <a:solidFill>
                  <a:srgbClr val="000000"/>
                </a:solidFill>
                <a:latin typeface="Times New Roman"/>
              </a:rPr>
              <a:t>del</a:t>
            </a:r>
            <a:r>
              <a:rPr b="0" lang="en-US" sz="3600" spc="-1" strike="noStrike">
                <a:solidFill>
                  <a:srgbClr val="000000"/>
                </a:solidFill>
                <a:latin typeface="Times New Roman"/>
              </a:rPr>
              <a:t> </a:t>
            </a:r>
            <a:r>
              <a:rPr b="1" lang="en-US" sz="3600" spc="-1" strike="noStrike">
                <a:solidFill>
                  <a:srgbClr val="000000"/>
                </a:solidFill>
                <a:latin typeface="Times New Roman"/>
              </a:rPr>
              <a:t>voltaje,</a:t>
            </a:r>
            <a:r>
              <a:rPr b="0" lang="en-US" sz="3600" spc="-1" strike="noStrike">
                <a:solidFill>
                  <a:srgbClr val="000000"/>
                </a:solidFill>
                <a:latin typeface="Times New Roman"/>
              </a:rPr>
              <a:t> </a:t>
            </a:r>
            <a:r>
              <a:rPr b="1" lang="en-US" sz="3600" spc="-1" strike="noStrike">
                <a:solidFill>
                  <a:srgbClr val="000000"/>
                </a:solidFill>
                <a:latin typeface="Times New Roman"/>
              </a:rPr>
              <a:t>Resetea</a:t>
            </a:r>
            <a:r>
              <a:rPr b="0" lang="en-US" sz="3600" spc="-1" strike="noStrike">
                <a:solidFill>
                  <a:srgbClr val="000000"/>
                </a:solidFill>
                <a:latin typeface="Times New Roman"/>
              </a:rPr>
              <a:t> </a:t>
            </a:r>
            <a:r>
              <a:rPr b="1" lang="en-US" sz="3600" spc="-1" strike="noStrike">
                <a:solidFill>
                  <a:srgbClr val="000000"/>
                </a:solidFill>
                <a:latin typeface="Times New Roman"/>
              </a:rPr>
              <a:t>al</a:t>
            </a:r>
            <a:r>
              <a:rPr b="0" lang="en-US" sz="3600" spc="-1" strike="noStrike">
                <a:solidFill>
                  <a:srgbClr val="000000"/>
                </a:solidFill>
                <a:latin typeface="Times New Roman"/>
              </a:rPr>
              <a:t> </a:t>
            </a:r>
            <a:r>
              <a:rPr b="1" lang="en-US" sz="3600" spc="-1" strike="noStrike">
                <a:solidFill>
                  <a:srgbClr val="000000"/>
                </a:solidFill>
                <a:latin typeface="Times New Roman"/>
              </a:rPr>
              <a:t>dispositivo</a:t>
            </a:r>
            <a:endParaRPr b="0" lang="es-AR" sz="3600" spc="-1" strike="noStrike">
              <a:solidFill>
                <a:srgbClr val="000000"/>
              </a:solidFill>
              <a:latin typeface="Arial"/>
            </a:endParaRPr>
          </a:p>
          <a:p>
            <a:pPr>
              <a:lnSpc>
                <a:spcPts val="1001"/>
              </a:lnSpc>
            </a:pPr>
            <a:endParaRPr b="0" lang="es-AR" sz="1800" spc="-1" strike="noStrike">
              <a:solidFill>
                <a:srgbClr val="000000"/>
              </a:solidFill>
              <a:latin typeface="Arial"/>
            </a:endParaRPr>
          </a:p>
          <a:p>
            <a:pPr marL="571680" indent="-571680">
              <a:lnSpc>
                <a:spcPts val="5899"/>
              </a:lnSpc>
              <a:buClr>
                <a:srgbClr val="000000"/>
              </a:buClr>
              <a:buFont typeface="Arial"/>
              <a:buChar char="•"/>
            </a:pPr>
            <a:r>
              <a:rPr b="1" lang="en-US" sz="3600" spc="-1" strike="noStrike">
                <a:solidFill>
                  <a:srgbClr val="000000"/>
                </a:solidFill>
                <a:latin typeface="Times New Roman"/>
              </a:rPr>
              <a:t>Previene</a:t>
            </a:r>
            <a:r>
              <a:rPr b="0" lang="en-US" sz="3600" spc="-1" strike="noStrike">
                <a:solidFill>
                  <a:srgbClr val="000000"/>
                </a:solidFill>
                <a:latin typeface="Times New Roman"/>
              </a:rPr>
              <a:t> </a:t>
            </a:r>
            <a:r>
              <a:rPr b="1" lang="en-US" sz="3600" spc="-1" strike="noStrike">
                <a:solidFill>
                  <a:srgbClr val="000000"/>
                </a:solidFill>
                <a:latin typeface="Times New Roman"/>
              </a:rPr>
              <a:t>operaciones</a:t>
            </a:r>
            <a:r>
              <a:rPr b="0" lang="en-US" sz="3600" spc="-1" strike="noStrike">
                <a:solidFill>
                  <a:srgbClr val="000000"/>
                </a:solidFill>
                <a:latin typeface="Times New Roman"/>
              </a:rPr>
              <a:t> </a:t>
            </a:r>
            <a:r>
              <a:rPr b="1" lang="en-US" sz="3600" spc="-1" strike="noStrike">
                <a:solidFill>
                  <a:srgbClr val="000000"/>
                </a:solidFill>
                <a:latin typeface="Times New Roman"/>
              </a:rPr>
              <a:t>erráticas</a:t>
            </a:r>
            <a:r>
              <a:rPr b="0" lang="en-US" sz="3600" spc="-1" strike="noStrike">
                <a:solidFill>
                  <a:srgbClr val="000000"/>
                </a:solidFill>
                <a:latin typeface="Times New Roman"/>
              </a:rPr>
              <a:t> </a:t>
            </a:r>
            <a:r>
              <a:rPr b="1" lang="en-US" sz="3600" spc="-1" strike="noStrike">
                <a:solidFill>
                  <a:srgbClr val="000000"/>
                </a:solidFill>
                <a:latin typeface="Times New Roman"/>
              </a:rPr>
              <a:t>o</a:t>
            </a:r>
            <a:endParaRPr b="0" lang="es-AR" sz="3600" spc="-1" strike="noStrike">
              <a:solidFill>
                <a:srgbClr val="000000"/>
              </a:solidFill>
              <a:latin typeface="Arial"/>
            </a:endParaRPr>
          </a:p>
          <a:p>
            <a:pPr>
              <a:lnSpc>
                <a:spcPts val="5601"/>
              </a:lnSpc>
            </a:pPr>
            <a:r>
              <a:rPr b="1" lang="en-US" sz="3600" spc="-1" strike="noStrike">
                <a:solidFill>
                  <a:srgbClr val="000000"/>
                </a:solidFill>
                <a:latin typeface="Times New Roman"/>
              </a:rPr>
              <a:t>     </a:t>
            </a:r>
            <a:r>
              <a:rPr b="1" lang="en-US" sz="3600" spc="-1" strike="noStrike">
                <a:solidFill>
                  <a:srgbClr val="000000"/>
                </a:solidFill>
                <a:latin typeface="Times New Roman"/>
              </a:rPr>
              <a:t>inesperadas</a:t>
            </a:r>
            <a:endParaRPr b="0" lang="es-AR" sz="3600" spc="-1" strike="noStrike">
              <a:solidFill>
                <a:srgbClr val="000000"/>
              </a:solidFill>
              <a:latin typeface="Arial"/>
            </a:endParaRPr>
          </a:p>
          <a:p>
            <a:pPr>
              <a:lnSpc>
                <a:spcPts val="1001"/>
              </a:lnSpc>
            </a:pPr>
            <a:endParaRPr b="0" lang="es-AR" sz="1800" spc="-1" strike="noStrike">
              <a:solidFill>
                <a:srgbClr val="000000"/>
              </a:solidFill>
              <a:latin typeface="Arial"/>
            </a:endParaRPr>
          </a:p>
          <a:p>
            <a:pPr marL="571680" indent="-571680">
              <a:lnSpc>
                <a:spcPts val="5899"/>
              </a:lnSpc>
              <a:buClr>
                <a:srgbClr val="000000"/>
              </a:buClr>
              <a:buFont typeface="Arial"/>
              <a:buChar char="•"/>
            </a:pPr>
            <a:r>
              <a:rPr b="1" lang="en-US" sz="3600" spc="-1" strike="noStrike">
                <a:solidFill>
                  <a:srgbClr val="000000"/>
                </a:solidFill>
                <a:latin typeface="Times New Roman"/>
              </a:rPr>
              <a:t>Elimina</a:t>
            </a:r>
            <a:r>
              <a:rPr b="0" lang="en-US" sz="3600" spc="-1" strike="noStrike">
                <a:solidFill>
                  <a:srgbClr val="000000"/>
                </a:solidFill>
                <a:latin typeface="Times New Roman"/>
              </a:rPr>
              <a:t> </a:t>
            </a:r>
            <a:r>
              <a:rPr b="1" lang="en-US" sz="3600" spc="-1" strike="noStrike">
                <a:solidFill>
                  <a:srgbClr val="000000"/>
                </a:solidFill>
                <a:latin typeface="Times New Roman"/>
              </a:rPr>
              <a:t>la</a:t>
            </a:r>
            <a:r>
              <a:rPr b="0" lang="en-US" sz="3600" spc="-1" strike="noStrike">
                <a:solidFill>
                  <a:srgbClr val="000000"/>
                </a:solidFill>
                <a:latin typeface="Times New Roman"/>
              </a:rPr>
              <a:t> </a:t>
            </a:r>
            <a:r>
              <a:rPr b="1" lang="en-US" sz="3600" spc="-1" strike="noStrike">
                <a:solidFill>
                  <a:srgbClr val="000000"/>
                </a:solidFill>
                <a:latin typeface="Times New Roman"/>
              </a:rPr>
              <a:t>necesidad</a:t>
            </a:r>
            <a:r>
              <a:rPr b="0" lang="en-US" sz="3600" spc="-1" strike="noStrike">
                <a:solidFill>
                  <a:srgbClr val="000000"/>
                </a:solidFill>
                <a:latin typeface="Times New Roman"/>
              </a:rPr>
              <a:t> </a:t>
            </a:r>
            <a:r>
              <a:rPr b="1" lang="en-US" sz="3600" spc="-1" strike="noStrike">
                <a:solidFill>
                  <a:srgbClr val="000000"/>
                </a:solidFill>
                <a:latin typeface="Times New Roman"/>
              </a:rPr>
              <a:t>de</a:t>
            </a:r>
            <a:r>
              <a:rPr b="0" lang="en-US" sz="3600" spc="-1" strike="noStrike">
                <a:solidFill>
                  <a:srgbClr val="000000"/>
                </a:solidFill>
                <a:latin typeface="Times New Roman"/>
              </a:rPr>
              <a:t> </a:t>
            </a:r>
            <a:r>
              <a:rPr b="1" lang="en-US" sz="3600" spc="-1" strike="noStrike">
                <a:solidFill>
                  <a:srgbClr val="000000"/>
                </a:solidFill>
                <a:latin typeface="Times New Roman"/>
              </a:rPr>
              <a:t>un</a:t>
            </a:r>
            <a:r>
              <a:rPr b="0" lang="en-US" sz="3600" spc="-1" strike="noStrike">
                <a:solidFill>
                  <a:srgbClr val="000000"/>
                </a:solidFill>
                <a:latin typeface="Times New Roman"/>
              </a:rPr>
              <a:t> </a:t>
            </a:r>
            <a:r>
              <a:rPr b="1" lang="en-US" sz="3600" spc="-1" strike="noStrike">
                <a:solidFill>
                  <a:srgbClr val="000000"/>
                </a:solidFill>
                <a:latin typeface="Times New Roman"/>
              </a:rPr>
              <a:t>circuito</a:t>
            </a:r>
            <a:endParaRPr b="0" lang="es-AR" sz="3600" spc="-1" strike="noStrike">
              <a:solidFill>
                <a:srgbClr val="000000"/>
              </a:solidFill>
              <a:latin typeface="Arial"/>
            </a:endParaRPr>
          </a:p>
          <a:p>
            <a:pPr>
              <a:lnSpc>
                <a:spcPts val="5601"/>
              </a:lnSpc>
            </a:pPr>
            <a:r>
              <a:rPr b="1" lang="en-US" sz="3600" spc="-1" strike="noStrike">
                <a:solidFill>
                  <a:srgbClr val="000000"/>
                </a:solidFill>
                <a:latin typeface="Times New Roman"/>
              </a:rPr>
              <a:t>     </a:t>
            </a:r>
            <a:r>
              <a:rPr b="1" lang="en-US" sz="3600" spc="-1" strike="noStrike">
                <a:solidFill>
                  <a:srgbClr val="000000"/>
                </a:solidFill>
                <a:latin typeface="Times New Roman"/>
              </a:rPr>
              <a:t>BOR</a:t>
            </a:r>
            <a:r>
              <a:rPr b="0" lang="en-US" sz="3600" spc="-1" strike="noStrike">
                <a:solidFill>
                  <a:srgbClr val="000000"/>
                </a:solidFill>
                <a:latin typeface="Times New Roman"/>
              </a:rPr>
              <a:t> </a:t>
            </a:r>
            <a:r>
              <a:rPr b="1" lang="en-US" sz="3600" spc="-1" strike="noStrike">
                <a:solidFill>
                  <a:srgbClr val="000000"/>
                </a:solidFill>
                <a:latin typeface="Times New Roman"/>
              </a:rPr>
              <a:t>externo</a:t>
            </a:r>
            <a:endParaRPr b="0" lang="es-A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Freeform 3"/>
          <p:cNvSpPr/>
          <p:nvPr/>
        </p:nvSpPr>
        <p:spPr>
          <a:xfrm>
            <a:off x="1402920" y="837360"/>
            <a:ext cx="12313080" cy="1104840"/>
          </a:xfrm>
          <a:custGeom>
            <a:avLst/>
            <a:gdLst>
              <a:gd name="textAreaLeft" fmla="*/ 0 w 12313080"/>
              <a:gd name="textAreaRight" fmla="*/ 12313440 w 12313080"/>
              <a:gd name="textAreaTop" fmla="*/ 0 h 1104840"/>
              <a:gd name="textAreaBottom" fmla="*/ 1105200 h 1104840"/>
            </a:gdLst>
            <a:ahLst/>
            <a:rect l="textAreaLeft" t="textAreaTop" r="textAreaRight" b="textAreaBottom"/>
            <a:pathLst>
              <a:path w="9144000" h="838200">
                <a:moveTo>
                  <a:pt x="0" y="0"/>
                </a:moveTo>
                <a:lnTo>
                  <a:pt x="9143999" y="0"/>
                </a:lnTo>
                <a:lnTo>
                  <a:pt x="9143999"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63" name="Freeform 3"/>
          <p:cNvSpPr/>
          <p:nvPr/>
        </p:nvSpPr>
        <p:spPr>
          <a:xfrm>
            <a:off x="1402920" y="837360"/>
            <a:ext cx="2173680" cy="1104840"/>
          </a:xfrm>
          <a:custGeom>
            <a:avLst/>
            <a:gdLst>
              <a:gd name="textAreaLeft" fmla="*/ 0 w 2173680"/>
              <a:gd name="textAreaRight" fmla="*/ 2174040 w 2173680"/>
              <a:gd name="textAreaTop" fmla="*/ 0 h 1104840"/>
              <a:gd name="textAreaBottom" fmla="*/ 1105200 h 1104840"/>
            </a:gdLst>
            <a:ahLst/>
            <a:rect l="textAreaLeft" t="textAreaTop" r="textAreaRight" b="textAreaBottom"/>
            <a:pathLst>
              <a:path w="1614677" h="838200">
                <a:moveTo>
                  <a:pt x="0" y="0"/>
                </a:moveTo>
                <a:lnTo>
                  <a:pt x="1614677" y="0"/>
                </a:lnTo>
                <a:lnTo>
                  <a:pt x="1614677"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64" name="Freeform 3"/>
          <p:cNvSpPr/>
          <p:nvPr/>
        </p:nvSpPr>
        <p:spPr>
          <a:xfrm>
            <a:off x="1402920" y="196776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65" name="Freeform 3"/>
          <p:cNvSpPr/>
          <p:nvPr/>
        </p:nvSpPr>
        <p:spPr>
          <a:xfrm>
            <a:off x="1402920" y="1967760"/>
            <a:ext cx="2173680" cy="434880"/>
          </a:xfrm>
          <a:custGeom>
            <a:avLst/>
            <a:gdLst>
              <a:gd name="textAreaLeft" fmla="*/ 0 w 2173680"/>
              <a:gd name="textAreaRight" fmla="*/ 2174040 w 2173680"/>
              <a:gd name="textAreaTop" fmla="*/ 0 h 434880"/>
              <a:gd name="textAreaBottom" fmla="*/ 435240 h 434880"/>
            </a:gdLst>
            <a:ahLst/>
            <a:rect l="textAreaLeft" t="textAreaTop" r="textAreaRight" b="textAreaBottom"/>
            <a:pathLst>
              <a:path w="1614677" h="330200">
                <a:moveTo>
                  <a:pt x="0" y="0"/>
                </a:moveTo>
                <a:lnTo>
                  <a:pt x="1614677" y="0"/>
                </a:lnTo>
                <a:lnTo>
                  <a:pt x="1614677" y="330200"/>
                </a:lnTo>
                <a:lnTo>
                  <a:pt x="0" y="330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66" name="Freeform 3"/>
          <p:cNvSpPr/>
          <p:nvPr/>
        </p:nvSpPr>
        <p:spPr>
          <a:xfrm>
            <a:off x="1402920" y="308196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67" name="Freeform 3"/>
          <p:cNvSpPr/>
          <p:nvPr/>
        </p:nvSpPr>
        <p:spPr>
          <a:xfrm>
            <a:off x="1402920" y="421236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68" name="Freeform 3"/>
          <p:cNvSpPr/>
          <p:nvPr/>
        </p:nvSpPr>
        <p:spPr>
          <a:xfrm>
            <a:off x="1402920" y="534312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69" name="Freeform 3"/>
          <p:cNvSpPr/>
          <p:nvPr/>
        </p:nvSpPr>
        <p:spPr>
          <a:xfrm>
            <a:off x="1402920" y="647424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70" name="Freeform 3"/>
          <p:cNvSpPr/>
          <p:nvPr/>
        </p:nvSpPr>
        <p:spPr>
          <a:xfrm>
            <a:off x="1402920" y="760500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71" name="Freeform 3"/>
          <p:cNvSpPr/>
          <p:nvPr/>
        </p:nvSpPr>
        <p:spPr>
          <a:xfrm>
            <a:off x="1402920" y="875232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572" name="Freeform 3"/>
          <p:cNvSpPr/>
          <p:nvPr/>
        </p:nvSpPr>
        <p:spPr>
          <a:xfrm>
            <a:off x="1711080" y="9557280"/>
            <a:ext cx="11800080" cy="16560"/>
          </a:xfrm>
          <a:custGeom>
            <a:avLst/>
            <a:gdLst>
              <a:gd name="textAreaLeft" fmla="*/ 0 w 11800080"/>
              <a:gd name="textAreaRight" fmla="*/ 11800440 w 11800080"/>
              <a:gd name="textAreaTop" fmla="*/ 0 h 16560"/>
              <a:gd name="textAreaBottom" fmla="*/ 16920 h 16560"/>
            </a:gdLst>
            <a:ahLst/>
            <a:rect l="textAreaLeft" t="textAreaTop" r="textAreaRight" b="textAreaBottom"/>
            <a:pathLst>
              <a:path w="8763000" h="12954">
                <a:moveTo>
                  <a:pt x="0" y="6477"/>
                </a:moveTo>
                <a:lnTo>
                  <a:pt x="8762999" y="6477"/>
                </a:lnTo>
              </a:path>
            </a:pathLst>
          </a:custGeom>
          <a:noFill/>
          <a:ln w="12700">
            <a:solidFill>
              <a:srgbClr val="00279f"/>
            </a:solidFill>
            <a:round/>
          </a:ln>
        </p:spPr>
        <p:style>
          <a:lnRef idx="1">
            <a:schemeClr val="accent1"/>
          </a:lnRef>
          <a:fillRef idx="0">
            <a:schemeClr val="accent1"/>
          </a:fillRef>
          <a:effectRef idx="0">
            <a:schemeClr val="accent1"/>
          </a:effectRef>
          <a:fontRef idx="minor"/>
        </p:style>
        <p:txBody>
          <a:bodyPr lIns="90000" rIns="90000" tIns="-28080" bIns="-28080" anchor="ctr">
            <a:noAutofit/>
          </a:bodyPr>
          <a:p>
            <a:pPr algn="ctr">
              <a:lnSpc>
                <a:spcPct val="100000"/>
              </a:lnSpc>
            </a:pPr>
            <a:endParaRPr b="0" lang="es-AR" sz="1800" spc="-1" strike="noStrike">
              <a:solidFill>
                <a:srgbClr val="000000"/>
              </a:solidFill>
              <a:latin typeface="Calibri"/>
            </a:endParaRPr>
          </a:p>
        </p:txBody>
      </p:sp>
      <p:pic>
        <p:nvPicPr>
          <p:cNvPr id="1573" name="Picture 3" descr=""/>
          <p:cNvPicPr/>
          <p:nvPr/>
        </p:nvPicPr>
        <p:blipFill>
          <a:blip r:embed="rId1"/>
          <a:stretch/>
        </p:blipFill>
        <p:spPr>
          <a:xfrm>
            <a:off x="1420200" y="812520"/>
            <a:ext cx="1521720" cy="1507320"/>
          </a:xfrm>
          <a:prstGeom prst="rect">
            <a:avLst/>
          </a:prstGeom>
          <a:ln w="0">
            <a:noFill/>
          </a:ln>
        </p:spPr>
      </p:pic>
      <p:pic>
        <p:nvPicPr>
          <p:cNvPr id="1574" name="Picture 3" descr=""/>
          <p:cNvPicPr/>
          <p:nvPr/>
        </p:nvPicPr>
        <p:blipFill>
          <a:blip r:embed="rId2"/>
          <a:stretch/>
        </p:blipFill>
        <p:spPr>
          <a:xfrm>
            <a:off x="3096000" y="1448640"/>
            <a:ext cx="68040" cy="33120"/>
          </a:xfrm>
          <a:prstGeom prst="rect">
            <a:avLst/>
          </a:prstGeom>
          <a:ln w="0">
            <a:noFill/>
          </a:ln>
        </p:spPr>
      </p:pic>
      <p:sp>
        <p:nvSpPr>
          <p:cNvPr id="1575" name="TextBox 1"/>
          <p:cNvSpPr/>
          <p:nvPr/>
        </p:nvSpPr>
        <p:spPr>
          <a:xfrm>
            <a:off x="5481360" y="812520"/>
            <a:ext cx="5694480" cy="1315440"/>
          </a:xfrm>
          <a:prstGeom prst="rect">
            <a:avLst/>
          </a:prstGeom>
          <a:noFill/>
          <a:ln w="0">
            <a:noFill/>
          </a:ln>
        </p:spPr>
        <p:style>
          <a:lnRef idx="0"/>
          <a:fillRef idx="0"/>
          <a:effectRef idx="0"/>
          <a:fontRef idx="minor"/>
        </p:style>
        <p:txBody>
          <a:bodyPr wrap="none" lIns="0" rIns="0" tIns="0" bIns="45000" anchor="t">
            <a:spAutoFit/>
          </a:bodyPr>
          <a:p>
            <a:pPr>
              <a:lnSpc>
                <a:spcPts val="6100"/>
              </a:lnSpc>
              <a:tabLst>
                <a:tab algn="l" pos="800280"/>
              </a:tabLst>
            </a:pPr>
            <a:r>
              <a:rPr b="1" lang="en-US" sz="4390" spc="-1" strike="noStrike">
                <a:solidFill>
                  <a:srgbClr val="000000"/>
                </a:solidFill>
                <a:latin typeface="Times New Roman"/>
              </a:rPr>
              <a:t>PBOR</a:t>
            </a:r>
            <a:r>
              <a:rPr b="0" lang="en-US" sz="4390" spc="-1" strike="noStrike">
                <a:solidFill>
                  <a:srgbClr val="000000"/>
                </a:solidFill>
                <a:latin typeface="Times New Roman"/>
              </a:rPr>
              <a:t> </a:t>
            </a:r>
            <a:r>
              <a:rPr b="1" lang="en-US" sz="4390" spc="-1" strike="noStrike">
                <a:solidFill>
                  <a:srgbClr val="000000"/>
                </a:solidFill>
                <a:latin typeface="Times New Roman"/>
              </a:rPr>
              <a:t>–</a:t>
            </a:r>
            <a:r>
              <a:rPr b="0" lang="en-US" sz="4390" spc="-1" strike="noStrike">
                <a:solidFill>
                  <a:srgbClr val="000000"/>
                </a:solidFill>
                <a:latin typeface="Times New Roman"/>
              </a:rPr>
              <a:t> </a:t>
            </a:r>
            <a:r>
              <a:rPr b="1" lang="en-US" sz="4390" spc="-1" strike="noStrike">
                <a:solidFill>
                  <a:srgbClr val="000000"/>
                </a:solidFill>
                <a:latin typeface="Times New Roman"/>
              </a:rPr>
              <a:t>Programmable</a:t>
            </a:r>
            <a:endParaRPr b="0" lang="es-AR" sz="4390" spc="-1" strike="noStrike">
              <a:solidFill>
                <a:srgbClr val="000000"/>
              </a:solidFill>
              <a:latin typeface="Arial"/>
            </a:endParaRPr>
          </a:p>
          <a:p>
            <a:pPr>
              <a:lnSpc>
                <a:spcPts val="3900"/>
              </a:lnSpc>
              <a:tabLst>
                <a:tab algn="l" pos="800280"/>
              </a:tabLst>
            </a:pPr>
            <a:r>
              <a:rPr b="0" lang="en-US" sz="1800" spc="-1" strike="noStrike">
                <a:solidFill>
                  <a:srgbClr val="000000"/>
                </a:solidFill>
                <a:latin typeface="Calibri"/>
              </a:rPr>
              <a:t>	</a:t>
            </a:r>
            <a:r>
              <a:rPr b="1" lang="en-US" sz="4390" spc="-1" strike="noStrike">
                <a:solidFill>
                  <a:srgbClr val="000000"/>
                </a:solidFill>
                <a:latin typeface="Times New Roman"/>
              </a:rPr>
              <a:t>Brown</a:t>
            </a:r>
            <a:r>
              <a:rPr b="0" lang="en-US" sz="4390" spc="-1" strike="noStrike">
                <a:solidFill>
                  <a:srgbClr val="000000"/>
                </a:solidFill>
                <a:latin typeface="Times New Roman"/>
              </a:rPr>
              <a:t> </a:t>
            </a:r>
            <a:r>
              <a:rPr b="1" lang="en-US" sz="4390" spc="-1" strike="noStrike">
                <a:solidFill>
                  <a:srgbClr val="000000"/>
                </a:solidFill>
                <a:latin typeface="Times New Roman"/>
              </a:rPr>
              <a:t>Out</a:t>
            </a:r>
            <a:r>
              <a:rPr b="0" lang="en-US" sz="4390" spc="-1" strike="noStrike">
                <a:solidFill>
                  <a:srgbClr val="000000"/>
                </a:solidFill>
                <a:latin typeface="Times New Roman"/>
              </a:rPr>
              <a:t> </a:t>
            </a:r>
            <a:r>
              <a:rPr b="1" lang="en-US" sz="4390" spc="-1" strike="noStrike">
                <a:solidFill>
                  <a:srgbClr val="000000"/>
                </a:solidFill>
                <a:latin typeface="Times New Roman"/>
              </a:rPr>
              <a:t>Reset</a:t>
            </a:r>
            <a:endParaRPr b="0" lang="es-AR" sz="4390" spc="-1" strike="noStrike">
              <a:solidFill>
                <a:srgbClr val="000000"/>
              </a:solidFill>
              <a:latin typeface="Arial"/>
            </a:endParaRPr>
          </a:p>
        </p:txBody>
      </p:sp>
      <p:sp>
        <p:nvSpPr>
          <p:cNvPr id="1576" name="TextBox 1"/>
          <p:cNvSpPr/>
          <p:nvPr/>
        </p:nvSpPr>
        <p:spPr>
          <a:xfrm>
            <a:off x="3924720" y="2604600"/>
            <a:ext cx="5713560" cy="959760"/>
          </a:xfrm>
          <a:prstGeom prst="rect">
            <a:avLst/>
          </a:prstGeom>
          <a:noFill/>
          <a:ln w="0">
            <a:noFill/>
          </a:ln>
        </p:spPr>
        <p:style>
          <a:lnRef idx="0"/>
          <a:fillRef idx="0"/>
          <a:effectRef idx="0"/>
          <a:fontRef idx="minor"/>
        </p:style>
        <p:txBody>
          <a:bodyPr wrap="none" lIns="0" rIns="0" tIns="0" bIns="45000" anchor="t">
            <a:spAutoFit/>
          </a:bodyPr>
          <a:p>
            <a:pPr>
              <a:lnSpc>
                <a:spcPts val="3900"/>
              </a:lnSpc>
            </a:pPr>
            <a:r>
              <a:rPr b="1" lang="en-US" sz="2800" spc="-1" strike="noStrike">
                <a:solidFill>
                  <a:srgbClr val="000000"/>
                </a:solidFill>
                <a:latin typeface="Times New Roman"/>
              </a:rPr>
              <a:t>Configuración</a:t>
            </a:r>
            <a:r>
              <a:rPr b="0" lang="en-US" sz="2800" spc="-1" strike="noStrike">
                <a:solidFill>
                  <a:srgbClr val="000000"/>
                </a:solidFill>
                <a:latin typeface="Times New Roman"/>
              </a:rPr>
              <a:t> </a:t>
            </a:r>
            <a:r>
              <a:rPr b="1" lang="en-US" sz="2800" spc="-1" strike="noStrike">
                <a:solidFill>
                  <a:srgbClr val="000000"/>
                </a:solidFill>
                <a:latin typeface="Times New Roman"/>
              </a:rPr>
              <a:t>opcional</a:t>
            </a:r>
            <a:r>
              <a:rPr b="0" lang="en-US" sz="2800" spc="-1" strike="noStrike">
                <a:solidFill>
                  <a:srgbClr val="000000"/>
                </a:solidFill>
                <a:latin typeface="Times New Roman"/>
              </a:rPr>
              <a:t> </a:t>
            </a:r>
            <a:r>
              <a:rPr b="1" lang="en-US" sz="2800" spc="-1" strike="noStrike">
                <a:solidFill>
                  <a:srgbClr val="000000"/>
                </a:solidFill>
                <a:latin typeface="Times New Roman"/>
              </a:rPr>
              <a:t>(seteado</a:t>
            </a:r>
            <a:r>
              <a:rPr b="0" lang="en-US" sz="2800" spc="-1" strike="noStrike">
                <a:solidFill>
                  <a:srgbClr val="000000"/>
                </a:solidFill>
                <a:latin typeface="Times New Roman"/>
              </a:rPr>
              <a:t> </a:t>
            </a:r>
            <a:r>
              <a:rPr b="1" lang="en-US" sz="2800" spc="-1" strike="noStrike">
                <a:solidFill>
                  <a:srgbClr val="000000"/>
                </a:solidFill>
                <a:latin typeface="Times New Roman"/>
              </a:rPr>
              <a:t>en</a:t>
            </a:r>
            <a:r>
              <a:rPr b="0" lang="en-US" sz="2800" spc="-1" strike="noStrike">
                <a:solidFill>
                  <a:srgbClr val="000000"/>
                </a:solidFill>
                <a:latin typeface="Times New Roman"/>
              </a:rPr>
              <a:t> </a:t>
            </a:r>
            <a:r>
              <a:rPr b="1" lang="en-US" sz="2800" spc="-1" strike="noStrike">
                <a:solidFill>
                  <a:srgbClr val="000000"/>
                </a:solidFill>
                <a:latin typeface="Times New Roman"/>
              </a:rPr>
              <a:t>la</a:t>
            </a:r>
            <a:endParaRPr b="0" lang="es-AR" sz="2800" spc="-1" strike="noStrike">
              <a:solidFill>
                <a:srgbClr val="000000"/>
              </a:solidFill>
              <a:latin typeface="Arial"/>
            </a:endParaRPr>
          </a:p>
          <a:p>
            <a:pPr>
              <a:lnSpc>
                <a:spcPts val="3300"/>
              </a:lnSpc>
            </a:pPr>
            <a:r>
              <a:rPr b="1" lang="en-US" sz="2800" spc="-1" strike="noStrike">
                <a:solidFill>
                  <a:srgbClr val="000000"/>
                </a:solidFill>
                <a:latin typeface="Times New Roman"/>
              </a:rPr>
              <a:t>programación)</a:t>
            </a:r>
            <a:endParaRPr b="0" lang="es-AR" sz="2800" spc="-1" strike="noStrike">
              <a:solidFill>
                <a:srgbClr val="000000"/>
              </a:solidFill>
              <a:latin typeface="Arial"/>
            </a:endParaRPr>
          </a:p>
        </p:txBody>
      </p:sp>
      <p:sp>
        <p:nvSpPr>
          <p:cNvPr id="1577" name="TextBox 1"/>
          <p:cNvSpPr/>
          <p:nvPr/>
        </p:nvSpPr>
        <p:spPr>
          <a:xfrm>
            <a:off x="2584080" y="3827880"/>
            <a:ext cx="202320" cy="35028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0" lang="en-US" sz="2000" spc="-1" strike="noStrike">
                <a:solidFill>
                  <a:srgbClr val="3365cc"/>
                </a:solidFill>
                <a:latin typeface="Symbol"/>
              </a:rPr>
              <a:t>−</a:t>
            </a:r>
            <a:endParaRPr b="0" lang="es-AR" sz="2000" spc="-1" strike="noStrike">
              <a:solidFill>
                <a:srgbClr val="000000"/>
              </a:solidFill>
              <a:latin typeface="Arial"/>
            </a:endParaRPr>
          </a:p>
        </p:txBody>
      </p:sp>
      <p:sp>
        <p:nvSpPr>
          <p:cNvPr id="1578" name="TextBox 1"/>
          <p:cNvSpPr/>
          <p:nvPr/>
        </p:nvSpPr>
        <p:spPr>
          <a:xfrm>
            <a:off x="4487760" y="3827880"/>
            <a:ext cx="5236200" cy="37548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0" lang="en-US" sz="2000" spc="-1" strike="noStrike">
                <a:solidFill>
                  <a:srgbClr val="000000"/>
                </a:solidFill>
                <a:latin typeface="Times New Roman"/>
              </a:rPr>
              <a:t>No puede ser habilitado/ deshabilitado por software</a:t>
            </a:r>
            <a:endParaRPr b="0" lang="es-AR" sz="2000" spc="-1" strike="noStrike">
              <a:solidFill>
                <a:srgbClr val="000000"/>
              </a:solidFill>
              <a:latin typeface="Arial"/>
            </a:endParaRPr>
          </a:p>
        </p:txBody>
      </p:sp>
      <p:sp>
        <p:nvSpPr>
          <p:cNvPr id="1579" name="TextBox 1"/>
          <p:cNvSpPr/>
          <p:nvPr/>
        </p:nvSpPr>
        <p:spPr>
          <a:xfrm>
            <a:off x="3749760" y="4413960"/>
            <a:ext cx="5754600" cy="934560"/>
          </a:xfrm>
          <a:prstGeom prst="rect">
            <a:avLst/>
          </a:prstGeom>
          <a:noFill/>
          <a:ln w="0">
            <a:noFill/>
          </a:ln>
        </p:spPr>
        <p:style>
          <a:lnRef idx="0"/>
          <a:fillRef idx="0"/>
          <a:effectRef idx="0"/>
          <a:fontRef idx="minor"/>
        </p:style>
        <p:txBody>
          <a:bodyPr wrap="none" lIns="0" rIns="0" tIns="0" bIns="45000" anchor="t">
            <a:spAutoFit/>
          </a:bodyPr>
          <a:p>
            <a:pPr>
              <a:lnSpc>
                <a:spcPts val="4201"/>
              </a:lnSpc>
              <a:tabLst>
                <a:tab algn="l" pos="114480"/>
              </a:tabLst>
            </a:pPr>
            <a:r>
              <a:rPr b="1" lang="en-US" sz="2800" spc="-1" strike="noStrike">
                <a:solidFill>
                  <a:srgbClr val="000000"/>
                </a:solidFill>
                <a:latin typeface="Times New Roman"/>
              </a:rPr>
              <a:t>Cuatro</a:t>
            </a:r>
            <a:r>
              <a:rPr b="0" lang="en-US" sz="2800" spc="-1" strike="noStrike">
                <a:solidFill>
                  <a:srgbClr val="000000"/>
                </a:solidFill>
                <a:latin typeface="Times New Roman"/>
              </a:rPr>
              <a:t> </a:t>
            </a:r>
            <a:r>
              <a:rPr b="1" lang="en-US" sz="2800" spc="-1" strike="noStrike">
                <a:solidFill>
                  <a:srgbClr val="000000"/>
                </a:solidFill>
                <a:latin typeface="Times New Roman"/>
              </a:rPr>
              <a:t>puntos</a:t>
            </a:r>
            <a:r>
              <a:rPr b="0" lang="en-US" sz="2800" spc="-1" strike="noStrike">
                <a:solidFill>
                  <a:srgbClr val="000000"/>
                </a:solidFill>
                <a:latin typeface="Times New Roman"/>
              </a:rPr>
              <a:t> </a:t>
            </a:r>
            <a:r>
              <a:rPr b="1" lang="en-US" sz="2800" spc="-1" strike="noStrike">
                <a:solidFill>
                  <a:srgbClr val="000000"/>
                </a:solidFill>
                <a:latin typeface="Times New Roman"/>
              </a:rPr>
              <a:t>seleccionables</a:t>
            </a:r>
            <a:r>
              <a:rPr b="0" lang="en-US" sz="2800" spc="-1" strike="noStrike">
                <a:solidFill>
                  <a:srgbClr val="000000"/>
                </a:solidFill>
                <a:latin typeface="Times New Roman"/>
              </a:rPr>
              <a:t> </a:t>
            </a:r>
            <a:r>
              <a:rPr b="1" lang="en-US" sz="2800" spc="-1" strike="noStrike">
                <a:solidFill>
                  <a:srgbClr val="000000"/>
                </a:solidFill>
                <a:latin typeface="Times New Roman"/>
              </a:rPr>
              <a:t>BV</a:t>
            </a:r>
            <a:r>
              <a:rPr b="1" lang="en-US" sz="1870" spc="-1" strike="noStrike">
                <a:solidFill>
                  <a:srgbClr val="000000"/>
                </a:solidFill>
                <a:latin typeface="Times New Roman"/>
              </a:rPr>
              <a:t>DD</a:t>
            </a:r>
            <a:r>
              <a:rPr b="0" lang="en-US" sz="2800" spc="-1" strike="noStrike">
                <a:solidFill>
                  <a:srgbClr val="000000"/>
                </a:solidFill>
                <a:latin typeface="Times New Roman"/>
              </a:rPr>
              <a:t> </a:t>
            </a:r>
            <a:r>
              <a:rPr b="1" lang="en-US" sz="2800" spc="-1" strike="noStrike">
                <a:solidFill>
                  <a:srgbClr val="000000"/>
                </a:solidFill>
                <a:latin typeface="Times New Roman"/>
              </a:rPr>
              <a:t>:</a:t>
            </a:r>
            <a:endParaRPr b="0" lang="es-AR" sz="2800" spc="-1" strike="noStrike">
              <a:solidFill>
                <a:srgbClr val="000000"/>
              </a:solidFill>
              <a:latin typeface="Arial"/>
            </a:endParaRPr>
          </a:p>
          <a:p>
            <a:pPr>
              <a:lnSpc>
                <a:spcPts val="2801"/>
              </a:lnSpc>
              <a:tabLst>
                <a:tab algn="l" pos="114480"/>
              </a:tabLst>
            </a:pPr>
            <a:r>
              <a:rPr b="0" lang="en-US" sz="1800" spc="-1" strike="noStrike">
                <a:solidFill>
                  <a:srgbClr val="000000"/>
                </a:solidFill>
                <a:latin typeface="Calibri"/>
              </a:rPr>
              <a:t>	</a:t>
            </a:r>
            <a:r>
              <a:rPr b="0" lang="en-US" sz="2000" spc="-1" strike="noStrike">
                <a:solidFill>
                  <a:srgbClr val="3365cc"/>
                </a:solidFill>
                <a:latin typeface="Symbol"/>
              </a:rPr>
              <a:t>−</a:t>
            </a:r>
            <a:r>
              <a:rPr b="0" lang="en-US" sz="2000" spc="-1" strike="noStrike">
                <a:solidFill>
                  <a:srgbClr val="000000"/>
                </a:solidFill>
                <a:latin typeface="Times New Roman"/>
              </a:rPr>
              <a:t>      </a:t>
            </a:r>
            <a:r>
              <a:rPr b="0" lang="en-US" sz="2000" spc="-1" strike="noStrike">
                <a:solidFill>
                  <a:srgbClr val="000000"/>
                </a:solidFill>
                <a:latin typeface="Times New Roman"/>
              </a:rPr>
              <a:t>2.5V – Minimum V</a:t>
            </a:r>
            <a:r>
              <a:rPr b="0" lang="en-US" sz="1330" spc="-1" strike="noStrike">
                <a:solidFill>
                  <a:srgbClr val="000000"/>
                </a:solidFill>
                <a:latin typeface="Times New Roman"/>
              </a:rPr>
              <a:t>DD</a:t>
            </a:r>
            <a:r>
              <a:rPr b="0" lang="en-US" sz="2000" spc="-1" strike="noStrike">
                <a:solidFill>
                  <a:srgbClr val="000000"/>
                </a:solidFill>
                <a:latin typeface="Times New Roman"/>
              </a:rPr>
              <a:t> for OTP PICmicro</a:t>
            </a:r>
            <a:r>
              <a:rPr b="0" lang="en-US" sz="1330" spc="-1" strike="noStrike">
                <a:solidFill>
                  <a:srgbClr val="000000"/>
                </a:solidFill>
                <a:latin typeface="Times New Roman"/>
              </a:rPr>
              <a:t>®</a:t>
            </a:r>
            <a:r>
              <a:rPr b="0" lang="en-US" sz="2000" spc="-1" strike="noStrike">
                <a:solidFill>
                  <a:srgbClr val="000000"/>
                </a:solidFill>
                <a:latin typeface="Times New Roman"/>
              </a:rPr>
              <a:t> MCUs</a:t>
            </a:r>
            <a:endParaRPr b="0" lang="es-AR" sz="2000" spc="-1" strike="noStrike">
              <a:solidFill>
                <a:srgbClr val="000000"/>
              </a:solidFill>
              <a:latin typeface="Arial"/>
            </a:endParaRPr>
          </a:p>
        </p:txBody>
      </p:sp>
      <p:sp>
        <p:nvSpPr>
          <p:cNvPr id="1580" name="TextBox 1"/>
          <p:cNvSpPr/>
          <p:nvPr/>
        </p:nvSpPr>
        <p:spPr>
          <a:xfrm>
            <a:off x="2584080" y="5636880"/>
            <a:ext cx="202320" cy="113796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p:txBody>
      </p:sp>
      <p:sp>
        <p:nvSpPr>
          <p:cNvPr id="1581" name="TextBox 1"/>
          <p:cNvSpPr/>
          <p:nvPr/>
        </p:nvSpPr>
        <p:spPr>
          <a:xfrm>
            <a:off x="3314880" y="5653800"/>
            <a:ext cx="501120" cy="116316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0" lang="en-US" sz="2000" spc="-1" strike="noStrike">
                <a:solidFill>
                  <a:srgbClr val="000000"/>
                </a:solidFill>
                <a:latin typeface="Times New Roman"/>
              </a:rPr>
              <a:t>2.7V</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4.2V</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4.5V</a:t>
            </a:r>
            <a:endParaRPr b="0" lang="es-AR" sz="2000" spc="-1" strike="noStrike">
              <a:solidFill>
                <a:srgbClr val="000000"/>
              </a:solidFill>
              <a:latin typeface="Arial"/>
            </a:endParaRPr>
          </a:p>
        </p:txBody>
      </p:sp>
      <p:sp>
        <p:nvSpPr>
          <p:cNvPr id="1582" name="TextBox 1"/>
          <p:cNvSpPr/>
          <p:nvPr/>
        </p:nvSpPr>
        <p:spPr>
          <a:xfrm>
            <a:off x="4056480" y="7261560"/>
            <a:ext cx="7005960" cy="1378800"/>
          </a:xfrm>
          <a:prstGeom prst="rect">
            <a:avLst/>
          </a:prstGeom>
          <a:noFill/>
          <a:ln w="0">
            <a:noFill/>
          </a:ln>
        </p:spPr>
        <p:style>
          <a:lnRef idx="0"/>
          <a:fillRef idx="0"/>
          <a:effectRef idx="0"/>
          <a:fontRef idx="minor"/>
        </p:style>
        <p:txBody>
          <a:bodyPr wrap="none" lIns="0" rIns="0" tIns="0" bIns="45000" anchor="t">
            <a:spAutoFit/>
          </a:bodyPr>
          <a:p>
            <a:pPr>
              <a:lnSpc>
                <a:spcPts val="3900"/>
              </a:lnSpc>
            </a:pPr>
            <a:r>
              <a:rPr b="1" lang="en-US" sz="2800" spc="-1" strike="noStrike">
                <a:solidFill>
                  <a:srgbClr val="000000"/>
                </a:solidFill>
                <a:latin typeface="Times New Roman"/>
              </a:rPr>
              <a:t>Para</a:t>
            </a:r>
            <a:r>
              <a:rPr b="0" lang="en-US" sz="2800" spc="-1" strike="noStrike">
                <a:solidFill>
                  <a:srgbClr val="000000"/>
                </a:solidFill>
                <a:latin typeface="Times New Roman"/>
              </a:rPr>
              <a:t> </a:t>
            </a:r>
            <a:r>
              <a:rPr b="1" lang="en-US" sz="2800" spc="-1" strike="noStrike">
                <a:solidFill>
                  <a:srgbClr val="000000"/>
                </a:solidFill>
                <a:latin typeface="Times New Roman"/>
              </a:rPr>
              <a:t>otros</a:t>
            </a:r>
            <a:r>
              <a:rPr b="0" lang="en-US" sz="2800" spc="-1" strike="noStrike">
                <a:solidFill>
                  <a:srgbClr val="000000"/>
                </a:solidFill>
                <a:latin typeface="Times New Roman"/>
              </a:rPr>
              <a:t> </a:t>
            </a:r>
            <a:r>
              <a:rPr b="1" lang="en-US" sz="2800" spc="-1" strike="noStrike">
                <a:solidFill>
                  <a:srgbClr val="000000"/>
                </a:solidFill>
                <a:latin typeface="Times New Roman"/>
              </a:rPr>
              <a:t>thresholds,usar</a:t>
            </a:r>
            <a:r>
              <a:rPr b="0" lang="en-US" sz="2800" spc="-1" strike="noStrike">
                <a:solidFill>
                  <a:srgbClr val="000000"/>
                </a:solidFill>
                <a:latin typeface="Times New Roman"/>
              </a:rPr>
              <a:t> </a:t>
            </a:r>
            <a:r>
              <a:rPr b="1" lang="en-US" sz="2800" spc="-1" strike="noStrike">
                <a:solidFill>
                  <a:srgbClr val="000000"/>
                </a:solidFill>
                <a:latin typeface="Times New Roman"/>
              </a:rPr>
              <a:t>un</a:t>
            </a:r>
            <a:r>
              <a:rPr b="0" lang="en-US" sz="2800" spc="-1" strike="noStrike">
                <a:solidFill>
                  <a:srgbClr val="000000"/>
                </a:solidFill>
                <a:latin typeface="Times New Roman"/>
              </a:rPr>
              <a:t>  </a:t>
            </a:r>
            <a:r>
              <a:rPr b="1" lang="en-US" sz="2800" spc="-1" strike="noStrike">
                <a:solidFill>
                  <a:srgbClr val="000000"/>
                </a:solidFill>
                <a:latin typeface="Times New Roman"/>
              </a:rPr>
              <a:t>supervisor</a:t>
            </a:r>
            <a:r>
              <a:rPr b="0" lang="en-US" sz="2800" spc="-1" strike="noStrike">
                <a:solidFill>
                  <a:srgbClr val="000000"/>
                </a:solidFill>
                <a:latin typeface="Times New Roman"/>
              </a:rPr>
              <a:t> </a:t>
            </a:r>
            <a:r>
              <a:rPr b="1" lang="en-US" sz="2800" spc="-1" strike="noStrike">
                <a:solidFill>
                  <a:srgbClr val="000000"/>
                </a:solidFill>
                <a:latin typeface="Times New Roman"/>
              </a:rPr>
              <a:t>de</a:t>
            </a:r>
            <a:endParaRPr b="0" lang="es-AR" sz="2800" spc="-1" strike="noStrike">
              <a:solidFill>
                <a:srgbClr val="000000"/>
              </a:solidFill>
              <a:latin typeface="Arial"/>
            </a:endParaRPr>
          </a:p>
          <a:p>
            <a:pPr>
              <a:lnSpc>
                <a:spcPts val="3300"/>
              </a:lnSpc>
            </a:pPr>
            <a:r>
              <a:rPr b="1" lang="en-US" sz="2800" spc="-1" strike="noStrike">
                <a:solidFill>
                  <a:srgbClr val="000000"/>
                </a:solidFill>
                <a:latin typeface="Times New Roman"/>
              </a:rPr>
              <a:t>CPU</a:t>
            </a:r>
            <a:r>
              <a:rPr b="0" lang="en-US" sz="2800" spc="-1" strike="noStrike">
                <a:solidFill>
                  <a:srgbClr val="000000"/>
                </a:solidFill>
                <a:latin typeface="Times New Roman"/>
              </a:rPr>
              <a:t> </a:t>
            </a:r>
            <a:r>
              <a:rPr b="1" lang="en-US" sz="2800" spc="-1" strike="noStrike">
                <a:solidFill>
                  <a:srgbClr val="000000"/>
                </a:solidFill>
                <a:latin typeface="Times New Roman"/>
              </a:rPr>
              <a:t>externo</a:t>
            </a:r>
            <a:r>
              <a:rPr b="0" lang="en-US" sz="2800" spc="-1" strike="noStrike">
                <a:solidFill>
                  <a:srgbClr val="000000"/>
                </a:solidFill>
                <a:latin typeface="Times New Roman"/>
              </a:rPr>
              <a:t> </a:t>
            </a:r>
            <a:r>
              <a:rPr b="1" lang="en-US" sz="2800" spc="-1" strike="noStrike">
                <a:solidFill>
                  <a:srgbClr val="000000"/>
                </a:solidFill>
                <a:latin typeface="Times New Roman"/>
              </a:rPr>
              <a:t>(MCP1xx,</a:t>
            </a:r>
            <a:r>
              <a:rPr b="0" lang="en-US" sz="2800" spc="-1" strike="noStrike">
                <a:solidFill>
                  <a:srgbClr val="000000"/>
                </a:solidFill>
                <a:latin typeface="Times New Roman"/>
              </a:rPr>
              <a:t> </a:t>
            </a:r>
            <a:r>
              <a:rPr b="1" lang="en-US" sz="2800" spc="-1" strike="noStrike">
                <a:solidFill>
                  <a:srgbClr val="000000"/>
                </a:solidFill>
                <a:latin typeface="Times New Roman"/>
              </a:rPr>
              <a:t>MCP8xx/TCM8xx,</a:t>
            </a:r>
            <a:r>
              <a:rPr b="0" lang="en-US" sz="2800" spc="-1" strike="noStrike">
                <a:solidFill>
                  <a:srgbClr val="000000"/>
                </a:solidFill>
                <a:latin typeface="Times New Roman"/>
              </a:rPr>
              <a:t> </a:t>
            </a:r>
            <a:r>
              <a:rPr b="1" lang="en-US" sz="2800" spc="-1" strike="noStrike">
                <a:solidFill>
                  <a:srgbClr val="000000"/>
                </a:solidFill>
                <a:latin typeface="Times New Roman"/>
              </a:rPr>
              <a:t>or</a:t>
            </a:r>
            <a:endParaRPr b="0" lang="es-AR" sz="2800" spc="-1" strike="noStrike">
              <a:solidFill>
                <a:srgbClr val="000000"/>
              </a:solidFill>
              <a:latin typeface="Arial"/>
            </a:endParaRPr>
          </a:p>
          <a:p>
            <a:pPr>
              <a:lnSpc>
                <a:spcPts val="3300"/>
              </a:lnSpc>
            </a:pPr>
            <a:r>
              <a:rPr b="1" lang="en-US" sz="2800" spc="-1" strike="noStrike">
                <a:solidFill>
                  <a:srgbClr val="000000"/>
                </a:solidFill>
                <a:latin typeface="Times New Roman"/>
              </a:rPr>
              <a:t>TC12xx)</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Picture 3" descr=""/>
          <p:cNvPicPr/>
          <p:nvPr/>
        </p:nvPicPr>
        <p:blipFill>
          <a:blip r:embed="rId1"/>
          <a:stretch/>
        </p:blipFill>
        <p:spPr>
          <a:xfrm>
            <a:off x="1386000" y="822960"/>
            <a:ext cx="12347280" cy="9062640"/>
          </a:xfrm>
          <a:prstGeom prst="rect">
            <a:avLst/>
          </a:prstGeom>
          <a:ln w="0">
            <a:noFill/>
          </a:ln>
        </p:spPr>
      </p:pic>
      <p:pic>
        <p:nvPicPr>
          <p:cNvPr id="245" name="Picture 3" descr=""/>
          <p:cNvPicPr/>
          <p:nvPr/>
        </p:nvPicPr>
        <p:blipFill>
          <a:blip r:embed="rId2"/>
          <a:stretch/>
        </p:blipFill>
        <p:spPr>
          <a:xfrm>
            <a:off x="360000" y="360000"/>
            <a:ext cx="16560" cy="16200"/>
          </a:xfrm>
          <a:prstGeom prst="rect">
            <a:avLst/>
          </a:prstGeom>
          <a:ln w="0">
            <a:noFill/>
          </a:ln>
        </p:spPr>
      </p:pic>
      <p:sp>
        <p:nvSpPr>
          <p:cNvPr id="246" name="TextBox 1"/>
          <p:cNvSpPr/>
          <p:nvPr/>
        </p:nvSpPr>
        <p:spPr>
          <a:xfrm>
            <a:off x="8346600" y="2655000"/>
            <a:ext cx="5574960" cy="464400"/>
          </a:xfrm>
          <a:prstGeom prst="rect">
            <a:avLst/>
          </a:prstGeom>
          <a:noFill/>
          <a:ln w="0">
            <a:noFill/>
          </a:ln>
        </p:spPr>
        <p:style>
          <a:lnRef idx="0"/>
          <a:fillRef idx="0"/>
          <a:effectRef idx="0"/>
          <a:fontRef idx="minor"/>
        </p:style>
        <p:txBody>
          <a:bodyPr lIns="0" rIns="0" tIns="0" bIns="45000" anchor="t">
            <a:spAutoFit/>
          </a:bodyPr>
          <a:p>
            <a:pPr>
              <a:lnSpc>
                <a:spcPts val="3300"/>
              </a:lnSpc>
              <a:tabLst>
                <a:tab algn="l" pos="76320"/>
              </a:tabLst>
            </a:pPr>
            <a:r>
              <a:rPr b="0" lang="en-US" sz="1800" spc="-1" strike="noStrike">
                <a:solidFill>
                  <a:srgbClr val="000000"/>
                </a:solidFill>
                <a:latin typeface="Calibri"/>
              </a:rPr>
              <a:t>	</a:t>
            </a:r>
            <a:r>
              <a:rPr b="1" i="1" lang="en-US" sz="2400" spc="-1" strike="noStrike">
                <a:solidFill>
                  <a:schemeClr val="accent1">
                    <a:lumMod val="75000"/>
                  </a:schemeClr>
                </a:solidFill>
                <a:latin typeface="Times New Roman"/>
              </a:rPr>
              <a:t>Arquitectura</a:t>
            </a:r>
            <a:r>
              <a:rPr b="0" i="1" lang="en-US" sz="2400" spc="-1" strike="noStrike">
                <a:solidFill>
                  <a:schemeClr val="accent1">
                    <a:lumMod val="75000"/>
                  </a:schemeClr>
                </a:solidFill>
                <a:latin typeface="Times New Roman"/>
              </a:rPr>
              <a:t> </a:t>
            </a:r>
            <a:r>
              <a:rPr b="1" i="1" lang="en-US" sz="2400" spc="-1" strike="noStrike">
                <a:solidFill>
                  <a:schemeClr val="accent1">
                    <a:lumMod val="75000"/>
                  </a:schemeClr>
                </a:solidFill>
                <a:latin typeface="Times New Roman"/>
              </a:rPr>
              <a:t>Von Newmann:</a:t>
            </a:r>
            <a:endParaRPr b="0" lang="es-AR" sz="2400" spc="-1" strike="noStrike">
              <a:solidFill>
                <a:srgbClr val="000000"/>
              </a:solidFill>
              <a:latin typeface="Arial"/>
            </a:endParaRPr>
          </a:p>
        </p:txBody>
      </p:sp>
      <p:sp>
        <p:nvSpPr>
          <p:cNvPr id="247" name="TextBox 1"/>
          <p:cNvSpPr/>
          <p:nvPr/>
        </p:nvSpPr>
        <p:spPr>
          <a:xfrm>
            <a:off x="8484120" y="3318840"/>
            <a:ext cx="202320" cy="125244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p:txBody>
      </p:sp>
      <p:sp>
        <p:nvSpPr>
          <p:cNvPr id="248" name="TextBox 1"/>
          <p:cNvSpPr/>
          <p:nvPr/>
        </p:nvSpPr>
        <p:spPr>
          <a:xfrm>
            <a:off x="9611640" y="3335400"/>
            <a:ext cx="2760840" cy="153144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0" lang="en-US" sz="2000" spc="-1" strike="noStrike">
                <a:solidFill>
                  <a:srgbClr val="000000"/>
                </a:solidFill>
                <a:latin typeface="Times New Roman"/>
              </a:rPr>
              <a:t>Busqueda de instrucciones</a:t>
            </a:r>
            <a:endParaRPr b="0" lang="es-AR" sz="2000" spc="-1" strike="noStrike">
              <a:solidFill>
                <a:srgbClr val="000000"/>
              </a:solidFill>
              <a:latin typeface="Arial"/>
            </a:endParaRPr>
          </a:p>
          <a:p>
            <a:pPr>
              <a:lnSpc>
                <a:spcPts val="2100"/>
              </a:lnSpc>
            </a:pPr>
            <a:r>
              <a:rPr b="0" lang="en-US" sz="2000" spc="-1" strike="noStrike">
                <a:solidFill>
                  <a:srgbClr val="000000"/>
                </a:solidFill>
                <a:latin typeface="Times New Roman"/>
              </a:rPr>
              <a:t>y datos desde </a:t>
            </a:r>
            <a:r>
              <a:rPr b="0" lang="en-US" sz="2000" spc="-1" strike="noStrike">
                <a:solidFill>
                  <a:srgbClr val="ff0000"/>
                </a:solidFill>
                <a:latin typeface="Times New Roman"/>
              </a:rPr>
              <a:t>una memoria</a:t>
            </a:r>
            <a:endParaRPr b="0" lang="es-AR" sz="2000" spc="-1" strike="noStrike">
              <a:solidFill>
                <a:srgbClr val="000000"/>
              </a:solidFill>
              <a:latin typeface="Arial"/>
            </a:endParaRPr>
          </a:p>
          <a:p>
            <a:pPr>
              <a:lnSpc>
                <a:spcPts val="2100"/>
              </a:lnSpc>
            </a:pPr>
            <a:r>
              <a:rPr b="0" lang="en-US" sz="2000" spc="-1" strike="noStrike">
                <a:solidFill>
                  <a:srgbClr val="ff0000"/>
                </a:solidFill>
                <a:latin typeface="Times New Roman"/>
              </a:rPr>
              <a:t>simple</a:t>
            </a:r>
            <a:endParaRPr b="0" lang="es-AR" sz="2000" spc="-1" strike="noStrike">
              <a:solidFill>
                <a:srgbClr val="000000"/>
              </a:solidFill>
              <a:latin typeface="Arial"/>
            </a:endParaRPr>
          </a:p>
          <a:p>
            <a:pPr>
              <a:lnSpc>
                <a:spcPts val="2801"/>
              </a:lnSpc>
            </a:pPr>
            <a:r>
              <a:rPr b="0" lang="en-US" sz="2000" spc="-1" strike="noStrike">
                <a:solidFill>
                  <a:srgbClr val="000000"/>
                </a:solidFill>
                <a:latin typeface="Times New Roman"/>
              </a:rPr>
              <a:t>Ancho de </a:t>
            </a:r>
            <a:r>
              <a:rPr b="0" lang="en-US" sz="2000" spc="-1" strike="noStrike">
                <a:solidFill>
                  <a:srgbClr val="ff0000"/>
                </a:solidFill>
                <a:latin typeface="Times New Roman"/>
              </a:rPr>
              <a:t>Banda de</a:t>
            </a:r>
            <a:endParaRPr b="0" lang="es-AR" sz="2000" spc="-1" strike="noStrike">
              <a:solidFill>
                <a:srgbClr val="000000"/>
              </a:solidFill>
              <a:latin typeface="Arial"/>
            </a:endParaRPr>
          </a:p>
          <a:p>
            <a:pPr>
              <a:lnSpc>
                <a:spcPts val="2100"/>
              </a:lnSpc>
            </a:pPr>
            <a:r>
              <a:rPr b="0" lang="en-US" sz="2000" spc="-1" strike="noStrike">
                <a:solidFill>
                  <a:srgbClr val="ff0000"/>
                </a:solidFill>
                <a:latin typeface="Times New Roman"/>
              </a:rPr>
              <a:t>operación Limitado</a:t>
            </a:r>
            <a:endParaRPr b="0" lang="es-AR" sz="2000" spc="-1" strike="noStrike">
              <a:solidFill>
                <a:srgbClr val="000000"/>
              </a:solidFill>
              <a:latin typeface="Arial"/>
            </a:endParaRPr>
          </a:p>
        </p:txBody>
      </p:sp>
      <p:sp>
        <p:nvSpPr>
          <p:cNvPr id="249" name="TextBox 1"/>
          <p:cNvSpPr/>
          <p:nvPr/>
        </p:nvSpPr>
        <p:spPr>
          <a:xfrm>
            <a:off x="8856720" y="5647680"/>
            <a:ext cx="2858760" cy="464400"/>
          </a:xfrm>
          <a:prstGeom prst="rect">
            <a:avLst/>
          </a:prstGeom>
          <a:noFill/>
          <a:ln w="0">
            <a:noFill/>
          </a:ln>
        </p:spPr>
        <p:style>
          <a:lnRef idx="0"/>
          <a:fillRef idx="0"/>
          <a:effectRef idx="0"/>
          <a:fontRef idx="minor"/>
        </p:style>
        <p:txBody>
          <a:bodyPr wrap="none" lIns="0" rIns="0" tIns="0" bIns="45000" anchor="t">
            <a:spAutoFit/>
          </a:bodyPr>
          <a:p>
            <a:pPr>
              <a:lnSpc>
                <a:spcPts val="3300"/>
              </a:lnSpc>
            </a:pPr>
            <a:r>
              <a:rPr b="1" i="1" lang="en-US" sz="2400" spc="-1" strike="noStrike">
                <a:solidFill>
                  <a:schemeClr val="accent3">
                    <a:lumMod val="75000"/>
                  </a:schemeClr>
                </a:solidFill>
                <a:latin typeface="Times New Roman"/>
              </a:rPr>
              <a:t>Arquitectura</a:t>
            </a:r>
            <a:r>
              <a:rPr b="0" i="1" lang="en-US" sz="2400" spc="-1" strike="noStrike">
                <a:solidFill>
                  <a:schemeClr val="accent3">
                    <a:lumMod val="75000"/>
                  </a:schemeClr>
                </a:solidFill>
                <a:latin typeface="Times New Roman"/>
              </a:rPr>
              <a:t> </a:t>
            </a:r>
            <a:r>
              <a:rPr b="1" i="1" lang="en-US" sz="2400" spc="-1" strike="noStrike">
                <a:solidFill>
                  <a:schemeClr val="accent3">
                    <a:lumMod val="75000"/>
                  </a:schemeClr>
                </a:solidFill>
                <a:latin typeface="Times New Roman"/>
              </a:rPr>
              <a:t>Harvard:</a:t>
            </a:r>
            <a:endParaRPr b="0" lang="es-AR" sz="2400" spc="-1" strike="noStrike">
              <a:solidFill>
                <a:srgbClr val="000000"/>
              </a:solidFill>
              <a:latin typeface="Arial"/>
            </a:endParaRPr>
          </a:p>
        </p:txBody>
      </p:sp>
      <p:sp>
        <p:nvSpPr>
          <p:cNvPr id="250" name="TextBox 1"/>
          <p:cNvSpPr/>
          <p:nvPr/>
        </p:nvSpPr>
        <p:spPr>
          <a:xfrm>
            <a:off x="8484120" y="6283800"/>
            <a:ext cx="202320" cy="188748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999"/>
              </a:lnSpc>
            </a:pPr>
            <a:r>
              <a:rPr b="0" lang="en-US" sz="2000" spc="-1" strike="noStrike">
                <a:solidFill>
                  <a:srgbClr val="3365cc"/>
                </a:solidFill>
                <a:latin typeface="Symbol"/>
              </a:rPr>
              <a:t>−</a:t>
            </a:r>
            <a:endParaRPr b="0" lang="es-AR" sz="2000" spc="-1" strike="noStrike">
              <a:solidFill>
                <a:srgbClr val="000000"/>
              </a:solidFill>
              <a:latin typeface="Arial"/>
            </a:endParaRPr>
          </a:p>
        </p:txBody>
      </p:sp>
      <p:sp>
        <p:nvSpPr>
          <p:cNvPr id="251" name="TextBox 1"/>
          <p:cNvSpPr/>
          <p:nvPr/>
        </p:nvSpPr>
        <p:spPr>
          <a:xfrm>
            <a:off x="9586440" y="6300360"/>
            <a:ext cx="2617920" cy="215388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0" lang="en-US" sz="2000" spc="-1" strike="noStrike">
                <a:solidFill>
                  <a:srgbClr val="000000"/>
                </a:solidFill>
                <a:latin typeface="Times New Roman"/>
              </a:rPr>
              <a:t>Usa </a:t>
            </a:r>
            <a:r>
              <a:rPr b="0" lang="en-US" sz="2000" spc="-1" strike="noStrike">
                <a:solidFill>
                  <a:srgbClr val="ff0000"/>
                </a:solidFill>
                <a:latin typeface="Times New Roman"/>
              </a:rPr>
              <a:t>dos memorias</a:t>
            </a:r>
            <a:endParaRPr b="0" lang="es-AR" sz="2000" spc="-1" strike="noStrike">
              <a:solidFill>
                <a:srgbClr val="000000"/>
              </a:solidFill>
              <a:latin typeface="Arial"/>
            </a:endParaRPr>
          </a:p>
          <a:p>
            <a:pPr>
              <a:lnSpc>
                <a:spcPts val="2100"/>
              </a:lnSpc>
            </a:pPr>
            <a:r>
              <a:rPr b="0" lang="en-US" sz="2000" spc="-1" strike="noStrike">
                <a:solidFill>
                  <a:srgbClr val="ff0000"/>
                </a:solidFill>
                <a:latin typeface="Times New Roman"/>
              </a:rPr>
              <a:t>separadas</a:t>
            </a:r>
            <a:r>
              <a:rPr b="0" lang="en-US" sz="2000" spc="-1" strike="noStrike">
                <a:solidFill>
                  <a:srgbClr val="000000"/>
                </a:solidFill>
                <a:latin typeface="Times New Roman"/>
              </a:rPr>
              <a:t> para Datos e</a:t>
            </a:r>
            <a:endParaRPr b="0" lang="es-AR" sz="2000" spc="-1" strike="noStrike">
              <a:solidFill>
                <a:srgbClr val="000000"/>
              </a:solidFill>
              <a:latin typeface="Arial"/>
            </a:endParaRPr>
          </a:p>
          <a:p>
            <a:pPr>
              <a:lnSpc>
                <a:spcPts val="2100"/>
              </a:lnSpc>
            </a:pPr>
            <a:r>
              <a:rPr b="0" lang="en-US" sz="2000" spc="-1" strike="noStrike">
                <a:solidFill>
                  <a:srgbClr val="000000"/>
                </a:solidFill>
                <a:latin typeface="Times New Roman"/>
              </a:rPr>
              <a:t>Instrucciones</a:t>
            </a:r>
            <a:endParaRPr b="0" lang="es-AR" sz="2000" spc="-1" strike="noStrike">
              <a:solidFill>
                <a:srgbClr val="000000"/>
              </a:solidFill>
              <a:latin typeface="Arial"/>
            </a:endParaRPr>
          </a:p>
          <a:p>
            <a:pPr>
              <a:lnSpc>
                <a:spcPts val="2801"/>
              </a:lnSpc>
            </a:pPr>
            <a:r>
              <a:rPr b="0" lang="en-US" sz="2000" spc="-1" strike="noStrike">
                <a:solidFill>
                  <a:srgbClr val="000000"/>
                </a:solidFill>
                <a:latin typeface="Times New Roman"/>
              </a:rPr>
              <a:t>Ancho de Banda de</a:t>
            </a:r>
            <a:endParaRPr b="0" lang="es-AR" sz="2000" spc="-1" strike="noStrike">
              <a:solidFill>
                <a:srgbClr val="000000"/>
              </a:solidFill>
              <a:latin typeface="Arial"/>
            </a:endParaRPr>
          </a:p>
          <a:p>
            <a:pPr>
              <a:lnSpc>
                <a:spcPts val="2100"/>
              </a:lnSpc>
            </a:pPr>
            <a:r>
              <a:rPr b="0" lang="en-US" sz="2000" spc="-1" strike="noStrike">
                <a:solidFill>
                  <a:srgbClr val="000000"/>
                </a:solidFill>
                <a:latin typeface="Times New Roman"/>
              </a:rPr>
              <a:t>operación mejorado</a:t>
            </a:r>
            <a:endParaRPr b="0" lang="es-AR" sz="2000" spc="-1" strike="noStrike">
              <a:solidFill>
                <a:srgbClr val="000000"/>
              </a:solidFill>
              <a:latin typeface="Arial"/>
            </a:endParaRPr>
          </a:p>
          <a:p>
            <a:pPr>
              <a:lnSpc>
                <a:spcPts val="2801"/>
              </a:lnSpc>
            </a:pPr>
            <a:r>
              <a:rPr b="0" lang="en-US" sz="2000" spc="-1" strike="noStrike">
                <a:solidFill>
                  <a:srgbClr val="ff0000"/>
                </a:solidFill>
                <a:latin typeface="Times New Roman"/>
              </a:rPr>
              <a:t>Permite diferentes anchos</a:t>
            </a:r>
            <a:endParaRPr b="0" lang="es-AR" sz="2000" spc="-1" strike="noStrike">
              <a:solidFill>
                <a:srgbClr val="000000"/>
              </a:solidFill>
              <a:latin typeface="Arial"/>
            </a:endParaRPr>
          </a:p>
          <a:p>
            <a:pPr>
              <a:lnSpc>
                <a:spcPts val="2100"/>
              </a:lnSpc>
            </a:pPr>
            <a:r>
              <a:rPr b="0" lang="en-US" sz="2000" spc="-1" strike="noStrike">
                <a:solidFill>
                  <a:srgbClr val="ff0000"/>
                </a:solidFill>
                <a:latin typeface="Times New Roman"/>
              </a:rPr>
              <a:t>de Bus</a:t>
            </a:r>
            <a:endParaRPr b="0" lang="es-AR" sz="2000" spc="-1" strike="noStrike">
              <a:solidFill>
                <a:srgbClr val="000000"/>
              </a:solidFill>
              <a:latin typeface="Arial"/>
            </a:endParaRPr>
          </a:p>
        </p:txBody>
      </p:sp>
      <p:sp>
        <p:nvSpPr>
          <p:cNvPr id="252" name="Rectángulo 11"/>
          <p:cNvSpPr/>
          <p:nvPr/>
        </p:nvSpPr>
        <p:spPr>
          <a:xfrm>
            <a:off x="1813680" y="1325160"/>
            <a:ext cx="1333800" cy="70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
        <p:nvSpPr>
          <p:cNvPr id="253" name="TextBox 1"/>
          <p:cNvSpPr/>
          <p:nvPr/>
        </p:nvSpPr>
        <p:spPr>
          <a:xfrm>
            <a:off x="1152360" y="1036440"/>
            <a:ext cx="1246104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Arquitectura Von Newmann y  Harvard</a:t>
            </a:r>
            <a:endParaRPr b="0" lang="es-AR" sz="2800" spc="-1" strike="noStrike">
              <a:solidFill>
                <a:srgbClr val="000000"/>
              </a:solidFill>
              <a:latin typeface="Arial"/>
            </a:endParaRPr>
          </a:p>
        </p:txBody>
      </p:sp>
      <p:sp>
        <p:nvSpPr>
          <p:cNvPr id="254" name="Título 1"/>
          <p:cNvSpPr/>
          <p:nvPr/>
        </p:nvSpPr>
        <p:spPr>
          <a:xfrm>
            <a:off x="975600" y="420480"/>
            <a:ext cx="13048560" cy="981000"/>
          </a:xfrm>
          <a:prstGeom prst="rect">
            <a:avLst/>
          </a:prstGeom>
          <a:noFill/>
          <a:ln w="0">
            <a:noFill/>
          </a:ln>
        </p:spPr>
        <p:style>
          <a:lnRef idx="0"/>
          <a:fillRef idx="0"/>
          <a:effectRef idx="0"/>
          <a:fontRef idx="minor"/>
        </p:style>
        <p:txBody>
          <a:bodyPr anchor="ctr">
            <a:normAutofit/>
          </a:bodyPr>
          <a:p>
            <a:pPr algn="ctr">
              <a:lnSpc>
                <a:spcPct val="100000"/>
              </a:lnSpc>
            </a:pPr>
            <a:r>
              <a:rPr b="1" i="1" lang="es-ES" sz="4390" spc="-1" strike="noStrike">
                <a:solidFill>
                  <a:srgbClr val="ff0000"/>
                </a:solidFill>
                <a:latin typeface="Times New Roman"/>
              </a:rPr>
              <a:t>Estructura Basica de un Microprogramable</a:t>
            </a:r>
            <a:endParaRPr b="0" lang="es-AR" sz="43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3" name="Picture 3" descr=""/>
          <p:cNvPicPr/>
          <p:nvPr/>
        </p:nvPicPr>
        <p:blipFill>
          <a:blip r:embed="rId1"/>
          <a:stretch/>
        </p:blipFill>
        <p:spPr>
          <a:xfrm>
            <a:off x="1386000" y="812520"/>
            <a:ext cx="12347280" cy="9062640"/>
          </a:xfrm>
          <a:prstGeom prst="rect">
            <a:avLst/>
          </a:prstGeom>
          <a:ln w="0">
            <a:noFill/>
          </a:ln>
        </p:spPr>
      </p:pic>
      <p:sp>
        <p:nvSpPr>
          <p:cNvPr id="1584" name="TextBox 1"/>
          <p:cNvSpPr/>
          <p:nvPr/>
        </p:nvSpPr>
        <p:spPr>
          <a:xfrm>
            <a:off x="5032080" y="1130400"/>
            <a:ext cx="659340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(P)BOR</a:t>
            </a:r>
            <a:r>
              <a:rPr b="0" lang="en-US" sz="4390" spc="-1" strike="noStrike">
                <a:solidFill>
                  <a:srgbClr val="000000"/>
                </a:solidFill>
                <a:latin typeface="Times New Roman"/>
              </a:rPr>
              <a:t> </a:t>
            </a:r>
            <a:r>
              <a:rPr b="1" lang="en-US" sz="4390" spc="-1" strike="noStrike">
                <a:solidFill>
                  <a:srgbClr val="000000"/>
                </a:solidFill>
                <a:latin typeface="Times New Roman"/>
              </a:rPr>
              <a:t>–</a:t>
            </a:r>
            <a:r>
              <a:rPr b="0" lang="en-US" sz="4390" spc="-1" strike="noStrike">
                <a:solidFill>
                  <a:srgbClr val="000000"/>
                </a:solidFill>
                <a:latin typeface="Times New Roman"/>
              </a:rPr>
              <a:t> </a:t>
            </a:r>
            <a:r>
              <a:rPr b="1" lang="en-US" sz="4390" spc="-1" strike="noStrike">
                <a:solidFill>
                  <a:srgbClr val="000000"/>
                </a:solidFill>
                <a:latin typeface="Times New Roman"/>
              </a:rPr>
              <a:t>Brown</a:t>
            </a:r>
            <a:r>
              <a:rPr b="0" lang="en-US" sz="4390" spc="-1" strike="noStrike">
                <a:solidFill>
                  <a:srgbClr val="000000"/>
                </a:solidFill>
                <a:latin typeface="Times New Roman"/>
              </a:rPr>
              <a:t> </a:t>
            </a:r>
            <a:r>
              <a:rPr b="1" lang="en-US" sz="4390" spc="-1" strike="noStrike">
                <a:solidFill>
                  <a:srgbClr val="000000"/>
                </a:solidFill>
                <a:latin typeface="Times New Roman"/>
              </a:rPr>
              <a:t>Out</a:t>
            </a:r>
            <a:r>
              <a:rPr b="0" lang="en-US" sz="4390" spc="-1" strike="noStrike">
                <a:solidFill>
                  <a:srgbClr val="000000"/>
                </a:solidFill>
                <a:latin typeface="Times New Roman"/>
              </a:rPr>
              <a:t> </a:t>
            </a:r>
            <a:r>
              <a:rPr b="1" lang="en-US" sz="4390" spc="-1" strike="noStrike">
                <a:solidFill>
                  <a:srgbClr val="000000"/>
                </a:solidFill>
                <a:latin typeface="Times New Roman"/>
              </a:rPr>
              <a:t>Reset</a:t>
            </a:r>
            <a:endParaRPr b="0" lang="es-AR" sz="4390" spc="-1" strike="noStrike">
              <a:solidFill>
                <a:srgbClr val="000000"/>
              </a:solidFill>
              <a:latin typeface="Arial"/>
            </a:endParaRPr>
          </a:p>
        </p:txBody>
      </p:sp>
      <p:sp>
        <p:nvSpPr>
          <p:cNvPr id="1585" name="TextBox 1"/>
          <p:cNvSpPr/>
          <p:nvPr/>
        </p:nvSpPr>
        <p:spPr>
          <a:xfrm>
            <a:off x="4140720" y="2453760"/>
            <a:ext cx="7059600" cy="604440"/>
          </a:xfrm>
          <a:prstGeom prst="rect">
            <a:avLst/>
          </a:prstGeom>
          <a:noFill/>
          <a:ln w="0">
            <a:noFill/>
          </a:ln>
        </p:spPr>
        <p:style>
          <a:lnRef idx="0"/>
          <a:fillRef idx="0"/>
          <a:effectRef idx="0"/>
          <a:fontRef idx="minor"/>
        </p:style>
        <p:txBody>
          <a:bodyPr wrap="none" lIns="0" rIns="0" tIns="0" bIns="45000" anchor="t">
            <a:spAutoFit/>
          </a:bodyPr>
          <a:p>
            <a:pPr>
              <a:lnSpc>
                <a:spcPts val="2701"/>
              </a:lnSpc>
            </a:pPr>
            <a:r>
              <a:rPr b="1" lang="en-US" sz="1800" spc="-1" strike="noStrike">
                <a:solidFill>
                  <a:srgbClr val="000000"/>
                </a:solidFill>
                <a:latin typeface="Times New Roman"/>
              </a:rPr>
              <a:t>Mantiene</a:t>
            </a:r>
            <a:r>
              <a:rPr b="0" lang="en-US" sz="1800" spc="-1" strike="noStrike">
                <a:solidFill>
                  <a:srgbClr val="000000"/>
                </a:solidFill>
                <a:latin typeface="Times New Roman"/>
              </a:rPr>
              <a:t> </a:t>
            </a:r>
            <a:r>
              <a:rPr b="1" lang="en-US" sz="1800" spc="-1" strike="noStrike">
                <a:solidFill>
                  <a:srgbClr val="000000"/>
                </a:solidFill>
                <a:latin typeface="Times New Roman"/>
              </a:rPr>
              <a:t>al</a:t>
            </a:r>
            <a:r>
              <a:rPr b="0" lang="en-US" sz="1800" spc="-1" strike="noStrike">
                <a:solidFill>
                  <a:srgbClr val="000000"/>
                </a:solidFill>
                <a:latin typeface="Times New Roman"/>
              </a:rPr>
              <a:t> </a:t>
            </a:r>
            <a:r>
              <a:rPr b="1" lang="en-US" sz="1800" spc="-1" strike="noStrike">
                <a:solidFill>
                  <a:srgbClr val="000000"/>
                </a:solidFill>
                <a:latin typeface="Times New Roman"/>
              </a:rPr>
              <a:t>PIC</a:t>
            </a:r>
            <a:r>
              <a:rPr b="1" lang="en-US" sz="1200" spc="-1" strike="noStrike">
                <a:solidFill>
                  <a:srgbClr val="000000"/>
                </a:solidFill>
                <a:latin typeface="Times New Roman"/>
              </a:rPr>
              <a:t>®</a:t>
            </a:r>
            <a:r>
              <a:rPr b="0" lang="en-US" sz="1800" spc="-1" strike="noStrike">
                <a:solidFill>
                  <a:srgbClr val="000000"/>
                </a:solidFill>
                <a:latin typeface="Times New Roman"/>
              </a:rPr>
              <a:t> </a:t>
            </a:r>
            <a:r>
              <a:rPr b="1" lang="en-US" sz="1800" spc="-1" strike="noStrike">
                <a:solidFill>
                  <a:srgbClr val="000000"/>
                </a:solidFill>
                <a:latin typeface="Times New Roman"/>
              </a:rPr>
              <a:t>MCU</a:t>
            </a:r>
            <a:r>
              <a:rPr b="0" lang="en-US" sz="1800" spc="-1" strike="noStrike">
                <a:solidFill>
                  <a:srgbClr val="000000"/>
                </a:solidFill>
                <a:latin typeface="Times New Roman"/>
              </a:rPr>
              <a:t> </a:t>
            </a:r>
            <a:r>
              <a:rPr b="1" lang="en-US" sz="1800" spc="-1" strike="noStrike">
                <a:solidFill>
                  <a:srgbClr val="000000"/>
                </a:solidFill>
                <a:latin typeface="Times New Roman"/>
              </a:rPr>
              <a:t>en</a:t>
            </a:r>
            <a:r>
              <a:rPr b="0" lang="en-US" sz="1800" spc="-1" strike="noStrike">
                <a:solidFill>
                  <a:srgbClr val="000000"/>
                </a:solidFill>
                <a:latin typeface="Times New Roman"/>
              </a:rPr>
              <a:t> </a:t>
            </a:r>
            <a:r>
              <a:rPr b="1" lang="en-US" sz="1800" spc="-1" strike="noStrike">
                <a:solidFill>
                  <a:srgbClr val="000000"/>
                </a:solidFill>
                <a:latin typeface="Times New Roman"/>
              </a:rPr>
              <a:t>reset</a:t>
            </a:r>
            <a:r>
              <a:rPr b="0" lang="en-US" sz="1800" spc="-1" strike="noStrike">
                <a:solidFill>
                  <a:srgbClr val="000000"/>
                </a:solidFill>
                <a:latin typeface="Times New Roman"/>
              </a:rPr>
              <a:t> </a:t>
            </a:r>
            <a:r>
              <a:rPr b="1" lang="en-US" sz="1800" spc="-1" strike="noStrike">
                <a:solidFill>
                  <a:srgbClr val="000000"/>
                </a:solidFill>
                <a:latin typeface="Times New Roman"/>
              </a:rPr>
              <a:t>hasta</a:t>
            </a:r>
            <a:r>
              <a:rPr b="0" lang="en-US" sz="1800" spc="-1" strike="noStrike">
                <a:solidFill>
                  <a:srgbClr val="000000"/>
                </a:solidFill>
                <a:latin typeface="Times New Roman"/>
              </a:rPr>
              <a:t> </a:t>
            </a:r>
            <a:r>
              <a:rPr b="1" lang="en-US" sz="1800" spc="-1" strike="noStrike">
                <a:solidFill>
                  <a:srgbClr val="000000"/>
                </a:solidFill>
                <a:latin typeface="Times New Roman"/>
              </a:rPr>
              <a:t>~72ms</a:t>
            </a:r>
            <a:r>
              <a:rPr b="0" lang="en-US" sz="1800" spc="-1" strike="noStrike">
                <a:solidFill>
                  <a:srgbClr val="000000"/>
                </a:solidFill>
                <a:latin typeface="Times New Roman"/>
              </a:rPr>
              <a:t> </a:t>
            </a:r>
            <a:r>
              <a:rPr b="1" lang="en-US" sz="1800" spc="-1" strike="noStrike">
                <a:solidFill>
                  <a:srgbClr val="000000"/>
                </a:solidFill>
                <a:latin typeface="Times New Roman"/>
              </a:rPr>
              <a:t>despues</a:t>
            </a:r>
            <a:r>
              <a:rPr b="0" lang="en-US" sz="1800" spc="-1" strike="noStrike">
                <a:solidFill>
                  <a:srgbClr val="000000"/>
                </a:solidFill>
                <a:latin typeface="Times New Roman"/>
              </a:rPr>
              <a:t> </a:t>
            </a:r>
            <a:r>
              <a:rPr b="1" lang="en-US" sz="1800" spc="-1" strike="noStrike">
                <a:solidFill>
                  <a:srgbClr val="000000"/>
                </a:solidFill>
                <a:latin typeface="Times New Roman"/>
              </a:rPr>
              <a:t>que</a:t>
            </a:r>
            <a:r>
              <a:rPr b="0" lang="en-US" sz="1800" spc="-1" strike="noStrike">
                <a:solidFill>
                  <a:srgbClr val="000000"/>
                </a:solidFill>
                <a:latin typeface="Times New Roman"/>
              </a:rPr>
              <a:t> </a:t>
            </a:r>
            <a:r>
              <a:rPr b="1" lang="en-US" sz="1800" spc="-1" strike="noStrike">
                <a:solidFill>
                  <a:srgbClr val="000000"/>
                </a:solidFill>
                <a:latin typeface="Times New Roman"/>
              </a:rPr>
              <a:t>V</a:t>
            </a:r>
            <a:r>
              <a:rPr b="1" lang="en-US" sz="1200" spc="-1" strike="noStrike">
                <a:solidFill>
                  <a:srgbClr val="000000"/>
                </a:solidFill>
                <a:latin typeface="Times New Roman"/>
              </a:rPr>
              <a:t>DD</a:t>
            </a:r>
            <a:r>
              <a:rPr b="0" lang="en-US" sz="1800" spc="-1" strike="noStrike">
                <a:solidFill>
                  <a:srgbClr val="000000"/>
                </a:solidFill>
                <a:latin typeface="Times New Roman"/>
              </a:rPr>
              <a:t> </a:t>
            </a:r>
            <a:r>
              <a:rPr b="1" lang="en-US" sz="1800" spc="-1" strike="noStrike">
                <a:solidFill>
                  <a:srgbClr val="000000"/>
                </a:solidFill>
                <a:latin typeface="Times New Roman"/>
              </a:rPr>
              <a:t>subió</a:t>
            </a:r>
            <a:r>
              <a:rPr b="0" lang="en-US" sz="1800" spc="-1" strike="noStrike">
                <a:solidFill>
                  <a:srgbClr val="000000"/>
                </a:solidFill>
                <a:latin typeface="Times New Roman"/>
              </a:rPr>
              <a:t> </a:t>
            </a:r>
            <a:r>
              <a:rPr b="1" lang="en-US" sz="1800" spc="-1" strike="noStrike">
                <a:solidFill>
                  <a:srgbClr val="000000"/>
                </a:solidFill>
                <a:latin typeface="Times New Roman"/>
              </a:rPr>
              <a:t>por</a:t>
            </a:r>
            <a:endParaRPr b="0" lang="es-AR" sz="1800" spc="-1" strike="noStrike">
              <a:solidFill>
                <a:srgbClr val="000000"/>
              </a:solidFill>
              <a:latin typeface="Arial"/>
            </a:endParaRPr>
          </a:p>
          <a:p>
            <a:pPr>
              <a:lnSpc>
                <a:spcPts val="1701"/>
              </a:lnSpc>
            </a:pPr>
            <a:r>
              <a:rPr b="1" lang="en-US" sz="1800" spc="-1" strike="noStrike">
                <a:solidFill>
                  <a:srgbClr val="000000"/>
                </a:solidFill>
                <a:latin typeface="Times New Roman"/>
              </a:rPr>
              <a:t>encima</a:t>
            </a:r>
            <a:r>
              <a:rPr b="0" lang="en-US" sz="1800" spc="-1" strike="noStrike">
                <a:solidFill>
                  <a:srgbClr val="000000"/>
                </a:solidFill>
                <a:latin typeface="Times New Roman"/>
              </a:rPr>
              <a:t> </a:t>
            </a:r>
            <a:r>
              <a:rPr b="1" lang="en-US" sz="1800" spc="-1" strike="noStrike">
                <a:solidFill>
                  <a:srgbClr val="000000"/>
                </a:solidFill>
                <a:latin typeface="Times New Roman"/>
              </a:rPr>
              <a:t>delvalor</a:t>
            </a:r>
            <a:r>
              <a:rPr b="0" lang="en-US" sz="1800" spc="-1" strike="noStrike">
                <a:solidFill>
                  <a:srgbClr val="000000"/>
                </a:solidFill>
                <a:latin typeface="Times New Roman"/>
              </a:rPr>
              <a:t> </a:t>
            </a:r>
            <a:r>
              <a:rPr b="1" lang="en-US" sz="1800" spc="-1" strike="noStrike">
                <a:solidFill>
                  <a:srgbClr val="000000"/>
                </a:solidFill>
                <a:latin typeface="Times New Roman"/>
              </a:rPr>
              <a:t>de</a:t>
            </a:r>
            <a:r>
              <a:rPr b="0" lang="en-US" sz="1800" spc="-1" strike="noStrike">
                <a:solidFill>
                  <a:srgbClr val="000000"/>
                </a:solidFill>
                <a:latin typeface="Times New Roman"/>
              </a:rPr>
              <a:t>  </a:t>
            </a:r>
            <a:r>
              <a:rPr b="1" lang="en-US" sz="1800" spc="-1" strike="noStrike">
                <a:solidFill>
                  <a:srgbClr val="000000"/>
                </a:solidFill>
                <a:latin typeface="Times New Roman"/>
              </a:rPr>
              <a:t>threshold</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6" name="Picture 3" descr=""/>
          <p:cNvPicPr/>
          <p:nvPr/>
        </p:nvPicPr>
        <p:blipFill>
          <a:blip r:embed="rId1"/>
          <a:stretch/>
        </p:blipFill>
        <p:spPr>
          <a:xfrm>
            <a:off x="1386000" y="812520"/>
            <a:ext cx="12347280" cy="9062640"/>
          </a:xfrm>
          <a:prstGeom prst="rect">
            <a:avLst/>
          </a:prstGeom>
          <a:ln w="0">
            <a:noFill/>
          </a:ln>
        </p:spPr>
      </p:pic>
      <p:sp>
        <p:nvSpPr>
          <p:cNvPr id="1587" name="TextBox 1"/>
          <p:cNvSpPr/>
          <p:nvPr/>
        </p:nvSpPr>
        <p:spPr>
          <a:xfrm>
            <a:off x="2846880" y="2939760"/>
            <a:ext cx="1677600" cy="565920"/>
          </a:xfrm>
          <a:prstGeom prst="rect">
            <a:avLst/>
          </a:prstGeom>
          <a:noFill/>
          <a:ln w="0">
            <a:noFill/>
          </a:ln>
        </p:spPr>
        <p:style>
          <a:lnRef idx="0"/>
          <a:fillRef idx="0"/>
          <a:effectRef idx="0"/>
          <a:fontRef idx="minor"/>
        </p:style>
        <p:txBody>
          <a:bodyPr wrap="none" lIns="0" rIns="0" tIns="0" bIns="45000" anchor="t">
            <a:spAutoFit/>
          </a:bodyPr>
          <a:p>
            <a:pPr>
              <a:lnSpc>
                <a:spcPts val="4099"/>
              </a:lnSpc>
            </a:pPr>
            <a:r>
              <a:rPr b="1" lang="en-US" sz="3000" spc="-1" strike="noStrike">
                <a:solidFill>
                  <a:srgbClr val="000000"/>
                </a:solidFill>
                <a:latin typeface="Times New Roman"/>
              </a:rPr>
              <a:t>brown</a:t>
            </a:r>
            <a:r>
              <a:rPr b="0" lang="en-US" sz="3000" spc="-1" strike="noStrike">
                <a:solidFill>
                  <a:srgbClr val="000000"/>
                </a:solidFill>
                <a:latin typeface="Times New Roman"/>
              </a:rPr>
              <a:t> </a:t>
            </a:r>
            <a:r>
              <a:rPr b="1" lang="en-US" sz="3000" spc="-1" strike="noStrike">
                <a:solidFill>
                  <a:srgbClr val="000000"/>
                </a:solidFill>
                <a:latin typeface="Times New Roman"/>
              </a:rPr>
              <a:t>out</a:t>
            </a:r>
            <a:endParaRPr b="0" lang="es-AR" sz="3000" spc="-1" strike="noStrike">
              <a:solidFill>
                <a:srgbClr val="000000"/>
              </a:solidFill>
              <a:latin typeface="Arial"/>
            </a:endParaRPr>
          </a:p>
        </p:txBody>
      </p:sp>
      <p:sp>
        <p:nvSpPr>
          <p:cNvPr id="1588" name="TextBox 1"/>
          <p:cNvSpPr/>
          <p:nvPr/>
        </p:nvSpPr>
        <p:spPr>
          <a:xfrm>
            <a:off x="4036320" y="912600"/>
            <a:ext cx="7113960" cy="3220560"/>
          </a:xfrm>
          <a:prstGeom prst="rect">
            <a:avLst/>
          </a:prstGeom>
          <a:noFill/>
          <a:ln w="0">
            <a:noFill/>
          </a:ln>
        </p:spPr>
        <p:style>
          <a:lnRef idx="0"/>
          <a:fillRef idx="0"/>
          <a:effectRef idx="0"/>
          <a:fontRef idx="minor"/>
        </p:style>
        <p:txBody>
          <a:bodyPr wrap="none" lIns="0" rIns="0" tIns="0" bIns="45000" anchor="t">
            <a:spAutoFit/>
          </a:bodyPr>
          <a:p>
            <a:pPr>
              <a:lnSpc>
                <a:spcPts val="6100"/>
              </a:lnSpc>
              <a:tabLst>
                <a:tab algn="l" pos="1092240"/>
                <a:tab algn="l" pos="1663560"/>
                <a:tab algn="l" pos="6108840"/>
              </a:tabLst>
            </a:pPr>
            <a:r>
              <a:rPr b="0" lang="en-US" sz="1800" spc="-1" strike="noStrike">
                <a:solidFill>
                  <a:srgbClr val="000000"/>
                </a:solidFill>
                <a:latin typeface="Calibri"/>
              </a:rPr>
              <a:t>	</a:t>
            </a:r>
            <a:r>
              <a:rPr b="1" lang="en-US" sz="4390" spc="-1" strike="noStrike">
                <a:solidFill>
                  <a:srgbClr val="000000"/>
                </a:solidFill>
                <a:latin typeface="Times New Roman"/>
              </a:rPr>
              <a:t>PLVD</a:t>
            </a:r>
            <a:r>
              <a:rPr b="0" lang="en-US" sz="4390" spc="-1" strike="noStrike">
                <a:solidFill>
                  <a:srgbClr val="000000"/>
                </a:solidFill>
                <a:latin typeface="Times New Roman"/>
              </a:rPr>
              <a:t> </a:t>
            </a:r>
            <a:r>
              <a:rPr b="1" lang="en-US" sz="4390" spc="-1" strike="noStrike">
                <a:solidFill>
                  <a:srgbClr val="000000"/>
                </a:solidFill>
                <a:latin typeface="Times New Roman"/>
              </a:rPr>
              <a:t>–</a:t>
            </a:r>
            <a:r>
              <a:rPr b="0" lang="en-US" sz="4390" spc="-1" strike="noStrike">
                <a:solidFill>
                  <a:srgbClr val="000000"/>
                </a:solidFill>
                <a:latin typeface="Times New Roman"/>
              </a:rPr>
              <a:t> </a:t>
            </a:r>
            <a:r>
              <a:rPr b="1" lang="en-US" sz="4390" spc="-1" strike="noStrike">
                <a:solidFill>
                  <a:srgbClr val="000000"/>
                </a:solidFill>
                <a:latin typeface="Times New Roman"/>
              </a:rPr>
              <a:t>Detector</a:t>
            </a:r>
            <a:r>
              <a:rPr b="0" lang="en-US" sz="4390" spc="-1" strike="noStrike">
                <a:solidFill>
                  <a:srgbClr val="000000"/>
                </a:solidFill>
                <a:latin typeface="Times New Roman"/>
              </a:rPr>
              <a:t> </a:t>
            </a:r>
            <a:r>
              <a:rPr b="1" lang="en-US" sz="4390" spc="-1" strike="noStrike">
                <a:solidFill>
                  <a:srgbClr val="000000"/>
                </a:solidFill>
                <a:latin typeface="Times New Roman"/>
              </a:rPr>
              <a:t>de</a:t>
            </a:r>
            <a:r>
              <a:rPr b="0" lang="en-US" sz="4390" spc="-1" strike="noStrike">
                <a:solidFill>
                  <a:srgbClr val="000000"/>
                </a:solidFill>
                <a:latin typeface="Times New Roman"/>
              </a:rPr>
              <a:t> </a:t>
            </a:r>
            <a:r>
              <a:rPr b="1" lang="en-US" sz="4390" spc="-1" strike="noStrike">
                <a:solidFill>
                  <a:srgbClr val="000000"/>
                </a:solidFill>
                <a:latin typeface="Times New Roman"/>
              </a:rPr>
              <a:t>Bajo</a:t>
            </a:r>
            <a:endParaRPr b="0" lang="es-AR" sz="4390" spc="-1" strike="noStrike">
              <a:solidFill>
                <a:srgbClr val="000000"/>
              </a:solidFill>
              <a:latin typeface="Arial"/>
            </a:endParaRPr>
          </a:p>
          <a:p>
            <a:pPr>
              <a:lnSpc>
                <a:spcPts val="3900"/>
              </a:lnSpc>
              <a:tabLst>
                <a:tab algn="l" pos="1092240"/>
                <a:tab algn="l" pos="1663560"/>
                <a:tab algn="l" pos="610884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4390" spc="-1" strike="noStrike">
                <a:solidFill>
                  <a:srgbClr val="000000"/>
                </a:solidFill>
                <a:latin typeface="Times New Roman"/>
              </a:rPr>
              <a:t>Voltaje</a:t>
            </a:r>
            <a:r>
              <a:rPr b="0" lang="en-US" sz="4390" spc="-1" strike="noStrike">
                <a:solidFill>
                  <a:srgbClr val="000000"/>
                </a:solidFill>
                <a:latin typeface="Times New Roman"/>
              </a:rPr>
              <a:t> </a:t>
            </a:r>
            <a:r>
              <a:rPr b="1" lang="en-US" sz="4390" spc="-1" strike="noStrike">
                <a:solidFill>
                  <a:srgbClr val="000000"/>
                </a:solidFill>
                <a:latin typeface="Times New Roman"/>
              </a:rPr>
              <a:t>Programable</a:t>
            </a:r>
            <a:endParaRPr b="0" lang="es-AR" sz="4390" spc="-1" strike="noStrike">
              <a:solidFill>
                <a:srgbClr val="000000"/>
              </a:solidFill>
              <a:latin typeface="Arial"/>
            </a:endParaRPr>
          </a:p>
          <a:p>
            <a:pPr>
              <a:lnSpc>
                <a:spcPts val="3399"/>
              </a:lnSpc>
              <a:tabLst>
                <a:tab algn="l" pos="1092240"/>
                <a:tab algn="l" pos="1663560"/>
                <a:tab algn="l" pos="6108840"/>
              </a:tabLst>
            </a:pPr>
            <a:r>
              <a:rPr b="1" lang="en-US" sz="3000" spc="-1" strike="noStrike">
                <a:solidFill>
                  <a:srgbClr val="000000"/>
                </a:solidFill>
                <a:latin typeface="Times New Roman"/>
              </a:rPr>
              <a:t>Es</a:t>
            </a:r>
            <a:r>
              <a:rPr b="0" lang="en-US" sz="3000" spc="-1" strike="noStrike">
                <a:solidFill>
                  <a:srgbClr val="000000"/>
                </a:solidFill>
                <a:latin typeface="Times New Roman"/>
              </a:rPr>
              <a:t> </a:t>
            </a:r>
            <a:r>
              <a:rPr b="1" lang="en-US" sz="3000" spc="-1" strike="noStrike">
                <a:solidFill>
                  <a:srgbClr val="000000"/>
                </a:solidFill>
                <a:latin typeface="Times New Roman"/>
              </a:rPr>
              <a:t>mejor</a:t>
            </a:r>
            <a:r>
              <a:rPr b="0" lang="en-US" sz="3000" spc="-1" strike="noStrike">
                <a:solidFill>
                  <a:srgbClr val="000000"/>
                </a:solidFill>
                <a:latin typeface="Times New Roman"/>
              </a:rPr>
              <a:t> </a:t>
            </a:r>
            <a:r>
              <a:rPr b="1" lang="en-US" sz="3000" spc="-1" strike="noStrike">
                <a:solidFill>
                  <a:srgbClr val="000000"/>
                </a:solidFill>
                <a:latin typeface="Times New Roman"/>
              </a:rPr>
              <a:t>que</a:t>
            </a:r>
            <a:r>
              <a:rPr b="0" lang="en-US" sz="3000" spc="-1" strike="noStrike">
                <a:solidFill>
                  <a:srgbClr val="000000"/>
                </a:solidFill>
                <a:latin typeface="Times New Roman"/>
              </a:rPr>
              <a:t> </a:t>
            </a:r>
            <a:r>
              <a:rPr b="1" lang="en-US" sz="3000" spc="-1" strike="noStrike">
                <a:solidFill>
                  <a:srgbClr val="000000"/>
                </a:solidFill>
                <a:latin typeface="Times New Roman"/>
              </a:rPr>
              <a:t>un</a:t>
            </a:r>
            <a:r>
              <a:rPr b="0" lang="en-US" sz="1410" spc="-1" strike="noStrike">
                <a:solidFill>
                  <a:srgbClr val="000000"/>
                </a:solidFill>
                <a:latin typeface="Times New Roman"/>
              </a:rPr>
              <a:t>                                     </a:t>
            </a:r>
            <a:r>
              <a:rPr b="1" lang="en-US" sz="1410" spc="-1" strike="noStrike">
                <a:solidFill>
                  <a:srgbClr val="000000"/>
                </a:solidFill>
                <a:latin typeface="Times New Roman"/>
              </a:rPr>
              <a:t>V</a:t>
            </a:r>
            <a:r>
              <a:rPr b="1" lang="en-US" sz="920" spc="-1" strike="noStrike">
                <a:solidFill>
                  <a:srgbClr val="000000"/>
                </a:solidFill>
                <a:latin typeface="Times New Roman"/>
              </a:rPr>
              <a:t>DD</a:t>
            </a:r>
            <a:r>
              <a:rPr b="0" lang="en-US" sz="1410" spc="-1" strike="noStrike">
                <a:solidFill>
                  <a:srgbClr val="000000"/>
                </a:solidFill>
                <a:latin typeface="Times New Roman"/>
              </a:rPr>
              <a:t>   </a:t>
            </a:r>
            <a:r>
              <a:rPr b="1" lang="en-US" sz="1410" spc="-1" strike="noStrike">
                <a:solidFill>
                  <a:srgbClr val="000000"/>
                </a:solidFill>
                <a:latin typeface="Times New Roman"/>
              </a:rPr>
              <a:t>LVDIN</a:t>
            </a:r>
            <a:endParaRPr b="0" lang="es-AR" sz="1410" spc="-1" strike="noStrike">
              <a:solidFill>
                <a:srgbClr val="000000"/>
              </a:solidFill>
              <a:latin typeface="Arial"/>
            </a:endParaRPr>
          </a:p>
          <a:p>
            <a:pPr>
              <a:lnSpc>
                <a:spcPts val="1599"/>
              </a:lnSpc>
              <a:tabLst>
                <a:tab algn="l" pos="1092240"/>
                <a:tab algn="l" pos="1663560"/>
                <a:tab algn="l" pos="6108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410" spc="-1" strike="noStrike">
                <a:solidFill>
                  <a:srgbClr val="000000"/>
                </a:solidFill>
                <a:latin typeface="Times New Roman"/>
              </a:rPr>
              <a:t>LVDCON</a:t>
            </a:r>
            <a:endParaRPr b="0" lang="es-AR" sz="1410" spc="-1" strike="noStrike">
              <a:solidFill>
                <a:srgbClr val="000000"/>
              </a:solidFill>
              <a:latin typeface="Arial"/>
            </a:endParaRPr>
          </a:p>
          <a:p>
            <a:pPr>
              <a:lnSpc>
                <a:spcPts val="1001"/>
              </a:lnSpc>
              <a:tabLst>
                <a:tab algn="l" pos="1092240"/>
                <a:tab algn="l" pos="1663560"/>
                <a:tab algn="l" pos="6108840"/>
              </a:tabLst>
            </a:pPr>
            <a:endParaRPr b="0" lang="es-AR" sz="1800" spc="-1" strike="noStrike">
              <a:solidFill>
                <a:srgbClr val="000000"/>
              </a:solidFill>
              <a:latin typeface="Arial"/>
            </a:endParaRPr>
          </a:p>
          <a:p>
            <a:pPr>
              <a:lnSpc>
                <a:spcPts val="1001"/>
              </a:lnSpc>
              <a:tabLst>
                <a:tab algn="l" pos="1092240"/>
                <a:tab algn="l" pos="1663560"/>
                <a:tab algn="l" pos="6108840"/>
              </a:tabLst>
            </a:pPr>
            <a:endParaRPr b="0" lang="es-AR" sz="1800" spc="-1" strike="noStrike">
              <a:solidFill>
                <a:srgbClr val="000000"/>
              </a:solidFill>
              <a:latin typeface="Arial"/>
            </a:endParaRPr>
          </a:p>
          <a:p>
            <a:pPr>
              <a:lnSpc>
                <a:spcPts val="4501"/>
              </a:lnSpc>
              <a:tabLst>
                <a:tab algn="l" pos="1092240"/>
                <a:tab algn="l" pos="1663560"/>
                <a:tab algn="l" pos="6108840"/>
              </a:tabLst>
            </a:pPr>
            <a:r>
              <a:rPr b="1" lang="en-US" sz="3000" spc="-1" strike="noStrike">
                <a:solidFill>
                  <a:srgbClr val="000000"/>
                </a:solidFill>
                <a:latin typeface="Times New Roman"/>
              </a:rPr>
              <a:t>16</a:t>
            </a:r>
            <a:r>
              <a:rPr b="0" lang="en-US" sz="3000" spc="-1" strike="noStrike">
                <a:solidFill>
                  <a:srgbClr val="000000"/>
                </a:solidFill>
                <a:latin typeface="Times New Roman"/>
              </a:rPr>
              <a:t> </a:t>
            </a:r>
            <a:r>
              <a:rPr b="1" lang="en-US" sz="3000" spc="-1" strike="noStrike">
                <a:solidFill>
                  <a:srgbClr val="000000"/>
                </a:solidFill>
                <a:latin typeface="Times New Roman"/>
              </a:rPr>
              <a:t>puntos</a:t>
            </a:r>
            <a:endParaRPr b="0" lang="es-AR" sz="3000" spc="-1" strike="noStrike">
              <a:solidFill>
                <a:srgbClr val="000000"/>
              </a:solidFill>
              <a:latin typeface="Arial"/>
            </a:endParaRPr>
          </a:p>
          <a:p>
            <a:pPr>
              <a:lnSpc>
                <a:spcPts val="3501"/>
              </a:lnSpc>
              <a:tabLst>
                <a:tab algn="l" pos="1092240"/>
                <a:tab algn="l" pos="1663560"/>
                <a:tab algn="l" pos="6108840"/>
              </a:tabLst>
            </a:pPr>
            <a:r>
              <a:rPr b="1" lang="en-US" sz="3000" spc="-1" strike="noStrike">
                <a:solidFill>
                  <a:srgbClr val="000000"/>
                </a:solidFill>
                <a:latin typeface="Times New Roman"/>
              </a:rPr>
              <a:t>seleccionables:</a:t>
            </a:r>
            <a:endParaRPr b="0" lang="es-AR" sz="3000" spc="-1" strike="noStrike">
              <a:solidFill>
                <a:srgbClr val="000000"/>
              </a:solidFill>
              <a:latin typeface="Arial"/>
            </a:endParaRPr>
          </a:p>
        </p:txBody>
      </p:sp>
      <p:sp>
        <p:nvSpPr>
          <p:cNvPr id="1589" name="TextBox 1"/>
          <p:cNvSpPr/>
          <p:nvPr/>
        </p:nvSpPr>
        <p:spPr>
          <a:xfrm>
            <a:off x="3136320" y="5167800"/>
            <a:ext cx="2843280" cy="1353240"/>
          </a:xfrm>
          <a:prstGeom prst="rect">
            <a:avLst/>
          </a:prstGeom>
          <a:noFill/>
          <a:ln w="0">
            <a:noFill/>
          </a:ln>
        </p:spPr>
        <p:style>
          <a:lnRef idx="0"/>
          <a:fillRef idx="0"/>
          <a:effectRef idx="0"/>
          <a:fontRef idx="minor"/>
        </p:style>
        <p:txBody>
          <a:bodyPr wrap="none" lIns="0" rIns="0" tIns="0" bIns="45000" anchor="t">
            <a:spAutoFit/>
          </a:bodyPr>
          <a:p>
            <a:pPr>
              <a:lnSpc>
                <a:spcPts val="3699"/>
              </a:lnSpc>
              <a:tabLst>
                <a:tab algn="l" pos="457200"/>
              </a:tabLst>
            </a:pPr>
            <a:r>
              <a:rPr b="0" lang="en-US" sz="2800" spc="-1" strike="noStrike">
                <a:solidFill>
                  <a:srgbClr val="3365cc"/>
                </a:solidFill>
                <a:latin typeface="Symbol"/>
              </a:rPr>
              <a:t>−</a:t>
            </a:r>
            <a:r>
              <a:rPr b="0" lang="en-US" sz="2800" spc="-1" strike="noStrike">
                <a:solidFill>
                  <a:srgbClr val="000000"/>
                </a:solidFill>
                <a:latin typeface="Times New Roman"/>
              </a:rPr>
              <a:t>   </a:t>
            </a:r>
            <a:r>
              <a:rPr b="0" lang="en-US" sz="2800" spc="-1" strike="noStrike">
                <a:solidFill>
                  <a:srgbClr val="000000"/>
                </a:solidFill>
                <a:latin typeface="Times New Roman"/>
              </a:rPr>
              <a:t>1.8V up to 4.5V</a:t>
            </a:r>
            <a:endParaRPr b="0" lang="es-AR" sz="2800" spc="-1" strike="noStrike">
              <a:solidFill>
                <a:srgbClr val="000000"/>
              </a:solidFill>
              <a:latin typeface="Arial"/>
            </a:endParaRPr>
          </a:p>
          <a:p>
            <a:pPr>
              <a:lnSpc>
                <a:spcPts val="3300"/>
              </a:lnSpc>
              <a:tabLst>
                <a:tab algn="l" pos="457200"/>
              </a:tabLst>
            </a:pPr>
            <a:r>
              <a:rPr b="0" lang="en-US" sz="1800" spc="-1" strike="noStrike">
                <a:solidFill>
                  <a:srgbClr val="000000"/>
                </a:solidFill>
                <a:latin typeface="Calibri"/>
              </a:rPr>
              <a:t>	</a:t>
            </a:r>
            <a:r>
              <a:rPr b="0" lang="en-US" sz="2800" spc="-1" strike="noStrike">
                <a:solidFill>
                  <a:srgbClr val="000000"/>
                </a:solidFill>
                <a:latin typeface="Times New Roman"/>
              </a:rPr>
              <a:t>in 0.1 to 0.2V</a:t>
            </a:r>
            <a:endParaRPr b="0" lang="es-AR" sz="2800" spc="-1" strike="noStrike">
              <a:solidFill>
                <a:srgbClr val="000000"/>
              </a:solidFill>
              <a:latin typeface="Arial"/>
            </a:endParaRPr>
          </a:p>
          <a:p>
            <a:pPr>
              <a:lnSpc>
                <a:spcPts val="3300"/>
              </a:lnSpc>
              <a:tabLst>
                <a:tab algn="l" pos="457200"/>
              </a:tabLst>
            </a:pPr>
            <a:r>
              <a:rPr b="0" lang="en-US" sz="1800" spc="-1" strike="noStrike">
                <a:solidFill>
                  <a:srgbClr val="000000"/>
                </a:solidFill>
                <a:latin typeface="Calibri"/>
              </a:rPr>
              <a:t>	</a:t>
            </a:r>
            <a:r>
              <a:rPr b="0" lang="en-US" sz="2800" spc="-1" strike="noStrike">
                <a:solidFill>
                  <a:srgbClr val="000000"/>
                </a:solidFill>
                <a:latin typeface="Times New Roman"/>
              </a:rPr>
              <a:t>steps</a:t>
            </a:r>
            <a:endParaRPr b="0" lang="es-AR" sz="2800" spc="-1" strike="noStrike">
              <a:solidFill>
                <a:srgbClr val="000000"/>
              </a:solidFill>
              <a:latin typeface="Arial"/>
            </a:endParaRPr>
          </a:p>
        </p:txBody>
      </p:sp>
      <p:sp>
        <p:nvSpPr>
          <p:cNvPr id="1590" name="TextBox 1"/>
          <p:cNvSpPr/>
          <p:nvPr/>
        </p:nvSpPr>
        <p:spPr>
          <a:xfrm>
            <a:off x="12746520" y="5469480"/>
            <a:ext cx="53748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410" spc="-1" strike="noStrike">
                <a:solidFill>
                  <a:srgbClr val="000000"/>
                </a:solidFill>
                <a:latin typeface="Times New Roman"/>
              </a:rPr>
              <a:t>LVDIF</a:t>
            </a:r>
            <a:endParaRPr b="0" lang="es-AR" sz="1410" spc="-1" strike="noStrike">
              <a:solidFill>
                <a:srgbClr val="000000"/>
              </a:solidFill>
              <a:latin typeface="Arial"/>
            </a:endParaRPr>
          </a:p>
        </p:txBody>
      </p:sp>
      <p:sp>
        <p:nvSpPr>
          <p:cNvPr id="1591" name="TextBox 1"/>
          <p:cNvSpPr/>
          <p:nvPr/>
        </p:nvSpPr>
        <p:spPr>
          <a:xfrm>
            <a:off x="6801840" y="8133120"/>
            <a:ext cx="55728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410" spc="-1" strike="noStrike">
                <a:solidFill>
                  <a:srgbClr val="000000"/>
                </a:solidFill>
                <a:latin typeface="Times New Roman"/>
              </a:rPr>
              <a:t>LVDIN</a:t>
            </a:r>
            <a:endParaRPr b="0" lang="es-AR" sz="1410" spc="-1" strike="noStrike">
              <a:solidFill>
                <a:srgbClr val="000000"/>
              </a:solidFill>
              <a:latin typeface="Arial"/>
            </a:endParaRPr>
          </a:p>
        </p:txBody>
      </p:sp>
      <p:sp>
        <p:nvSpPr>
          <p:cNvPr id="1592" name="TextBox 1"/>
          <p:cNvSpPr/>
          <p:nvPr/>
        </p:nvSpPr>
        <p:spPr>
          <a:xfrm>
            <a:off x="10772280" y="7781400"/>
            <a:ext cx="36396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410" spc="-1" strike="noStrike">
                <a:solidFill>
                  <a:srgbClr val="000000"/>
                </a:solidFill>
                <a:latin typeface="Times New Roman"/>
              </a:rPr>
              <a:t>V</a:t>
            </a:r>
            <a:r>
              <a:rPr b="1" lang="en-US" sz="920" spc="-1" strike="noStrike">
                <a:solidFill>
                  <a:srgbClr val="000000"/>
                </a:solidFill>
                <a:latin typeface="Times New Roman"/>
              </a:rPr>
              <a:t>REF</a:t>
            </a:r>
            <a:endParaRPr b="0" lang="es-AR" sz="920" spc="-1" strike="noStrike">
              <a:solidFill>
                <a:srgbClr val="000000"/>
              </a:solidFill>
              <a:latin typeface="Arial"/>
            </a:endParaRPr>
          </a:p>
        </p:txBody>
      </p:sp>
      <p:sp>
        <p:nvSpPr>
          <p:cNvPr id="1593" name="TextBox 1"/>
          <p:cNvSpPr/>
          <p:nvPr/>
        </p:nvSpPr>
        <p:spPr>
          <a:xfrm>
            <a:off x="3163680" y="7027560"/>
            <a:ext cx="2788560" cy="1531080"/>
          </a:xfrm>
          <a:prstGeom prst="rect">
            <a:avLst/>
          </a:prstGeom>
          <a:noFill/>
          <a:ln w="0">
            <a:noFill/>
          </a:ln>
        </p:spPr>
        <p:style>
          <a:lnRef idx="0"/>
          <a:fillRef idx="0"/>
          <a:effectRef idx="0"/>
          <a:fontRef idx="minor"/>
        </p:style>
        <p:txBody>
          <a:bodyPr wrap="none" lIns="0" rIns="0" tIns="0" bIns="45000" anchor="t">
            <a:spAutoFit/>
          </a:bodyPr>
          <a:p>
            <a:pPr>
              <a:lnSpc>
                <a:spcPts val="3699"/>
              </a:lnSpc>
              <a:tabLst>
                <a:tab algn="l" pos="469800"/>
              </a:tabLst>
            </a:pPr>
            <a:r>
              <a:rPr b="0" lang="en-US" sz="2800" spc="-1" strike="noStrike">
                <a:solidFill>
                  <a:srgbClr val="3365cc"/>
                </a:solidFill>
                <a:latin typeface="Symbol"/>
              </a:rPr>
              <a:t>−</a:t>
            </a:r>
            <a:r>
              <a:rPr b="0" lang="en-US" sz="2800" spc="-1" strike="noStrike">
                <a:solidFill>
                  <a:srgbClr val="000000"/>
                </a:solidFill>
                <a:latin typeface="Times New Roman"/>
              </a:rPr>
              <a:t>   </a:t>
            </a:r>
            <a:r>
              <a:rPr b="0" lang="en-US" sz="2800" spc="-1" strike="noStrike">
                <a:solidFill>
                  <a:srgbClr val="000000"/>
                </a:solidFill>
                <a:latin typeface="Times New Roman"/>
              </a:rPr>
              <a:t>External analog</a:t>
            </a:r>
            <a:endParaRPr b="0" lang="es-AR" sz="2800" spc="-1" strike="noStrike">
              <a:solidFill>
                <a:srgbClr val="000000"/>
              </a:solidFill>
              <a:latin typeface="Arial"/>
            </a:endParaRPr>
          </a:p>
          <a:p>
            <a:pPr>
              <a:lnSpc>
                <a:spcPts val="3300"/>
              </a:lnSpc>
              <a:tabLst>
                <a:tab algn="l" pos="469800"/>
              </a:tabLst>
            </a:pPr>
            <a:r>
              <a:rPr b="0" lang="en-US" sz="1800" spc="-1" strike="noStrike">
                <a:solidFill>
                  <a:srgbClr val="000000"/>
                </a:solidFill>
                <a:latin typeface="Calibri"/>
              </a:rPr>
              <a:t>	</a:t>
            </a:r>
            <a:r>
              <a:rPr b="0" lang="en-US" sz="2800" spc="-1" strike="noStrike">
                <a:solidFill>
                  <a:srgbClr val="000000"/>
                </a:solidFill>
                <a:latin typeface="Times New Roman"/>
              </a:rPr>
              <a:t>input</a:t>
            </a:r>
            <a:endParaRPr b="0" lang="es-AR" sz="2800" spc="-1" strike="noStrike">
              <a:solidFill>
                <a:srgbClr val="000000"/>
              </a:solidFill>
              <a:latin typeface="Arial"/>
            </a:endParaRPr>
          </a:p>
          <a:p>
            <a:pPr>
              <a:lnSpc>
                <a:spcPts val="1001"/>
              </a:lnSpc>
              <a:tabLst>
                <a:tab algn="l" pos="469800"/>
              </a:tabLst>
            </a:pPr>
            <a:endParaRPr b="0" lang="es-AR" sz="1800" spc="-1" strike="noStrike">
              <a:solidFill>
                <a:srgbClr val="000000"/>
              </a:solidFill>
              <a:latin typeface="Arial"/>
            </a:endParaRPr>
          </a:p>
          <a:p>
            <a:pPr>
              <a:lnSpc>
                <a:spcPts val="3699"/>
              </a:lnSpc>
              <a:tabLst>
                <a:tab algn="l" pos="469800"/>
              </a:tabLst>
            </a:pPr>
            <a:r>
              <a:rPr b="1" lang="en-US" sz="2000" spc="-1" strike="noStrike">
                <a:solidFill>
                  <a:srgbClr val="000000"/>
                </a:solidFill>
                <a:latin typeface="Times New Roman"/>
              </a:rPr>
              <a:t>conectado</a:t>
            </a:r>
            <a:r>
              <a:rPr b="0" lang="en-US" sz="2000" spc="-1" strike="noStrike">
                <a:solidFill>
                  <a:srgbClr val="000000"/>
                </a:solidFill>
                <a:latin typeface="Times New Roman"/>
              </a:rPr>
              <a:t> </a:t>
            </a:r>
            <a:r>
              <a:rPr b="1" lang="en-US" sz="2000" spc="-1" strike="noStrike">
                <a:solidFill>
                  <a:srgbClr val="000000"/>
                </a:solidFill>
                <a:latin typeface="Times New Roman"/>
              </a:rPr>
              <a:t>al</a:t>
            </a:r>
            <a:r>
              <a:rPr b="0" lang="en-US" sz="2000" spc="-1" strike="noStrike">
                <a:solidFill>
                  <a:srgbClr val="000000"/>
                </a:solidFill>
                <a:latin typeface="Times New Roman"/>
              </a:rPr>
              <a:t> </a:t>
            </a:r>
            <a:r>
              <a:rPr b="1" lang="en-US" sz="2000" spc="-1" strike="noStrike">
                <a:solidFill>
                  <a:srgbClr val="000000"/>
                </a:solidFill>
                <a:latin typeface="Times New Roman"/>
              </a:rPr>
              <a:t>V</a:t>
            </a:r>
            <a:r>
              <a:rPr b="1" lang="en-US" sz="1330" spc="-1" strike="noStrike">
                <a:solidFill>
                  <a:srgbClr val="000000"/>
                </a:solidFill>
                <a:latin typeface="Times New Roman"/>
              </a:rPr>
              <a:t>REF</a:t>
            </a:r>
            <a:r>
              <a:rPr b="0" lang="en-US" sz="1330" spc="-1" strike="noStrike">
                <a:solidFill>
                  <a:srgbClr val="000000"/>
                </a:solidFill>
                <a:latin typeface="Times New Roman"/>
              </a:rPr>
              <a:t> </a:t>
            </a:r>
            <a:r>
              <a:rPr b="1" lang="en-US" sz="1330" spc="-1" strike="noStrike">
                <a:solidFill>
                  <a:srgbClr val="000000"/>
                </a:solidFill>
                <a:latin typeface="Times New Roman"/>
              </a:rPr>
              <a:t>Interno</a:t>
            </a:r>
            <a:endParaRPr b="0" lang="es-AR" sz="133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4" name="Picture 3" descr=""/>
          <p:cNvPicPr/>
          <p:nvPr/>
        </p:nvPicPr>
        <p:blipFill>
          <a:blip r:embed="rId1"/>
          <a:stretch/>
        </p:blipFill>
        <p:spPr>
          <a:xfrm>
            <a:off x="1386000" y="812520"/>
            <a:ext cx="12347280" cy="9062640"/>
          </a:xfrm>
          <a:prstGeom prst="rect">
            <a:avLst/>
          </a:prstGeom>
          <a:ln w="0">
            <a:noFill/>
          </a:ln>
        </p:spPr>
      </p:pic>
      <p:sp>
        <p:nvSpPr>
          <p:cNvPr id="1595" name="TextBox 1"/>
          <p:cNvSpPr/>
          <p:nvPr/>
        </p:nvSpPr>
        <p:spPr>
          <a:xfrm>
            <a:off x="5598360" y="812520"/>
            <a:ext cx="5444280" cy="1315440"/>
          </a:xfrm>
          <a:prstGeom prst="rect">
            <a:avLst/>
          </a:prstGeom>
          <a:noFill/>
          <a:ln w="0">
            <a:noFill/>
          </a:ln>
        </p:spPr>
        <p:style>
          <a:lnRef idx="0"/>
          <a:fillRef idx="0"/>
          <a:effectRef idx="0"/>
          <a:fontRef idx="minor"/>
        </p:style>
        <p:txBody>
          <a:bodyPr wrap="none" lIns="0" rIns="0" tIns="0" bIns="45000" anchor="t">
            <a:spAutoFit/>
          </a:bodyPr>
          <a:p>
            <a:pPr>
              <a:lnSpc>
                <a:spcPts val="6100"/>
              </a:lnSpc>
              <a:tabLst>
                <a:tab algn="l" pos="977760"/>
              </a:tabLst>
            </a:pPr>
            <a:r>
              <a:rPr b="1" lang="en-US" sz="4390" spc="-1" strike="noStrike">
                <a:solidFill>
                  <a:srgbClr val="000000"/>
                </a:solidFill>
                <a:latin typeface="Times New Roman"/>
              </a:rPr>
              <a:t>Programación</a:t>
            </a:r>
            <a:r>
              <a:rPr b="0" lang="en-US" sz="4390" spc="-1" strike="noStrike">
                <a:solidFill>
                  <a:srgbClr val="000000"/>
                </a:solidFill>
                <a:latin typeface="Times New Roman"/>
              </a:rPr>
              <a:t> </a:t>
            </a:r>
            <a:r>
              <a:rPr b="1" lang="en-US" sz="4390" spc="-1" strike="noStrike">
                <a:solidFill>
                  <a:srgbClr val="000000"/>
                </a:solidFill>
                <a:latin typeface="Times New Roman"/>
              </a:rPr>
              <a:t>Serie</a:t>
            </a:r>
            <a:r>
              <a:rPr b="0" lang="en-US" sz="4390" spc="-1" strike="noStrike">
                <a:solidFill>
                  <a:srgbClr val="000000"/>
                </a:solidFill>
                <a:latin typeface="Times New Roman"/>
              </a:rPr>
              <a:t> </a:t>
            </a:r>
            <a:r>
              <a:rPr b="1" lang="en-US" sz="4390" spc="-1" strike="noStrike">
                <a:solidFill>
                  <a:srgbClr val="000000"/>
                </a:solidFill>
                <a:latin typeface="Times New Roman"/>
              </a:rPr>
              <a:t>en</a:t>
            </a:r>
            <a:endParaRPr b="0" lang="es-AR" sz="4390" spc="-1" strike="noStrike">
              <a:solidFill>
                <a:srgbClr val="000000"/>
              </a:solidFill>
              <a:latin typeface="Arial"/>
            </a:endParaRPr>
          </a:p>
          <a:p>
            <a:pPr>
              <a:lnSpc>
                <a:spcPts val="3900"/>
              </a:lnSpc>
              <a:tabLst>
                <a:tab algn="l" pos="977760"/>
              </a:tabLst>
            </a:pPr>
            <a:r>
              <a:rPr b="0" lang="en-US" sz="1800" spc="-1" strike="noStrike">
                <a:solidFill>
                  <a:srgbClr val="000000"/>
                </a:solidFill>
                <a:latin typeface="Calibri"/>
              </a:rPr>
              <a:t>	</a:t>
            </a:r>
            <a:r>
              <a:rPr b="1" lang="en-US" sz="4390" spc="-1" strike="noStrike">
                <a:solidFill>
                  <a:srgbClr val="000000"/>
                </a:solidFill>
                <a:latin typeface="Times New Roman"/>
              </a:rPr>
              <a:t>Circuito</a:t>
            </a:r>
            <a:r>
              <a:rPr b="0" lang="en-US" sz="4390" spc="-1" strike="noStrike">
                <a:solidFill>
                  <a:srgbClr val="000000"/>
                </a:solidFill>
                <a:latin typeface="Times New Roman"/>
              </a:rPr>
              <a:t> </a:t>
            </a:r>
            <a:r>
              <a:rPr b="1" lang="en-US" sz="4390" spc="-1" strike="noStrike">
                <a:solidFill>
                  <a:srgbClr val="000000"/>
                </a:solidFill>
                <a:latin typeface="Times New Roman"/>
              </a:rPr>
              <a:t>ICSP™</a:t>
            </a:r>
            <a:endParaRPr b="0" lang="es-AR" sz="4390" spc="-1" strike="noStrike">
              <a:solidFill>
                <a:srgbClr val="000000"/>
              </a:solidFill>
              <a:latin typeface="Arial"/>
            </a:endParaRPr>
          </a:p>
        </p:txBody>
      </p:sp>
      <p:sp>
        <p:nvSpPr>
          <p:cNvPr id="1596" name="TextBox 1"/>
          <p:cNvSpPr/>
          <p:nvPr/>
        </p:nvSpPr>
        <p:spPr>
          <a:xfrm>
            <a:off x="3423600" y="2688480"/>
            <a:ext cx="3978720" cy="122688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1" lang="en-US" sz="1900" spc="-1" strike="noStrike">
                <a:solidFill>
                  <a:srgbClr val="000000"/>
                </a:solidFill>
                <a:latin typeface="Times New Roman"/>
              </a:rPr>
              <a:t>Solo</a:t>
            </a:r>
            <a:r>
              <a:rPr b="0" lang="en-US" sz="1900" spc="-1" strike="noStrike">
                <a:solidFill>
                  <a:srgbClr val="000000"/>
                </a:solidFill>
                <a:latin typeface="Times New Roman"/>
              </a:rPr>
              <a:t> </a:t>
            </a:r>
            <a:r>
              <a:rPr b="1" lang="en-US" sz="1900" spc="-1" strike="noStrike">
                <a:solidFill>
                  <a:srgbClr val="000000"/>
                </a:solidFill>
                <a:latin typeface="Times New Roman"/>
              </a:rPr>
              <a:t>requiere</a:t>
            </a:r>
            <a:r>
              <a:rPr b="0" lang="en-US" sz="1900" spc="-1" strike="noStrike">
                <a:solidFill>
                  <a:srgbClr val="000000"/>
                </a:solidFill>
                <a:latin typeface="Times New Roman"/>
              </a:rPr>
              <a:t> </a:t>
            </a:r>
            <a:r>
              <a:rPr b="1" lang="en-US" sz="1900" spc="-1" strike="noStrike">
                <a:solidFill>
                  <a:srgbClr val="000000"/>
                </a:solidFill>
                <a:latin typeface="Times New Roman"/>
              </a:rPr>
              <a:t>2</a:t>
            </a:r>
            <a:r>
              <a:rPr b="0" lang="en-US" sz="1900" spc="-1" strike="noStrike">
                <a:solidFill>
                  <a:srgbClr val="000000"/>
                </a:solidFill>
                <a:latin typeface="Times New Roman"/>
              </a:rPr>
              <a:t> </a:t>
            </a:r>
            <a:r>
              <a:rPr b="1" lang="en-US" sz="1900" spc="-1" strike="noStrike">
                <a:solidFill>
                  <a:srgbClr val="000000"/>
                </a:solidFill>
                <a:latin typeface="Times New Roman"/>
              </a:rPr>
              <a:t>pines</a:t>
            </a:r>
            <a:r>
              <a:rPr b="0" lang="en-US" sz="1900" spc="-1" strike="noStrike">
                <a:solidFill>
                  <a:srgbClr val="000000"/>
                </a:solidFill>
                <a:latin typeface="Times New Roman"/>
              </a:rPr>
              <a:t> </a:t>
            </a:r>
            <a:r>
              <a:rPr b="1" lang="en-US" sz="1900" spc="-1" strike="noStrike">
                <a:solidFill>
                  <a:srgbClr val="000000"/>
                </a:solidFill>
                <a:latin typeface="Times New Roman"/>
              </a:rPr>
              <a:t>para</a:t>
            </a:r>
            <a:r>
              <a:rPr b="0" lang="en-US" sz="1900" spc="-1" strike="noStrike">
                <a:solidFill>
                  <a:srgbClr val="000000"/>
                </a:solidFill>
                <a:latin typeface="Times New Roman"/>
              </a:rPr>
              <a:t> </a:t>
            </a:r>
            <a:r>
              <a:rPr b="1" lang="en-US" sz="1900" spc="-1" strike="noStrike">
                <a:solidFill>
                  <a:srgbClr val="000000"/>
                </a:solidFill>
                <a:latin typeface="Times New Roman"/>
              </a:rPr>
              <a:t>ser</a:t>
            </a:r>
            <a:endParaRPr b="0" lang="es-AR" sz="1900" spc="-1" strike="noStrike">
              <a:solidFill>
                <a:srgbClr val="000000"/>
              </a:solidFill>
              <a:latin typeface="Arial"/>
            </a:endParaRPr>
          </a:p>
          <a:p>
            <a:pPr>
              <a:lnSpc>
                <a:spcPts val="2001"/>
              </a:lnSpc>
            </a:pPr>
            <a:r>
              <a:rPr b="1" lang="en-US" sz="1900" spc="-1" strike="noStrike">
                <a:solidFill>
                  <a:srgbClr val="000000"/>
                </a:solidFill>
                <a:latin typeface="Times New Roman"/>
              </a:rPr>
              <a:t>programado</a:t>
            </a:r>
            <a:endParaRPr b="0" lang="es-AR" sz="1900" spc="-1" strike="noStrike">
              <a:solidFill>
                <a:srgbClr val="000000"/>
              </a:solidFill>
              <a:latin typeface="Arial"/>
            </a:endParaRPr>
          </a:p>
          <a:p>
            <a:pPr>
              <a:lnSpc>
                <a:spcPts val="2701"/>
              </a:lnSpc>
            </a:pPr>
            <a:r>
              <a:rPr b="1" lang="en-US" sz="1900" spc="-1" strike="noStrike">
                <a:solidFill>
                  <a:srgbClr val="000000"/>
                </a:solidFill>
                <a:latin typeface="Times New Roman"/>
              </a:rPr>
              <a:t>Conveniente</a:t>
            </a:r>
            <a:r>
              <a:rPr b="0" lang="en-US" sz="1900" spc="-1" strike="noStrike">
                <a:solidFill>
                  <a:srgbClr val="000000"/>
                </a:solidFill>
                <a:latin typeface="Times New Roman"/>
              </a:rPr>
              <a:t> </a:t>
            </a:r>
            <a:r>
              <a:rPr b="1" lang="en-US" sz="1900" spc="-1" strike="noStrike">
                <a:solidFill>
                  <a:srgbClr val="000000"/>
                </a:solidFill>
                <a:latin typeface="Times New Roman"/>
              </a:rPr>
              <a:t>para</a:t>
            </a:r>
            <a:r>
              <a:rPr b="0" lang="en-US" sz="1900" spc="-1" strike="noStrike">
                <a:solidFill>
                  <a:srgbClr val="000000"/>
                </a:solidFill>
                <a:latin typeface="Times New Roman"/>
              </a:rPr>
              <a:t> </a:t>
            </a:r>
            <a:r>
              <a:rPr b="1" lang="en-US" sz="1900" spc="-1" strike="noStrike">
                <a:solidFill>
                  <a:srgbClr val="000000"/>
                </a:solidFill>
                <a:latin typeface="Times New Roman"/>
              </a:rPr>
              <a:t>hacer</a:t>
            </a:r>
            <a:r>
              <a:rPr b="0" lang="en-US" sz="1900" spc="-1" strike="noStrike">
                <a:solidFill>
                  <a:srgbClr val="000000"/>
                </a:solidFill>
                <a:latin typeface="Times New Roman"/>
              </a:rPr>
              <a:t> </a:t>
            </a:r>
            <a:r>
              <a:rPr b="1" lang="en-US" sz="1900" spc="-1" strike="noStrike">
                <a:solidFill>
                  <a:srgbClr val="000000"/>
                </a:solidFill>
                <a:latin typeface="Times New Roman"/>
              </a:rPr>
              <a:t>programación</a:t>
            </a:r>
            <a:endParaRPr b="0" lang="es-AR" sz="1900" spc="-1" strike="noStrike">
              <a:solidFill>
                <a:srgbClr val="000000"/>
              </a:solidFill>
              <a:latin typeface="Arial"/>
            </a:endParaRPr>
          </a:p>
          <a:p>
            <a:pPr>
              <a:lnSpc>
                <a:spcPts val="2001"/>
              </a:lnSpc>
            </a:pPr>
            <a:r>
              <a:rPr b="1" lang="en-US" sz="1900" spc="-1" strike="noStrike">
                <a:solidFill>
                  <a:srgbClr val="000000"/>
                </a:solidFill>
                <a:latin typeface="Times New Roman"/>
              </a:rPr>
              <a:t>en</a:t>
            </a:r>
            <a:r>
              <a:rPr b="0" lang="en-US" sz="1900" spc="-1" strike="noStrike">
                <a:solidFill>
                  <a:srgbClr val="000000"/>
                </a:solidFill>
                <a:latin typeface="Times New Roman"/>
              </a:rPr>
              <a:t> </a:t>
            </a:r>
            <a:r>
              <a:rPr b="1" lang="en-US" sz="1900" spc="-1" strike="noStrike">
                <a:solidFill>
                  <a:srgbClr val="000000"/>
                </a:solidFill>
                <a:latin typeface="Times New Roman"/>
              </a:rPr>
              <a:t>sistemas</a:t>
            </a:r>
            <a:endParaRPr b="0" lang="es-AR" sz="1900" spc="-1" strike="noStrike">
              <a:solidFill>
                <a:srgbClr val="000000"/>
              </a:solidFill>
              <a:latin typeface="Arial"/>
            </a:endParaRPr>
          </a:p>
        </p:txBody>
      </p:sp>
      <p:sp>
        <p:nvSpPr>
          <p:cNvPr id="1597" name="TextBox 1"/>
          <p:cNvSpPr/>
          <p:nvPr/>
        </p:nvSpPr>
        <p:spPr>
          <a:xfrm>
            <a:off x="8944200" y="2604600"/>
            <a:ext cx="325440" cy="127728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25560"/>
                <a:tab algn="l" pos="3816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ffffff"/>
                </a:solidFill>
                <a:latin typeface="Times New Roman"/>
              </a:rPr>
              <a:t>Pin</a:t>
            </a:r>
            <a:endParaRPr b="0" lang="es-AR" sz="1390" spc="-1" strike="noStrike">
              <a:solidFill>
                <a:srgbClr val="000000"/>
              </a:solidFill>
              <a:latin typeface="Arial"/>
            </a:endParaRPr>
          </a:p>
          <a:p>
            <a:pPr>
              <a:lnSpc>
                <a:spcPts val="2100"/>
              </a:lnSpc>
              <a:tabLst>
                <a:tab algn="l" pos="25560"/>
                <a:tab algn="l" pos="381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390" spc="-1" strike="noStrike">
                <a:solidFill>
                  <a:srgbClr val="000000"/>
                </a:solidFill>
                <a:latin typeface="Times New Roman"/>
              </a:rPr>
              <a:t>V</a:t>
            </a:r>
            <a:r>
              <a:rPr b="0" lang="en-US" sz="939" spc="-1" strike="noStrike">
                <a:solidFill>
                  <a:srgbClr val="000000"/>
                </a:solidFill>
                <a:latin typeface="Times New Roman"/>
              </a:rPr>
              <a:t>PP</a:t>
            </a:r>
            <a:endParaRPr b="0" lang="es-AR" sz="939" spc="-1" strike="noStrike">
              <a:solidFill>
                <a:srgbClr val="000000"/>
              </a:solidFill>
              <a:latin typeface="Arial"/>
            </a:endParaRPr>
          </a:p>
          <a:p>
            <a:pPr>
              <a:lnSpc>
                <a:spcPts val="1899"/>
              </a:lnSpc>
              <a:tabLst>
                <a:tab algn="l" pos="25560"/>
                <a:tab algn="l" pos="38160"/>
              </a:tabLst>
            </a:pPr>
            <a:r>
              <a:rPr b="0" lang="en-US" sz="1800" spc="-1" strike="noStrike">
                <a:solidFill>
                  <a:srgbClr val="000000"/>
                </a:solidFill>
                <a:latin typeface="Calibri"/>
              </a:rPr>
              <a:t>	</a:t>
            </a:r>
            <a:r>
              <a:rPr b="0" lang="en-US" sz="1390" spc="-1" strike="noStrike">
                <a:solidFill>
                  <a:srgbClr val="000000"/>
                </a:solidFill>
                <a:latin typeface="Times New Roman"/>
              </a:rPr>
              <a:t>V</a:t>
            </a:r>
            <a:r>
              <a:rPr b="0" lang="en-US" sz="939" spc="-1" strike="noStrike">
                <a:solidFill>
                  <a:srgbClr val="000000"/>
                </a:solidFill>
                <a:latin typeface="Times New Roman"/>
              </a:rPr>
              <a:t>DD</a:t>
            </a:r>
            <a:endParaRPr b="0" lang="es-AR" sz="939" spc="-1" strike="noStrike">
              <a:solidFill>
                <a:srgbClr val="000000"/>
              </a:solidFill>
              <a:latin typeface="Arial"/>
            </a:endParaRPr>
          </a:p>
          <a:p>
            <a:pPr>
              <a:lnSpc>
                <a:spcPts val="2001"/>
              </a:lnSpc>
              <a:tabLst>
                <a:tab algn="l" pos="25560"/>
                <a:tab algn="l" pos="381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390" spc="-1" strike="noStrike">
                <a:solidFill>
                  <a:srgbClr val="000000"/>
                </a:solidFill>
                <a:latin typeface="Times New Roman"/>
              </a:rPr>
              <a:t>V</a:t>
            </a:r>
            <a:r>
              <a:rPr b="0" lang="en-US" sz="939" spc="-1" strike="noStrike">
                <a:solidFill>
                  <a:srgbClr val="000000"/>
                </a:solidFill>
                <a:latin typeface="Times New Roman"/>
              </a:rPr>
              <a:t>SS</a:t>
            </a:r>
            <a:endParaRPr b="0" lang="es-AR" sz="939" spc="-1" strike="noStrike">
              <a:solidFill>
                <a:srgbClr val="000000"/>
              </a:solidFill>
              <a:latin typeface="Arial"/>
            </a:endParaRPr>
          </a:p>
          <a:p>
            <a:pPr>
              <a:lnSpc>
                <a:spcPts val="1800"/>
              </a:lnSpc>
              <a:tabLst>
                <a:tab algn="l" pos="25560"/>
                <a:tab algn="l" pos="38160"/>
              </a:tabLst>
            </a:pPr>
            <a:r>
              <a:rPr b="0" lang="en-US" sz="1390" spc="-1" strike="noStrike">
                <a:solidFill>
                  <a:srgbClr val="000000"/>
                </a:solidFill>
                <a:latin typeface="Times New Roman"/>
              </a:rPr>
              <a:t>RB6</a:t>
            </a:r>
            <a:endParaRPr b="0" lang="es-AR" sz="1390" spc="-1" strike="noStrike">
              <a:solidFill>
                <a:srgbClr val="000000"/>
              </a:solidFill>
              <a:latin typeface="Arial"/>
            </a:endParaRPr>
          </a:p>
        </p:txBody>
      </p:sp>
      <p:sp>
        <p:nvSpPr>
          <p:cNvPr id="1598" name="TextBox 1"/>
          <p:cNvSpPr/>
          <p:nvPr/>
        </p:nvSpPr>
        <p:spPr>
          <a:xfrm>
            <a:off x="10232640" y="2604600"/>
            <a:ext cx="2041560" cy="126432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965160"/>
              </a:tabLst>
            </a:pPr>
            <a:r>
              <a:rPr b="0" lang="en-US" sz="1800" spc="-1" strike="noStrike">
                <a:solidFill>
                  <a:srgbClr val="000000"/>
                </a:solidFill>
                <a:latin typeface="Calibri"/>
              </a:rPr>
              <a:t>	</a:t>
            </a:r>
            <a:r>
              <a:rPr b="1" lang="en-US" sz="1390" spc="-1" strike="noStrike">
                <a:solidFill>
                  <a:srgbClr val="ffffff"/>
                </a:solidFill>
                <a:latin typeface="Times New Roman"/>
              </a:rPr>
              <a:t>Function</a:t>
            </a:r>
            <a:endParaRPr b="0" lang="es-AR" sz="1390" spc="-1" strike="noStrike">
              <a:solidFill>
                <a:srgbClr val="000000"/>
              </a:solidFill>
              <a:latin typeface="Arial"/>
            </a:endParaRPr>
          </a:p>
          <a:p>
            <a:pPr>
              <a:lnSpc>
                <a:spcPts val="1899"/>
              </a:lnSpc>
              <a:tabLst>
                <a:tab algn="l" pos="965160"/>
              </a:tabLst>
            </a:pPr>
            <a:r>
              <a:rPr b="0" lang="en-US" sz="1390" spc="-1" strike="noStrike">
                <a:solidFill>
                  <a:srgbClr val="000000"/>
                </a:solidFill>
                <a:latin typeface="Times New Roman"/>
              </a:rPr>
              <a:t>Programming Voltage = 13V</a:t>
            </a:r>
            <a:endParaRPr b="0" lang="es-AR" sz="1390" spc="-1" strike="noStrike">
              <a:solidFill>
                <a:srgbClr val="000000"/>
              </a:solidFill>
              <a:latin typeface="Arial"/>
            </a:endParaRPr>
          </a:p>
          <a:p>
            <a:pPr>
              <a:lnSpc>
                <a:spcPts val="1899"/>
              </a:lnSpc>
              <a:tabLst>
                <a:tab algn="l" pos="965160"/>
              </a:tabLst>
            </a:pPr>
            <a:r>
              <a:rPr b="0" lang="en-US" sz="1390" spc="-1" strike="noStrike">
                <a:solidFill>
                  <a:srgbClr val="000000"/>
                </a:solidFill>
                <a:latin typeface="Times New Roman"/>
              </a:rPr>
              <a:t>Supply Voltage</a:t>
            </a:r>
            <a:endParaRPr b="0" lang="es-AR" sz="1390" spc="-1" strike="noStrike">
              <a:solidFill>
                <a:srgbClr val="000000"/>
              </a:solidFill>
              <a:latin typeface="Arial"/>
            </a:endParaRPr>
          </a:p>
          <a:p>
            <a:pPr>
              <a:lnSpc>
                <a:spcPts val="2001"/>
              </a:lnSpc>
              <a:tabLst>
                <a:tab algn="l" pos="965160"/>
              </a:tabLst>
            </a:pPr>
            <a:r>
              <a:rPr b="0" lang="en-US" sz="1390" spc="-1" strike="noStrike">
                <a:solidFill>
                  <a:srgbClr val="000000"/>
                </a:solidFill>
                <a:latin typeface="Times New Roman"/>
              </a:rPr>
              <a:t>Ground</a:t>
            </a:r>
            <a:endParaRPr b="0" lang="es-AR" sz="1390" spc="-1" strike="noStrike">
              <a:solidFill>
                <a:srgbClr val="000000"/>
              </a:solidFill>
              <a:latin typeface="Arial"/>
            </a:endParaRPr>
          </a:p>
          <a:p>
            <a:pPr>
              <a:lnSpc>
                <a:spcPts val="1899"/>
              </a:lnSpc>
              <a:tabLst>
                <a:tab algn="l" pos="965160"/>
              </a:tabLst>
            </a:pPr>
            <a:r>
              <a:rPr b="0" lang="en-US" sz="1390" spc="-1" strike="noStrike">
                <a:solidFill>
                  <a:srgbClr val="000000"/>
                </a:solidFill>
                <a:latin typeface="Times New Roman"/>
              </a:rPr>
              <a:t>Clock Input</a:t>
            </a:r>
            <a:endParaRPr b="0" lang="es-AR" sz="1390" spc="-1" strike="noStrike">
              <a:solidFill>
                <a:srgbClr val="000000"/>
              </a:solidFill>
              <a:latin typeface="Arial"/>
            </a:endParaRPr>
          </a:p>
        </p:txBody>
      </p:sp>
      <p:sp>
        <p:nvSpPr>
          <p:cNvPr id="1599" name="TextBox 1"/>
          <p:cNvSpPr/>
          <p:nvPr/>
        </p:nvSpPr>
        <p:spPr>
          <a:xfrm>
            <a:off x="2589120" y="4246200"/>
            <a:ext cx="141120" cy="51552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0" lang="en-US" sz="1390" spc="-1" strike="noStrike">
                <a:solidFill>
                  <a:srgbClr val="3365cc"/>
                </a:solidFill>
                <a:latin typeface="Symbol"/>
              </a:rPr>
              <a:t>−</a:t>
            </a:r>
            <a:endParaRPr b="0" lang="es-AR" sz="1390" spc="-1" strike="noStrike">
              <a:solidFill>
                <a:srgbClr val="000000"/>
              </a:solidFill>
              <a:latin typeface="Arial"/>
            </a:endParaRPr>
          </a:p>
          <a:p>
            <a:pPr>
              <a:lnSpc>
                <a:spcPts val="2001"/>
              </a:lnSpc>
            </a:pPr>
            <a:r>
              <a:rPr b="0" lang="en-US" sz="1390" spc="-1" strike="noStrike">
                <a:solidFill>
                  <a:srgbClr val="3365cc"/>
                </a:solidFill>
                <a:latin typeface="Symbol"/>
              </a:rPr>
              <a:t>−</a:t>
            </a:r>
            <a:endParaRPr b="0" lang="es-AR" sz="1390" spc="-1" strike="noStrike">
              <a:solidFill>
                <a:srgbClr val="000000"/>
              </a:solidFill>
              <a:latin typeface="Arial"/>
            </a:endParaRPr>
          </a:p>
        </p:txBody>
      </p:sp>
      <p:sp>
        <p:nvSpPr>
          <p:cNvPr id="1600" name="TextBox 1"/>
          <p:cNvSpPr/>
          <p:nvPr/>
        </p:nvSpPr>
        <p:spPr>
          <a:xfrm>
            <a:off x="3513240" y="4246200"/>
            <a:ext cx="1267560" cy="52812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90" spc="-1" strike="noStrike">
                <a:solidFill>
                  <a:srgbClr val="000000"/>
                </a:solidFill>
                <a:latin typeface="Times New Roman"/>
              </a:rPr>
              <a:t>Calibration Data</a:t>
            </a:r>
            <a:endParaRPr b="0" lang="es-AR" sz="1390" spc="-1" strike="noStrike">
              <a:solidFill>
                <a:srgbClr val="000000"/>
              </a:solidFill>
              <a:latin typeface="Arial"/>
            </a:endParaRPr>
          </a:p>
          <a:p>
            <a:pPr>
              <a:lnSpc>
                <a:spcPts val="2001"/>
              </a:lnSpc>
            </a:pPr>
            <a:r>
              <a:rPr b="0" lang="en-US" sz="1390" spc="-1" strike="noStrike">
                <a:solidFill>
                  <a:srgbClr val="000000"/>
                </a:solidFill>
                <a:latin typeface="Times New Roman"/>
              </a:rPr>
              <a:t>Serialization Data</a:t>
            </a:r>
            <a:endParaRPr b="0" lang="es-AR" sz="1390" spc="-1" strike="noStrike">
              <a:solidFill>
                <a:srgbClr val="000000"/>
              </a:solidFill>
              <a:latin typeface="Arial"/>
            </a:endParaRPr>
          </a:p>
        </p:txBody>
      </p:sp>
      <p:sp>
        <p:nvSpPr>
          <p:cNvPr id="1601" name="TextBox 1"/>
          <p:cNvSpPr/>
          <p:nvPr/>
        </p:nvSpPr>
        <p:spPr>
          <a:xfrm>
            <a:off x="3238920" y="4916520"/>
            <a:ext cx="4057560" cy="37548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1" lang="en-US" sz="1900" spc="-1" strike="noStrike">
                <a:solidFill>
                  <a:srgbClr val="000000"/>
                </a:solidFill>
                <a:latin typeface="Times New Roman"/>
              </a:rPr>
              <a:t>Suportado</a:t>
            </a:r>
            <a:r>
              <a:rPr b="0" lang="en-US" sz="1900" spc="-1" strike="noStrike">
                <a:solidFill>
                  <a:srgbClr val="000000"/>
                </a:solidFill>
                <a:latin typeface="Times New Roman"/>
              </a:rPr>
              <a:t> </a:t>
            </a:r>
            <a:r>
              <a:rPr b="1" lang="en-US" sz="1900" spc="-1" strike="noStrike">
                <a:solidFill>
                  <a:srgbClr val="000000"/>
                </a:solidFill>
                <a:latin typeface="Times New Roman"/>
              </a:rPr>
              <a:t>por</a:t>
            </a:r>
            <a:r>
              <a:rPr b="0" lang="en-US" sz="1900" spc="-1" strike="noStrike">
                <a:solidFill>
                  <a:srgbClr val="000000"/>
                </a:solidFill>
                <a:latin typeface="Times New Roman"/>
              </a:rPr>
              <a:t>  </a:t>
            </a:r>
            <a:r>
              <a:rPr b="1" lang="en-US" sz="1900" spc="-1" strike="noStrike">
                <a:solidFill>
                  <a:srgbClr val="000000"/>
                </a:solidFill>
                <a:latin typeface="Times New Roman"/>
              </a:rPr>
              <a:t>MPLAB</a:t>
            </a:r>
            <a:r>
              <a:rPr b="1" lang="en-US" sz="1260" spc="-1" strike="noStrike">
                <a:solidFill>
                  <a:srgbClr val="000000"/>
                </a:solidFill>
                <a:latin typeface="Times New Roman"/>
              </a:rPr>
              <a:t>®</a:t>
            </a:r>
            <a:r>
              <a:rPr b="0" lang="en-US" sz="1900" spc="-1" strike="noStrike">
                <a:solidFill>
                  <a:srgbClr val="000000"/>
                </a:solidFill>
                <a:latin typeface="Times New Roman"/>
              </a:rPr>
              <a:t> </a:t>
            </a:r>
            <a:r>
              <a:rPr b="1" lang="en-US" sz="1900" spc="-1" strike="noStrike">
                <a:solidFill>
                  <a:srgbClr val="000000"/>
                </a:solidFill>
                <a:latin typeface="Times New Roman"/>
              </a:rPr>
              <a:t>PM3</a:t>
            </a:r>
            <a:r>
              <a:rPr b="0" lang="en-US" sz="1900" spc="-1" strike="noStrike">
                <a:solidFill>
                  <a:srgbClr val="000000"/>
                </a:solidFill>
                <a:latin typeface="Times New Roman"/>
              </a:rPr>
              <a:t> </a:t>
            </a:r>
            <a:r>
              <a:rPr b="1" lang="en-US" sz="1900" spc="-1" strike="noStrike">
                <a:solidFill>
                  <a:srgbClr val="000000"/>
                </a:solidFill>
                <a:latin typeface="Times New Roman"/>
              </a:rPr>
              <a:t>&amp;</a:t>
            </a:r>
            <a:r>
              <a:rPr b="0" lang="en-US" sz="1900" spc="-1" strike="noStrike">
                <a:solidFill>
                  <a:srgbClr val="000000"/>
                </a:solidFill>
                <a:latin typeface="Times New Roman"/>
              </a:rPr>
              <a:t> </a:t>
            </a:r>
            <a:r>
              <a:rPr b="1" lang="en-US" sz="1900" spc="-1" strike="noStrike">
                <a:solidFill>
                  <a:srgbClr val="000000"/>
                </a:solidFill>
                <a:latin typeface="Times New Roman"/>
              </a:rPr>
              <a:t>ICD2</a:t>
            </a:r>
            <a:endParaRPr b="0" lang="es-AR" sz="1900" spc="-1" strike="noStrike">
              <a:solidFill>
                <a:srgbClr val="000000"/>
              </a:solidFill>
              <a:latin typeface="Arial"/>
            </a:endParaRPr>
          </a:p>
        </p:txBody>
      </p:sp>
      <p:sp>
        <p:nvSpPr>
          <p:cNvPr id="1602" name="TextBox 1"/>
          <p:cNvSpPr/>
          <p:nvPr/>
        </p:nvSpPr>
        <p:spPr>
          <a:xfrm>
            <a:off x="8945280" y="4229640"/>
            <a:ext cx="32400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90" spc="-1" strike="noStrike">
                <a:solidFill>
                  <a:srgbClr val="000000"/>
                </a:solidFill>
                <a:latin typeface="Times New Roman"/>
              </a:rPr>
              <a:t>RB7</a:t>
            </a:r>
            <a:endParaRPr b="0" lang="es-AR" sz="1390" spc="-1" strike="noStrike">
              <a:solidFill>
                <a:srgbClr val="000000"/>
              </a:solidFill>
              <a:latin typeface="Arial"/>
            </a:endParaRPr>
          </a:p>
        </p:txBody>
      </p:sp>
      <p:sp>
        <p:nvSpPr>
          <p:cNvPr id="1603" name="TextBox 1"/>
          <p:cNvSpPr/>
          <p:nvPr/>
        </p:nvSpPr>
        <p:spPr>
          <a:xfrm>
            <a:off x="10206720" y="4229640"/>
            <a:ext cx="199152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90" spc="-1" strike="noStrike">
                <a:solidFill>
                  <a:srgbClr val="000000"/>
                </a:solidFill>
                <a:latin typeface="Times New Roman"/>
              </a:rPr>
              <a:t>Data I/O &amp; Command Input</a:t>
            </a:r>
            <a:endParaRPr b="0" lang="es-AR" sz="1390" spc="-1" strike="noStrike">
              <a:solidFill>
                <a:srgbClr val="000000"/>
              </a:solidFill>
              <a:latin typeface="Arial"/>
            </a:endParaRPr>
          </a:p>
        </p:txBody>
      </p:sp>
      <p:sp>
        <p:nvSpPr>
          <p:cNvPr id="1604" name="TextBox 1"/>
          <p:cNvSpPr/>
          <p:nvPr/>
        </p:nvSpPr>
        <p:spPr>
          <a:xfrm>
            <a:off x="7341840" y="5653800"/>
            <a:ext cx="161280" cy="172440"/>
          </a:xfrm>
          <a:prstGeom prst="rect">
            <a:avLst/>
          </a:prstGeom>
          <a:noFill/>
          <a:ln w="0">
            <a:noFill/>
          </a:ln>
        </p:spPr>
        <p:style>
          <a:lnRef idx="0"/>
          <a:fillRef idx="0"/>
          <a:effectRef idx="0"/>
          <a:fontRef idx="minor"/>
        </p:style>
        <p:txBody>
          <a:bodyPr wrap="none" lIns="0" rIns="0" tIns="0" bIns="45000" anchor="t">
            <a:spAutoFit/>
          </a:bodyPr>
          <a:p>
            <a:pPr>
              <a:lnSpc>
                <a:spcPts val="1001"/>
              </a:lnSpc>
            </a:pPr>
            <a:r>
              <a:rPr b="1" lang="en-US" sz="750" spc="-1" strike="noStrike">
                <a:solidFill>
                  <a:srgbClr val="000000"/>
                </a:solidFill>
                <a:latin typeface="Times New Roman"/>
              </a:rPr>
              <a:t>V</a:t>
            </a:r>
            <a:r>
              <a:rPr b="1" lang="en-US" sz="490" spc="-1" strike="noStrike">
                <a:solidFill>
                  <a:srgbClr val="000000"/>
                </a:solidFill>
                <a:latin typeface="Times New Roman"/>
              </a:rPr>
              <a:t>DD</a:t>
            </a:r>
            <a:endParaRPr b="0" lang="es-AR" sz="490" spc="-1" strike="noStrike">
              <a:solidFill>
                <a:srgbClr val="000000"/>
              </a:solidFill>
              <a:latin typeface="Arial"/>
            </a:endParaRPr>
          </a:p>
        </p:txBody>
      </p:sp>
      <p:sp>
        <p:nvSpPr>
          <p:cNvPr id="1605" name="TextBox 1"/>
          <p:cNvSpPr/>
          <p:nvPr/>
        </p:nvSpPr>
        <p:spPr>
          <a:xfrm>
            <a:off x="7769520" y="5653800"/>
            <a:ext cx="161280" cy="172440"/>
          </a:xfrm>
          <a:prstGeom prst="rect">
            <a:avLst/>
          </a:prstGeom>
          <a:noFill/>
          <a:ln w="0">
            <a:noFill/>
          </a:ln>
        </p:spPr>
        <p:style>
          <a:lnRef idx="0"/>
          <a:fillRef idx="0"/>
          <a:effectRef idx="0"/>
          <a:fontRef idx="minor"/>
        </p:style>
        <p:txBody>
          <a:bodyPr wrap="none" lIns="0" rIns="0" tIns="0" bIns="45000" anchor="t">
            <a:spAutoFit/>
          </a:bodyPr>
          <a:p>
            <a:pPr>
              <a:lnSpc>
                <a:spcPts val="1001"/>
              </a:lnSpc>
            </a:pPr>
            <a:r>
              <a:rPr b="1" lang="en-US" sz="750" spc="-1" strike="noStrike">
                <a:solidFill>
                  <a:srgbClr val="000000"/>
                </a:solidFill>
                <a:latin typeface="Times New Roman"/>
              </a:rPr>
              <a:t>V</a:t>
            </a:r>
            <a:r>
              <a:rPr b="1" lang="en-US" sz="490" spc="-1" strike="noStrike">
                <a:solidFill>
                  <a:srgbClr val="000000"/>
                </a:solidFill>
                <a:latin typeface="Times New Roman"/>
              </a:rPr>
              <a:t>DD</a:t>
            </a:r>
            <a:endParaRPr b="0" lang="es-AR" sz="490" spc="-1" strike="noStrike">
              <a:solidFill>
                <a:srgbClr val="000000"/>
              </a:solidFill>
              <a:latin typeface="Arial"/>
            </a:endParaRPr>
          </a:p>
        </p:txBody>
      </p:sp>
      <p:sp>
        <p:nvSpPr>
          <p:cNvPr id="1606" name="TextBox 1"/>
          <p:cNvSpPr/>
          <p:nvPr/>
        </p:nvSpPr>
        <p:spPr>
          <a:xfrm>
            <a:off x="5166360" y="5653800"/>
            <a:ext cx="699120" cy="172440"/>
          </a:xfrm>
          <a:prstGeom prst="rect">
            <a:avLst/>
          </a:prstGeom>
          <a:noFill/>
          <a:ln w="0">
            <a:noFill/>
          </a:ln>
        </p:spPr>
        <p:style>
          <a:lnRef idx="0"/>
          <a:fillRef idx="0"/>
          <a:effectRef idx="0"/>
          <a:fontRef idx="minor"/>
        </p:style>
        <p:txBody>
          <a:bodyPr wrap="none" lIns="0" rIns="0" tIns="0" bIns="45000" anchor="t">
            <a:spAutoFit/>
          </a:bodyPr>
          <a:p>
            <a:pPr>
              <a:lnSpc>
                <a:spcPts val="1001"/>
              </a:lnSpc>
            </a:pPr>
            <a:r>
              <a:rPr b="1" lang="en-US" sz="750" spc="-1" strike="noStrike">
                <a:solidFill>
                  <a:srgbClr val="000000"/>
                </a:solidFill>
                <a:latin typeface="Times New Roman"/>
              </a:rPr>
              <a:t>Application</a:t>
            </a:r>
            <a:r>
              <a:rPr b="0" lang="en-US" sz="750" spc="-1" strike="noStrike">
                <a:solidFill>
                  <a:srgbClr val="000000"/>
                </a:solidFill>
                <a:latin typeface="Times New Roman"/>
              </a:rPr>
              <a:t> </a:t>
            </a:r>
            <a:r>
              <a:rPr b="1" lang="en-US" sz="750" spc="-1" strike="noStrike">
                <a:solidFill>
                  <a:srgbClr val="000000"/>
                </a:solidFill>
                <a:latin typeface="Times New Roman"/>
              </a:rPr>
              <a:t>PCB</a:t>
            </a:r>
            <a:endParaRPr b="0" lang="es-AR" sz="750" spc="-1" strike="noStrike">
              <a:solidFill>
                <a:srgbClr val="000000"/>
              </a:solidFill>
              <a:latin typeface="Arial"/>
            </a:endParaRPr>
          </a:p>
        </p:txBody>
      </p:sp>
      <p:sp>
        <p:nvSpPr>
          <p:cNvPr id="1607" name="TextBox 1"/>
          <p:cNvSpPr/>
          <p:nvPr/>
        </p:nvSpPr>
        <p:spPr>
          <a:xfrm>
            <a:off x="6391080" y="6424560"/>
            <a:ext cx="3533760" cy="1544400"/>
          </a:xfrm>
          <a:prstGeom prst="rect">
            <a:avLst/>
          </a:prstGeom>
          <a:noFill/>
          <a:ln w="0">
            <a:noFill/>
          </a:ln>
        </p:spPr>
        <p:style>
          <a:lnRef idx="0"/>
          <a:fillRef idx="0"/>
          <a:effectRef idx="0"/>
          <a:fontRef idx="minor"/>
        </p:style>
        <p:txBody>
          <a:bodyPr wrap="none" lIns="0" rIns="0" tIns="0" bIns="45000" anchor="t">
            <a:spAutoFit/>
          </a:bodyPr>
          <a:p>
            <a:pPr>
              <a:lnSpc>
                <a:spcPts val="1001"/>
              </a:lnSpc>
              <a:tabLst>
                <a:tab algn="l" pos="266760"/>
                <a:tab algn="l" pos="279360"/>
                <a:tab algn="l" pos="291960"/>
                <a:tab algn="l" pos="317520"/>
                <a:tab algn="l" pos="2514600"/>
              </a:tabLst>
            </a:pPr>
            <a:r>
              <a:rPr b="1" lang="en-US" sz="750" spc="-1" strike="noStrike">
                <a:solidFill>
                  <a:srgbClr val="000000"/>
                </a:solidFill>
                <a:latin typeface="Times New Roman"/>
              </a:rPr>
              <a:t>MCLR/V</a:t>
            </a:r>
            <a:r>
              <a:rPr b="1" lang="en-US" sz="490" spc="-1" strike="noStrike">
                <a:solidFill>
                  <a:srgbClr val="000000"/>
                </a:solidFill>
                <a:latin typeface="Times New Roman"/>
              </a:rPr>
              <a:t>PP</a:t>
            </a:r>
            <a:endParaRPr b="0" lang="es-AR" sz="490" spc="-1" strike="noStrike">
              <a:solidFill>
                <a:srgbClr val="000000"/>
              </a:solidFill>
              <a:latin typeface="Arial"/>
            </a:endParaRPr>
          </a:p>
          <a:p>
            <a:pPr>
              <a:lnSpc>
                <a:spcPts val="1701"/>
              </a:lnSpc>
              <a:tabLst>
                <a:tab algn="l" pos="266760"/>
                <a:tab algn="l" pos="279360"/>
                <a:tab algn="l" pos="291960"/>
                <a:tab algn="l" pos="317520"/>
                <a:tab algn="l" pos="25146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000" spc="-1" strike="noStrike">
                <a:solidFill>
                  <a:srgbClr val="000000"/>
                </a:solidFill>
                <a:latin typeface="Times New Roman"/>
              </a:rPr>
              <a:t>ICSP™</a:t>
            </a:r>
            <a:r>
              <a:rPr b="0" lang="en-US" sz="1000" spc="-1" strike="noStrike">
                <a:solidFill>
                  <a:srgbClr val="000000"/>
                </a:solidFill>
                <a:latin typeface="Times New Roman"/>
              </a:rPr>
              <a:t> </a:t>
            </a:r>
            <a:r>
              <a:rPr b="1" lang="en-US" sz="1000" spc="-1" strike="noStrike">
                <a:solidFill>
                  <a:srgbClr val="000000"/>
                </a:solidFill>
                <a:latin typeface="Times New Roman"/>
              </a:rPr>
              <a:t>Connector</a:t>
            </a:r>
            <a:endParaRPr b="0" lang="es-AR" sz="1000" spc="-1" strike="noStrike">
              <a:solidFill>
                <a:srgbClr val="000000"/>
              </a:solidFill>
              <a:latin typeface="Arial"/>
            </a:endParaRPr>
          </a:p>
          <a:p>
            <a:pPr>
              <a:lnSpc>
                <a:spcPts val="1001"/>
              </a:lnSpc>
              <a:tabLst>
                <a:tab algn="l" pos="266760"/>
                <a:tab algn="l" pos="279360"/>
                <a:tab algn="l" pos="291960"/>
                <a:tab algn="l" pos="317520"/>
                <a:tab algn="l" pos="2514600"/>
              </a:tabLst>
            </a:pPr>
            <a:endParaRPr b="0" lang="es-AR" sz="1800" spc="-1" strike="noStrike">
              <a:solidFill>
                <a:srgbClr val="000000"/>
              </a:solidFill>
              <a:latin typeface="Arial"/>
            </a:endParaRPr>
          </a:p>
          <a:p>
            <a:pPr>
              <a:lnSpc>
                <a:spcPts val="1001"/>
              </a:lnSpc>
              <a:tabLst>
                <a:tab algn="l" pos="266760"/>
                <a:tab algn="l" pos="279360"/>
                <a:tab algn="l" pos="291960"/>
                <a:tab algn="l" pos="317520"/>
                <a:tab algn="l" pos="2514600"/>
              </a:tabLst>
            </a:pPr>
            <a:endParaRPr b="0" lang="es-AR" sz="1800" spc="-1" strike="noStrike">
              <a:solidFill>
                <a:srgbClr val="000000"/>
              </a:solidFill>
              <a:latin typeface="Arial"/>
            </a:endParaRPr>
          </a:p>
          <a:p>
            <a:pPr>
              <a:lnSpc>
                <a:spcPts val="1001"/>
              </a:lnSpc>
              <a:tabLst>
                <a:tab algn="l" pos="266760"/>
                <a:tab algn="l" pos="279360"/>
                <a:tab algn="l" pos="291960"/>
                <a:tab algn="l" pos="317520"/>
                <a:tab algn="l" pos="2514600"/>
              </a:tabLst>
            </a:pPr>
            <a:endParaRPr b="0" lang="es-AR" sz="1800" spc="-1" strike="noStrike">
              <a:solidFill>
                <a:srgbClr val="000000"/>
              </a:solidFill>
              <a:latin typeface="Arial"/>
            </a:endParaRPr>
          </a:p>
          <a:p>
            <a:pPr>
              <a:lnSpc>
                <a:spcPts val="1100"/>
              </a:lnSpc>
              <a:tabLst>
                <a:tab algn="l" pos="266760"/>
                <a:tab algn="l" pos="279360"/>
                <a:tab algn="l" pos="291960"/>
                <a:tab algn="l" pos="317520"/>
                <a:tab algn="l" pos="25146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750" spc="-1" strike="noStrike">
                <a:solidFill>
                  <a:srgbClr val="000000"/>
                </a:solidFill>
                <a:latin typeface="Times New Roman"/>
              </a:rPr>
              <a:t>V</a:t>
            </a:r>
            <a:r>
              <a:rPr b="1" lang="en-US" sz="490" spc="-1" strike="noStrike">
                <a:solidFill>
                  <a:srgbClr val="000000"/>
                </a:solidFill>
                <a:latin typeface="Times New Roman"/>
              </a:rPr>
              <a:t>DD</a:t>
            </a:r>
            <a:endParaRPr b="0" lang="es-AR" sz="490" spc="-1" strike="noStrike">
              <a:solidFill>
                <a:srgbClr val="000000"/>
              </a:solidFill>
              <a:latin typeface="Arial"/>
            </a:endParaRPr>
          </a:p>
          <a:p>
            <a:pPr>
              <a:lnSpc>
                <a:spcPts val="1701"/>
              </a:lnSpc>
              <a:tabLst>
                <a:tab algn="l" pos="266760"/>
                <a:tab algn="l" pos="279360"/>
                <a:tab algn="l" pos="291960"/>
                <a:tab algn="l" pos="317520"/>
                <a:tab algn="l" pos="25146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750" spc="-1" strike="noStrike">
                <a:solidFill>
                  <a:srgbClr val="000000"/>
                </a:solidFill>
                <a:latin typeface="Times New Roman"/>
              </a:rPr>
              <a:t>V</a:t>
            </a:r>
            <a:r>
              <a:rPr b="1" lang="en-US" sz="490" spc="-1" strike="noStrike">
                <a:solidFill>
                  <a:srgbClr val="000000"/>
                </a:solidFill>
                <a:latin typeface="Times New Roman"/>
              </a:rPr>
              <a:t>SS</a:t>
            </a:r>
            <a:endParaRPr b="0" lang="es-AR" sz="490" spc="-1" strike="noStrike">
              <a:solidFill>
                <a:srgbClr val="000000"/>
              </a:solidFill>
              <a:latin typeface="Arial"/>
            </a:endParaRPr>
          </a:p>
          <a:p>
            <a:pPr>
              <a:lnSpc>
                <a:spcPts val="1599"/>
              </a:lnSpc>
              <a:tabLst>
                <a:tab algn="l" pos="266760"/>
                <a:tab algn="l" pos="279360"/>
                <a:tab algn="l" pos="291960"/>
                <a:tab algn="l" pos="317520"/>
                <a:tab algn="l" pos="2514600"/>
              </a:tabLst>
            </a:pPr>
            <a:r>
              <a:rPr b="0" lang="en-US" sz="1800" spc="-1" strike="noStrike">
                <a:solidFill>
                  <a:srgbClr val="000000"/>
                </a:solidFill>
                <a:latin typeface="Calibri"/>
              </a:rPr>
              <a:t>	</a:t>
            </a:r>
            <a:r>
              <a:rPr b="1" lang="en-US" sz="750" spc="-1" strike="noStrike">
                <a:solidFill>
                  <a:srgbClr val="000000"/>
                </a:solidFill>
                <a:latin typeface="Times New Roman"/>
              </a:rPr>
              <a:t>RB6</a:t>
            </a:r>
            <a:endParaRPr b="0" lang="es-AR" sz="750" spc="-1" strike="noStrike">
              <a:solidFill>
                <a:srgbClr val="000000"/>
              </a:solidFill>
              <a:latin typeface="Arial"/>
            </a:endParaRPr>
          </a:p>
          <a:p>
            <a:pPr>
              <a:lnSpc>
                <a:spcPts val="1701"/>
              </a:lnSpc>
              <a:tabLst>
                <a:tab algn="l" pos="266760"/>
                <a:tab algn="l" pos="279360"/>
                <a:tab algn="l" pos="291960"/>
                <a:tab algn="l" pos="317520"/>
                <a:tab algn="l" pos="251460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750" spc="-1" strike="noStrike">
                <a:solidFill>
                  <a:srgbClr val="000000"/>
                </a:solidFill>
                <a:latin typeface="Times New Roman"/>
              </a:rPr>
              <a:t>RB7</a:t>
            </a:r>
            <a:endParaRPr b="0" lang="es-AR" sz="750" spc="-1" strike="noStrike">
              <a:solidFill>
                <a:srgbClr val="000000"/>
              </a:solidFill>
              <a:latin typeface="Arial"/>
            </a:endParaRPr>
          </a:p>
        </p:txBody>
      </p:sp>
      <p:sp>
        <p:nvSpPr>
          <p:cNvPr id="1608" name="TextBox 1"/>
          <p:cNvSpPr/>
          <p:nvPr/>
        </p:nvSpPr>
        <p:spPr>
          <a:xfrm>
            <a:off x="5321160" y="8920440"/>
            <a:ext cx="883800" cy="172440"/>
          </a:xfrm>
          <a:prstGeom prst="rect">
            <a:avLst/>
          </a:prstGeom>
          <a:noFill/>
          <a:ln w="0">
            <a:noFill/>
          </a:ln>
        </p:spPr>
        <p:style>
          <a:lnRef idx="0"/>
          <a:fillRef idx="0"/>
          <a:effectRef idx="0"/>
          <a:fontRef idx="minor"/>
        </p:style>
        <p:txBody>
          <a:bodyPr wrap="none" lIns="0" rIns="0" tIns="0" bIns="45000" anchor="t">
            <a:spAutoFit/>
          </a:bodyPr>
          <a:p>
            <a:pPr>
              <a:lnSpc>
                <a:spcPts val="1001"/>
              </a:lnSpc>
            </a:pPr>
            <a:r>
              <a:rPr b="1" lang="en-US" sz="750" spc="-1" strike="noStrike">
                <a:solidFill>
                  <a:srgbClr val="000000"/>
                </a:solidFill>
                <a:latin typeface="Times New Roman"/>
              </a:rPr>
              <a:t>To</a:t>
            </a:r>
            <a:r>
              <a:rPr b="0" lang="en-US" sz="750" spc="-1" strike="noStrike">
                <a:solidFill>
                  <a:srgbClr val="000000"/>
                </a:solidFill>
                <a:latin typeface="Times New Roman"/>
              </a:rPr>
              <a:t> </a:t>
            </a:r>
            <a:r>
              <a:rPr b="1" lang="en-US" sz="750" spc="-1" strike="noStrike">
                <a:solidFill>
                  <a:srgbClr val="000000"/>
                </a:solidFill>
                <a:latin typeface="Times New Roman"/>
              </a:rPr>
              <a:t>application</a:t>
            </a:r>
            <a:r>
              <a:rPr b="0" lang="en-US" sz="750" spc="-1" strike="noStrike">
                <a:solidFill>
                  <a:srgbClr val="000000"/>
                </a:solidFill>
                <a:latin typeface="Times New Roman"/>
              </a:rPr>
              <a:t> </a:t>
            </a:r>
            <a:r>
              <a:rPr b="1" lang="en-US" sz="750" spc="-1" strike="noStrike">
                <a:solidFill>
                  <a:srgbClr val="000000"/>
                </a:solidFill>
                <a:latin typeface="Times New Roman"/>
              </a:rPr>
              <a:t>circuit</a:t>
            </a:r>
            <a:endParaRPr b="0" lang="es-AR" sz="750" spc="-1" strike="noStrike">
              <a:solidFill>
                <a:srgbClr val="000000"/>
              </a:solidFill>
              <a:latin typeface="Arial"/>
            </a:endParaRPr>
          </a:p>
        </p:txBody>
      </p:sp>
      <p:sp>
        <p:nvSpPr>
          <p:cNvPr id="1609" name="TextBox 1"/>
          <p:cNvSpPr/>
          <p:nvPr/>
        </p:nvSpPr>
        <p:spPr>
          <a:xfrm>
            <a:off x="7727760" y="8853480"/>
            <a:ext cx="363960" cy="286920"/>
          </a:xfrm>
          <a:prstGeom prst="rect">
            <a:avLst/>
          </a:prstGeom>
          <a:noFill/>
          <a:ln w="0">
            <a:noFill/>
          </a:ln>
        </p:spPr>
        <p:style>
          <a:lnRef idx="0"/>
          <a:fillRef idx="0"/>
          <a:effectRef idx="0"/>
          <a:fontRef idx="minor"/>
        </p:style>
        <p:txBody>
          <a:bodyPr wrap="none" lIns="0" rIns="0" tIns="0" bIns="45000" anchor="t">
            <a:spAutoFit/>
          </a:bodyPr>
          <a:p>
            <a:pPr>
              <a:lnSpc>
                <a:spcPts val="1001"/>
              </a:lnSpc>
            </a:pPr>
            <a:r>
              <a:rPr b="1" lang="en-US" sz="750" spc="-1" strike="noStrike">
                <a:solidFill>
                  <a:srgbClr val="000000"/>
                </a:solidFill>
                <a:latin typeface="Times New Roman"/>
              </a:rPr>
              <a:t>Isolation</a:t>
            </a:r>
            <a:endParaRPr b="0" lang="es-AR" sz="750" spc="-1" strike="noStrike">
              <a:solidFill>
                <a:srgbClr val="000000"/>
              </a:solidFill>
              <a:latin typeface="Arial"/>
            </a:endParaRPr>
          </a:p>
          <a:p>
            <a:pPr>
              <a:lnSpc>
                <a:spcPts val="901"/>
              </a:lnSpc>
            </a:pPr>
            <a:r>
              <a:rPr b="1" lang="en-US" sz="750" spc="-1" strike="noStrike">
                <a:solidFill>
                  <a:srgbClr val="000000"/>
                </a:solidFill>
                <a:latin typeface="Times New Roman"/>
              </a:rPr>
              <a:t>circuits</a:t>
            </a:r>
            <a:endParaRPr b="0" lang="es-AR" sz="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0" name="Picture 3" descr=""/>
          <p:cNvPicPr/>
          <p:nvPr/>
        </p:nvPicPr>
        <p:blipFill>
          <a:blip r:embed="rId1"/>
          <a:stretch/>
        </p:blipFill>
        <p:spPr>
          <a:xfrm>
            <a:off x="1386000" y="812520"/>
            <a:ext cx="12347280" cy="9062640"/>
          </a:xfrm>
          <a:prstGeom prst="rect">
            <a:avLst/>
          </a:prstGeom>
          <a:ln w="0">
            <a:noFill/>
          </a:ln>
        </p:spPr>
      </p:pic>
      <p:sp>
        <p:nvSpPr>
          <p:cNvPr id="1611" name="TextBox 1"/>
          <p:cNvSpPr/>
          <p:nvPr/>
        </p:nvSpPr>
        <p:spPr>
          <a:xfrm>
            <a:off x="7212240" y="1130400"/>
            <a:ext cx="221652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I/O</a:t>
            </a:r>
            <a:r>
              <a:rPr b="0" lang="en-US" sz="4390" spc="-1" strike="noStrike">
                <a:solidFill>
                  <a:srgbClr val="000000"/>
                </a:solidFill>
                <a:latin typeface="Times New Roman"/>
              </a:rPr>
              <a:t> </a:t>
            </a:r>
            <a:r>
              <a:rPr b="1" lang="en-US" sz="4390" spc="-1" strike="noStrike">
                <a:solidFill>
                  <a:srgbClr val="000000"/>
                </a:solidFill>
                <a:latin typeface="Times New Roman"/>
              </a:rPr>
              <a:t>Ports</a:t>
            </a:r>
            <a:endParaRPr b="0" lang="es-AR" sz="4390" spc="-1" strike="noStrike">
              <a:solidFill>
                <a:srgbClr val="000000"/>
              </a:solidFill>
              <a:latin typeface="Arial"/>
            </a:endParaRPr>
          </a:p>
        </p:txBody>
      </p:sp>
      <p:sp>
        <p:nvSpPr>
          <p:cNvPr id="1612" name="TextBox 1"/>
          <p:cNvSpPr/>
          <p:nvPr/>
        </p:nvSpPr>
        <p:spPr>
          <a:xfrm>
            <a:off x="3727800" y="2838960"/>
            <a:ext cx="7185240" cy="3652920"/>
          </a:xfrm>
          <a:prstGeom prst="rect">
            <a:avLst/>
          </a:prstGeom>
          <a:noFill/>
          <a:ln w="0">
            <a:noFill/>
          </a:ln>
        </p:spPr>
        <p:style>
          <a:lnRef idx="0"/>
          <a:fillRef idx="0"/>
          <a:effectRef idx="0"/>
          <a:fontRef idx="minor"/>
        </p:style>
        <p:txBody>
          <a:bodyPr wrap="none" lIns="0" rIns="0" tIns="0" bIns="45000" anchor="t">
            <a:spAutoFit/>
          </a:bodyPr>
          <a:p>
            <a:pPr marL="285840" indent="-285840">
              <a:lnSpc>
                <a:spcPts val="2500"/>
              </a:lnSpc>
              <a:buClr>
                <a:srgbClr val="000000"/>
              </a:buClr>
              <a:buFont typeface="Arial"/>
              <a:buChar char="•"/>
            </a:pPr>
            <a:r>
              <a:rPr b="1" lang="en-US" sz="1800" spc="-1" strike="noStrike">
                <a:solidFill>
                  <a:srgbClr val="000000"/>
                </a:solidFill>
                <a:latin typeface="Times New Roman"/>
              </a:rPr>
              <a:t>Alta</a:t>
            </a:r>
            <a:r>
              <a:rPr b="0" lang="en-US" sz="1800" spc="-1" strike="noStrike">
                <a:solidFill>
                  <a:srgbClr val="000000"/>
                </a:solidFill>
                <a:latin typeface="Times New Roman"/>
              </a:rPr>
              <a:t> </a:t>
            </a:r>
            <a:r>
              <a:rPr b="1" lang="en-US" sz="1800" spc="-1" strike="noStrike">
                <a:solidFill>
                  <a:srgbClr val="000000"/>
                </a:solidFill>
                <a:latin typeface="Times New Roman"/>
              </a:rPr>
              <a:t>capacidad</a:t>
            </a:r>
            <a:r>
              <a:rPr b="0" lang="en-US" sz="1800" spc="-1" strike="noStrike">
                <a:solidFill>
                  <a:srgbClr val="000000"/>
                </a:solidFill>
                <a:latin typeface="Times New Roman"/>
              </a:rPr>
              <a:t> </a:t>
            </a:r>
            <a:r>
              <a:rPr b="1" lang="en-US" sz="1800" spc="-1" strike="noStrike">
                <a:solidFill>
                  <a:srgbClr val="000000"/>
                </a:solidFill>
                <a:latin typeface="Times New Roman"/>
              </a:rPr>
              <a:t>de</a:t>
            </a:r>
            <a:r>
              <a:rPr b="0" lang="en-US" sz="1800" spc="-1" strike="noStrike">
                <a:solidFill>
                  <a:srgbClr val="000000"/>
                </a:solidFill>
                <a:latin typeface="Times New Roman"/>
              </a:rPr>
              <a:t> </a:t>
            </a:r>
            <a:r>
              <a:rPr b="1" lang="en-US" sz="1800" spc="-1" strike="noStrike">
                <a:solidFill>
                  <a:srgbClr val="000000"/>
                </a:solidFill>
                <a:latin typeface="Times New Roman"/>
              </a:rPr>
              <a:t>corriente</a:t>
            </a:r>
            <a:endParaRPr b="0" lang="es-AR" sz="1800" spc="-1" strike="noStrike">
              <a:solidFill>
                <a:srgbClr val="000000"/>
              </a:solidFill>
              <a:latin typeface="Arial"/>
            </a:endParaRPr>
          </a:p>
          <a:p>
            <a:pPr marL="285840" indent="-285840">
              <a:lnSpc>
                <a:spcPts val="2801"/>
              </a:lnSpc>
              <a:buClr>
                <a:srgbClr val="000000"/>
              </a:buClr>
              <a:buFont typeface="Arial"/>
              <a:buChar char="•"/>
            </a:pPr>
            <a:r>
              <a:rPr b="1" lang="en-US" sz="1800" spc="-1" strike="noStrike">
                <a:solidFill>
                  <a:srgbClr val="000000"/>
                </a:solidFill>
                <a:latin typeface="Times New Roman"/>
              </a:rPr>
              <a:t>Pueden</a:t>
            </a:r>
            <a:r>
              <a:rPr b="0" lang="en-US" sz="1800" spc="-1" strike="noStrike">
                <a:solidFill>
                  <a:srgbClr val="000000"/>
                </a:solidFill>
                <a:latin typeface="Times New Roman"/>
              </a:rPr>
              <a:t> </a:t>
            </a:r>
            <a:r>
              <a:rPr b="1" lang="en-US" sz="1800" spc="-1" strike="noStrike">
                <a:solidFill>
                  <a:srgbClr val="000000"/>
                </a:solidFill>
                <a:latin typeface="Times New Roman"/>
              </a:rPr>
              <a:t>excitar</a:t>
            </a:r>
            <a:r>
              <a:rPr b="0" lang="en-US" sz="1800" spc="-1" strike="noStrike">
                <a:solidFill>
                  <a:srgbClr val="000000"/>
                </a:solidFill>
                <a:latin typeface="Times New Roman"/>
              </a:rPr>
              <a:t> </a:t>
            </a:r>
            <a:r>
              <a:rPr b="1" lang="en-US" sz="1800" spc="-1" strike="noStrike">
                <a:solidFill>
                  <a:srgbClr val="000000"/>
                </a:solidFill>
                <a:latin typeface="Times New Roman"/>
              </a:rPr>
              <a:t>directamente</a:t>
            </a:r>
            <a:r>
              <a:rPr b="0" lang="en-US" sz="1800" spc="-1" strike="noStrike">
                <a:solidFill>
                  <a:srgbClr val="000000"/>
                </a:solidFill>
                <a:latin typeface="Times New Roman"/>
              </a:rPr>
              <a:t> </a:t>
            </a:r>
            <a:r>
              <a:rPr b="1" lang="en-US" sz="1800" spc="-1" strike="noStrike">
                <a:solidFill>
                  <a:srgbClr val="000000"/>
                </a:solidFill>
                <a:latin typeface="Times New Roman"/>
              </a:rPr>
              <a:t>un</a:t>
            </a:r>
            <a:r>
              <a:rPr b="0" lang="en-US" sz="1800" spc="-1" strike="noStrike">
                <a:solidFill>
                  <a:srgbClr val="000000"/>
                </a:solidFill>
                <a:latin typeface="Times New Roman"/>
              </a:rPr>
              <a:t> </a:t>
            </a:r>
            <a:r>
              <a:rPr b="1" lang="en-US" sz="1800" spc="-1" strike="noStrike">
                <a:solidFill>
                  <a:srgbClr val="000000"/>
                </a:solidFill>
                <a:latin typeface="Times New Roman"/>
              </a:rPr>
              <a:t>LED</a:t>
            </a:r>
            <a:endParaRPr b="0" lang="es-AR" sz="1800" spc="-1" strike="noStrike">
              <a:solidFill>
                <a:srgbClr val="000000"/>
              </a:solidFill>
              <a:latin typeface="Arial"/>
            </a:endParaRPr>
          </a:p>
          <a:p>
            <a:pPr marL="285840" indent="-285840">
              <a:lnSpc>
                <a:spcPts val="2801"/>
              </a:lnSpc>
              <a:buClr>
                <a:srgbClr val="000000"/>
              </a:buClr>
              <a:buFont typeface="Arial"/>
              <a:buChar char="•"/>
            </a:pPr>
            <a:r>
              <a:rPr b="1" lang="en-US" sz="1800" spc="-1" strike="noStrike">
                <a:solidFill>
                  <a:srgbClr val="000000"/>
                </a:solidFill>
                <a:latin typeface="Times New Roman"/>
              </a:rPr>
              <a:t>Directa</a:t>
            </a:r>
            <a:r>
              <a:rPr b="0" lang="en-US" sz="1800" spc="-1" strike="noStrike">
                <a:solidFill>
                  <a:srgbClr val="000000"/>
                </a:solidFill>
                <a:latin typeface="Times New Roman"/>
              </a:rPr>
              <a:t> </a:t>
            </a:r>
            <a:r>
              <a:rPr b="1" lang="en-US" sz="1800" spc="-1" strike="noStrike">
                <a:solidFill>
                  <a:srgbClr val="000000"/>
                </a:solidFill>
                <a:latin typeface="Times New Roman"/>
              </a:rPr>
              <a:t>manipulación</a:t>
            </a:r>
            <a:r>
              <a:rPr b="0" lang="en-US" sz="1800" spc="-1" strike="noStrike">
                <a:solidFill>
                  <a:srgbClr val="000000"/>
                </a:solidFill>
                <a:latin typeface="Times New Roman"/>
              </a:rPr>
              <a:t> </a:t>
            </a:r>
            <a:r>
              <a:rPr b="1" lang="en-US" sz="1800" spc="-1" strike="noStrike">
                <a:solidFill>
                  <a:srgbClr val="000000"/>
                </a:solidFill>
                <a:latin typeface="Times New Roman"/>
              </a:rPr>
              <a:t>de</a:t>
            </a:r>
            <a:r>
              <a:rPr b="0" lang="en-US" sz="1800" spc="-1" strike="noStrike">
                <a:solidFill>
                  <a:srgbClr val="000000"/>
                </a:solidFill>
                <a:latin typeface="Times New Roman"/>
              </a:rPr>
              <a:t> </a:t>
            </a:r>
            <a:r>
              <a:rPr b="1" lang="en-US" sz="1800" spc="-1" strike="noStrike">
                <a:solidFill>
                  <a:srgbClr val="000000"/>
                </a:solidFill>
                <a:latin typeface="Times New Roman"/>
              </a:rPr>
              <a:t>bits</a:t>
            </a:r>
            <a:endParaRPr b="0" lang="es-AR" sz="1800" spc="-1" strike="noStrike">
              <a:solidFill>
                <a:srgbClr val="000000"/>
              </a:solidFill>
              <a:latin typeface="Arial"/>
            </a:endParaRPr>
          </a:p>
          <a:p>
            <a:pPr marL="285840" indent="-285840">
              <a:lnSpc>
                <a:spcPts val="2801"/>
              </a:lnSpc>
              <a:buClr>
                <a:srgbClr val="000000"/>
              </a:buClr>
              <a:buFont typeface="Arial"/>
              <a:buChar char="•"/>
            </a:pPr>
            <a:r>
              <a:rPr b="1" lang="en-US" sz="1800" spc="-1" strike="noStrike">
                <a:solidFill>
                  <a:srgbClr val="000000"/>
                </a:solidFill>
                <a:latin typeface="Times New Roman"/>
              </a:rPr>
              <a:t>Cada</a:t>
            </a:r>
            <a:r>
              <a:rPr b="0" lang="en-US" sz="1800" spc="-1" strike="noStrike">
                <a:solidFill>
                  <a:srgbClr val="000000"/>
                </a:solidFill>
                <a:latin typeface="Times New Roman"/>
              </a:rPr>
              <a:t> </a:t>
            </a:r>
            <a:r>
              <a:rPr b="1" lang="en-US" sz="1800" spc="-1" strike="noStrike">
                <a:solidFill>
                  <a:srgbClr val="000000"/>
                </a:solidFill>
                <a:latin typeface="Times New Roman"/>
              </a:rPr>
              <a:t>Pin</a:t>
            </a:r>
            <a:r>
              <a:rPr b="0" lang="en-US" sz="1800" spc="-1" strike="noStrike">
                <a:solidFill>
                  <a:srgbClr val="000000"/>
                </a:solidFill>
                <a:latin typeface="Times New Roman"/>
              </a:rPr>
              <a:t> </a:t>
            </a:r>
            <a:r>
              <a:rPr b="1" lang="en-US" sz="1800" spc="-1" strike="noStrike">
                <a:solidFill>
                  <a:srgbClr val="000000"/>
                </a:solidFill>
                <a:latin typeface="Times New Roman"/>
              </a:rPr>
              <a:t>puede</a:t>
            </a:r>
            <a:r>
              <a:rPr b="0" lang="en-US" sz="1800" spc="-1" strike="noStrike">
                <a:solidFill>
                  <a:srgbClr val="000000"/>
                </a:solidFill>
                <a:latin typeface="Times New Roman"/>
              </a:rPr>
              <a:t> </a:t>
            </a:r>
            <a:r>
              <a:rPr b="1" lang="en-US" sz="1800" spc="-1" strike="noStrike">
                <a:solidFill>
                  <a:srgbClr val="000000"/>
                </a:solidFill>
                <a:latin typeface="Times New Roman"/>
              </a:rPr>
              <a:t>ser</a:t>
            </a:r>
            <a:r>
              <a:rPr b="0" lang="en-US" sz="1800" spc="-1" strike="noStrike">
                <a:solidFill>
                  <a:srgbClr val="000000"/>
                </a:solidFill>
                <a:latin typeface="Times New Roman"/>
              </a:rPr>
              <a:t> </a:t>
            </a:r>
            <a:r>
              <a:rPr b="1" lang="en-US" sz="1800" spc="-1" strike="noStrike">
                <a:solidFill>
                  <a:srgbClr val="000000"/>
                </a:solidFill>
                <a:latin typeface="Times New Roman"/>
              </a:rPr>
              <a:t>direccionado</a:t>
            </a:r>
            <a:endParaRPr b="0" lang="es-AR" sz="1800" spc="-1" strike="noStrike">
              <a:solidFill>
                <a:srgbClr val="000000"/>
              </a:solidFill>
              <a:latin typeface="Arial"/>
            </a:endParaRPr>
          </a:p>
          <a:p>
            <a:pPr>
              <a:lnSpc>
                <a:spcPts val="2100"/>
              </a:lnSpc>
            </a:pPr>
            <a:r>
              <a:rPr b="1" lang="en-US" sz="1800" spc="-1" strike="noStrike">
                <a:solidFill>
                  <a:srgbClr val="000000"/>
                </a:solidFill>
                <a:latin typeface="Times New Roman"/>
              </a:rPr>
              <a:t>     </a:t>
            </a:r>
            <a:r>
              <a:rPr b="1" lang="en-US" sz="1800" spc="-1" strike="noStrike">
                <a:solidFill>
                  <a:srgbClr val="000000"/>
                </a:solidFill>
                <a:latin typeface="Times New Roman"/>
              </a:rPr>
              <a:t>independientemente</a:t>
            </a:r>
            <a:r>
              <a:rPr b="0" lang="en-US" sz="1800" spc="-1" strike="noStrike">
                <a:solidFill>
                  <a:srgbClr val="000000"/>
                </a:solidFill>
                <a:latin typeface="Times New Roman"/>
              </a:rPr>
              <a:t> </a:t>
            </a:r>
            <a:r>
              <a:rPr b="1" lang="en-US" sz="1800" spc="-1" strike="noStrike">
                <a:solidFill>
                  <a:srgbClr val="000000"/>
                </a:solidFill>
                <a:latin typeface="Times New Roman"/>
              </a:rPr>
              <a:t>por</a:t>
            </a:r>
            <a:r>
              <a:rPr b="0" lang="en-US" sz="1800" spc="-1" strike="noStrike">
                <a:solidFill>
                  <a:srgbClr val="000000"/>
                </a:solidFill>
                <a:latin typeface="Times New Roman"/>
              </a:rPr>
              <a:t>  </a:t>
            </a:r>
            <a:r>
              <a:rPr b="1" lang="en-US" sz="1800" spc="-1" strike="noStrike">
                <a:solidFill>
                  <a:srgbClr val="000000"/>
                </a:solidFill>
                <a:latin typeface="Times New Roman"/>
              </a:rPr>
              <a:t>software</a:t>
            </a:r>
            <a:endParaRPr b="0" lang="es-AR" sz="1800" spc="-1" strike="noStrike">
              <a:solidFill>
                <a:srgbClr val="000000"/>
              </a:solidFill>
              <a:latin typeface="Arial"/>
            </a:endParaRPr>
          </a:p>
          <a:p>
            <a:pPr marL="285840" indent="-285840">
              <a:lnSpc>
                <a:spcPts val="2801"/>
              </a:lnSpc>
              <a:buClr>
                <a:srgbClr val="000000"/>
              </a:buClr>
              <a:buFont typeface="Arial"/>
              <a:buChar char="•"/>
            </a:pPr>
            <a:r>
              <a:rPr b="1" lang="en-US" sz="1800" spc="-1" strike="noStrike">
                <a:solidFill>
                  <a:srgbClr val="000000"/>
                </a:solidFill>
                <a:latin typeface="Times New Roman"/>
              </a:rPr>
              <a:t>Todo</a:t>
            </a:r>
            <a:r>
              <a:rPr b="0" lang="en-US" sz="1800" spc="-1" strike="noStrike">
                <a:solidFill>
                  <a:srgbClr val="000000"/>
                </a:solidFill>
                <a:latin typeface="Times New Roman"/>
              </a:rPr>
              <a:t> </a:t>
            </a:r>
            <a:r>
              <a:rPr b="1" lang="en-US" sz="1800" spc="-1" strike="noStrike">
                <a:solidFill>
                  <a:srgbClr val="000000"/>
                </a:solidFill>
                <a:latin typeface="Times New Roman"/>
              </a:rPr>
              <a:t>los</a:t>
            </a:r>
            <a:r>
              <a:rPr b="0" lang="en-US" sz="1800" spc="-1" strike="noStrike">
                <a:solidFill>
                  <a:srgbClr val="000000"/>
                </a:solidFill>
                <a:latin typeface="Times New Roman"/>
              </a:rPr>
              <a:t> </a:t>
            </a:r>
            <a:r>
              <a:rPr b="1" lang="en-US" sz="1800" spc="-1" strike="noStrike">
                <a:solidFill>
                  <a:srgbClr val="000000"/>
                </a:solidFill>
                <a:latin typeface="Times New Roman"/>
              </a:rPr>
              <a:t>pines</a:t>
            </a:r>
            <a:r>
              <a:rPr b="0" lang="en-US" sz="1800" spc="-1" strike="noStrike">
                <a:solidFill>
                  <a:srgbClr val="000000"/>
                </a:solidFill>
                <a:latin typeface="Times New Roman"/>
              </a:rPr>
              <a:t> </a:t>
            </a:r>
            <a:r>
              <a:rPr b="1" lang="en-US" sz="1800" spc="-1" strike="noStrike">
                <a:solidFill>
                  <a:srgbClr val="000000"/>
                </a:solidFill>
                <a:latin typeface="Times New Roman"/>
              </a:rPr>
              <a:t>tiene</a:t>
            </a:r>
            <a:r>
              <a:rPr b="0" lang="en-US" sz="1800" spc="-1" strike="noStrike">
                <a:solidFill>
                  <a:srgbClr val="000000"/>
                </a:solidFill>
                <a:latin typeface="Times New Roman"/>
              </a:rPr>
              <a:t> </a:t>
            </a:r>
            <a:r>
              <a:rPr b="1" lang="en-US" sz="1800" spc="-1" strike="noStrike">
                <a:solidFill>
                  <a:srgbClr val="000000"/>
                </a:solidFill>
                <a:latin typeface="Times New Roman"/>
              </a:rPr>
              <a:t>protección</a:t>
            </a:r>
            <a:r>
              <a:rPr b="0" lang="en-US" sz="1800" spc="-1" strike="noStrike">
                <a:solidFill>
                  <a:srgbClr val="000000"/>
                </a:solidFill>
                <a:latin typeface="Times New Roman"/>
              </a:rPr>
              <a:t> </a:t>
            </a:r>
            <a:r>
              <a:rPr b="1" lang="en-US" sz="1800" spc="-1" strike="noStrike">
                <a:solidFill>
                  <a:srgbClr val="000000"/>
                </a:solidFill>
                <a:latin typeface="Times New Roman"/>
              </a:rPr>
              <a:t>ESD</a:t>
            </a:r>
            <a:endParaRPr b="0" lang="es-AR" sz="1800" spc="-1" strike="noStrike">
              <a:solidFill>
                <a:srgbClr val="000000"/>
              </a:solidFill>
              <a:latin typeface="Arial"/>
            </a:endParaRPr>
          </a:p>
          <a:p>
            <a:pPr marL="285840" indent="-285840">
              <a:lnSpc>
                <a:spcPts val="2801"/>
              </a:lnSpc>
              <a:buClr>
                <a:srgbClr val="000000"/>
              </a:buClr>
              <a:buFont typeface="Arial"/>
              <a:buChar char="•"/>
            </a:pPr>
            <a:r>
              <a:rPr b="1" lang="en-US" sz="1800" spc="-1" strike="noStrike">
                <a:solidFill>
                  <a:srgbClr val="000000"/>
                </a:solidFill>
                <a:latin typeface="Times New Roman"/>
              </a:rPr>
              <a:t>Pin</a:t>
            </a:r>
            <a:r>
              <a:rPr b="0" lang="en-US" sz="1800" spc="-1" strike="noStrike">
                <a:solidFill>
                  <a:srgbClr val="000000"/>
                </a:solidFill>
                <a:latin typeface="Times New Roman"/>
              </a:rPr>
              <a:t> </a:t>
            </a:r>
            <a:r>
              <a:rPr b="1" lang="en-US" sz="1800" spc="-1" strike="noStrike">
                <a:solidFill>
                  <a:srgbClr val="000000"/>
                </a:solidFill>
                <a:latin typeface="Times New Roman"/>
              </a:rPr>
              <a:t>RA4</a:t>
            </a:r>
            <a:r>
              <a:rPr b="0" lang="en-US" sz="1800" spc="-1" strike="noStrike">
                <a:solidFill>
                  <a:srgbClr val="000000"/>
                </a:solidFill>
                <a:latin typeface="Times New Roman"/>
              </a:rPr>
              <a:t> </a:t>
            </a:r>
            <a:r>
              <a:rPr b="1" lang="en-US" sz="1800" spc="-1" strike="noStrike">
                <a:solidFill>
                  <a:srgbClr val="000000"/>
                </a:solidFill>
                <a:latin typeface="Times New Roman"/>
              </a:rPr>
              <a:t>es</a:t>
            </a:r>
            <a:r>
              <a:rPr b="0" lang="en-US" sz="1800" spc="-1" strike="noStrike">
                <a:solidFill>
                  <a:srgbClr val="000000"/>
                </a:solidFill>
                <a:latin typeface="Times New Roman"/>
              </a:rPr>
              <a:t> </a:t>
            </a:r>
            <a:r>
              <a:rPr b="1" lang="en-US" sz="1800" spc="-1" strike="noStrike">
                <a:solidFill>
                  <a:srgbClr val="000000"/>
                </a:solidFill>
                <a:latin typeface="Times New Roman"/>
              </a:rPr>
              <a:t>open</a:t>
            </a:r>
            <a:r>
              <a:rPr b="0" lang="en-US" sz="1800" spc="-1" strike="noStrike">
                <a:solidFill>
                  <a:srgbClr val="000000"/>
                </a:solidFill>
                <a:latin typeface="Times New Roman"/>
              </a:rPr>
              <a:t> </a:t>
            </a:r>
            <a:r>
              <a:rPr b="1" lang="en-US" sz="1800" spc="-1" strike="noStrike">
                <a:solidFill>
                  <a:srgbClr val="000000"/>
                </a:solidFill>
                <a:latin typeface="Times New Roman"/>
              </a:rPr>
              <a:t>drain</a:t>
            </a:r>
            <a:endParaRPr b="0" lang="es-AR" sz="1800" spc="-1" strike="noStrike">
              <a:solidFill>
                <a:srgbClr val="000000"/>
              </a:solidFill>
              <a:latin typeface="Arial"/>
            </a:endParaRPr>
          </a:p>
          <a:p>
            <a:pPr marL="285840" indent="-285840">
              <a:lnSpc>
                <a:spcPts val="2801"/>
              </a:lnSpc>
              <a:buClr>
                <a:srgbClr val="000000"/>
              </a:buClr>
              <a:buFont typeface="Arial"/>
              <a:buChar char="•"/>
            </a:pPr>
            <a:r>
              <a:rPr b="1" lang="en-US" sz="1800" spc="-1" strike="noStrike">
                <a:solidFill>
                  <a:srgbClr val="000000"/>
                </a:solidFill>
                <a:latin typeface="Times New Roman"/>
              </a:rPr>
              <a:t>Todos</a:t>
            </a:r>
            <a:r>
              <a:rPr b="0" lang="en-US" sz="1800" spc="-1" strike="noStrike">
                <a:solidFill>
                  <a:srgbClr val="000000"/>
                </a:solidFill>
                <a:latin typeface="Times New Roman"/>
              </a:rPr>
              <a:t> </a:t>
            </a:r>
            <a:r>
              <a:rPr b="1" lang="en-US" sz="1800" spc="-1" strike="noStrike">
                <a:solidFill>
                  <a:srgbClr val="000000"/>
                </a:solidFill>
                <a:latin typeface="Times New Roman"/>
              </a:rPr>
              <a:t>los</a:t>
            </a:r>
            <a:r>
              <a:rPr b="0" lang="en-US" sz="1800" spc="-1" strike="noStrike">
                <a:solidFill>
                  <a:srgbClr val="000000"/>
                </a:solidFill>
                <a:latin typeface="Times New Roman"/>
              </a:rPr>
              <a:t> </a:t>
            </a:r>
            <a:r>
              <a:rPr b="1" lang="en-US" sz="1800" spc="-1" strike="noStrike">
                <a:solidFill>
                  <a:srgbClr val="000000"/>
                </a:solidFill>
                <a:latin typeface="Times New Roman"/>
              </a:rPr>
              <a:t>pines</a:t>
            </a:r>
            <a:r>
              <a:rPr b="0" lang="en-US" sz="1800" spc="-1" strike="noStrike">
                <a:solidFill>
                  <a:srgbClr val="000000"/>
                </a:solidFill>
                <a:latin typeface="Times New Roman"/>
              </a:rPr>
              <a:t> </a:t>
            </a:r>
            <a:r>
              <a:rPr b="1" lang="en-US" sz="1800" spc="-1" strike="noStrike">
                <a:solidFill>
                  <a:srgbClr val="000000"/>
                </a:solidFill>
                <a:latin typeface="Times New Roman"/>
              </a:rPr>
              <a:t>I/O</a:t>
            </a:r>
            <a:r>
              <a:rPr b="0" lang="en-US" sz="1800" spc="-1" strike="noStrike">
                <a:solidFill>
                  <a:srgbClr val="000000"/>
                </a:solidFill>
                <a:latin typeface="Times New Roman"/>
              </a:rPr>
              <a:t> </a:t>
            </a:r>
            <a:r>
              <a:rPr b="1" lang="en-US" sz="1800" spc="-1" strike="noStrike">
                <a:solidFill>
                  <a:srgbClr val="000000"/>
                </a:solidFill>
                <a:latin typeface="Times New Roman"/>
              </a:rPr>
              <a:t>por</a:t>
            </a:r>
            <a:r>
              <a:rPr b="0" lang="en-US" sz="1800" spc="-1" strike="noStrike">
                <a:solidFill>
                  <a:srgbClr val="000000"/>
                </a:solidFill>
                <a:latin typeface="Times New Roman"/>
              </a:rPr>
              <a:t> </a:t>
            </a:r>
            <a:r>
              <a:rPr b="1" lang="en-US" sz="1800" spc="-1" strike="noStrike">
                <a:solidFill>
                  <a:srgbClr val="000000"/>
                </a:solidFill>
                <a:latin typeface="Times New Roman"/>
              </a:rPr>
              <a:t>dufault</a:t>
            </a:r>
            <a:r>
              <a:rPr b="0" lang="en-US" sz="1800" spc="-1" strike="noStrike">
                <a:solidFill>
                  <a:srgbClr val="000000"/>
                </a:solidFill>
                <a:latin typeface="Times New Roman"/>
              </a:rPr>
              <a:t> </a:t>
            </a:r>
            <a:r>
              <a:rPr b="1" lang="en-US" sz="1800" spc="-1" strike="noStrike">
                <a:solidFill>
                  <a:srgbClr val="000000"/>
                </a:solidFill>
                <a:latin typeface="Times New Roman"/>
              </a:rPr>
              <a:t>son</a:t>
            </a:r>
            <a:r>
              <a:rPr b="0" lang="en-US" sz="1800" spc="-1" strike="noStrike">
                <a:solidFill>
                  <a:srgbClr val="000000"/>
                </a:solidFill>
                <a:latin typeface="Times New Roman"/>
              </a:rPr>
              <a:t> </a:t>
            </a:r>
            <a:r>
              <a:rPr b="1" lang="en-US" sz="1800" spc="-1" strike="noStrike">
                <a:solidFill>
                  <a:srgbClr val="000000"/>
                </a:solidFill>
                <a:latin typeface="Times New Roman"/>
              </a:rPr>
              <a:t>entradas(Alta</a:t>
            </a:r>
            <a:r>
              <a:rPr b="0" lang="en-US" sz="1800" spc="-1" strike="noStrike">
                <a:solidFill>
                  <a:srgbClr val="000000"/>
                </a:solidFill>
                <a:latin typeface="Times New Roman"/>
              </a:rPr>
              <a:t> </a:t>
            </a:r>
            <a:r>
              <a:rPr b="1" lang="en-US" sz="1800" spc="-1" strike="noStrike">
                <a:solidFill>
                  <a:srgbClr val="000000"/>
                </a:solidFill>
                <a:latin typeface="Times New Roman"/>
              </a:rPr>
              <a:t>impedancia)</a:t>
            </a:r>
            <a:r>
              <a:rPr b="0" lang="en-US" sz="1800" spc="-1" strike="noStrike">
                <a:solidFill>
                  <a:srgbClr val="000000"/>
                </a:solidFill>
                <a:latin typeface="Times New Roman"/>
              </a:rPr>
              <a:t> </a:t>
            </a:r>
            <a:r>
              <a:rPr b="1" lang="en-US" sz="1800" spc="-1" strike="noStrike">
                <a:solidFill>
                  <a:srgbClr val="000000"/>
                </a:solidFill>
                <a:latin typeface="Times New Roman"/>
              </a:rPr>
              <a:t>sobre</a:t>
            </a:r>
            <a:r>
              <a:rPr b="0" lang="en-US" sz="1800" spc="-1" strike="noStrike">
                <a:solidFill>
                  <a:srgbClr val="000000"/>
                </a:solidFill>
                <a:latin typeface="Times New Roman"/>
              </a:rPr>
              <a:t> </a:t>
            </a:r>
            <a:r>
              <a:rPr b="1" lang="en-US" sz="1800" spc="-1" strike="noStrike">
                <a:solidFill>
                  <a:srgbClr val="000000"/>
                </a:solidFill>
                <a:latin typeface="Times New Roman"/>
              </a:rPr>
              <a:t>el</a:t>
            </a:r>
            <a:endParaRPr b="0" lang="es-AR" sz="1800" spc="-1" strike="noStrike">
              <a:solidFill>
                <a:srgbClr val="000000"/>
              </a:solidFill>
              <a:latin typeface="Arial"/>
            </a:endParaRPr>
          </a:p>
          <a:p>
            <a:pPr>
              <a:lnSpc>
                <a:spcPts val="2100"/>
              </a:lnSpc>
            </a:pPr>
            <a:r>
              <a:rPr b="1" lang="en-US" sz="1800" spc="-1" strike="noStrike">
                <a:solidFill>
                  <a:srgbClr val="000000"/>
                </a:solidFill>
                <a:latin typeface="Times New Roman"/>
              </a:rPr>
              <a:t>      </a:t>
            </a:r>
            <a:r>
              <a:rPr b="1" lang="en-US" sz="1800" spc="-1" strike="noStrike">
                <a:solidFill>
                  <a:srgbClr val="000000"/>
                </a:solidFill>
                <a:latin typeface="Times New Roman"/>
              </a:rPr>
              <a:t>arranque</a:t>
            </a:r>
            <a:endParaRPr b="0" lang="es-AR" sz="1800" spc="-1" strike="noStrike">
              <a:solidFill>
                <a:srgbClr val="000000"/>
              </a:solidFill>
              <a:latin typeface="Arial"/>
            </a:endParaRPr>
          </a:p>
          <a:p>
            <a:pPr marL="285840" indent="-285840">
              <a:lnSpc>
                <a:spcPts val="2801"/>
              </a:lnSpc>
              <a:buClr>
                <a:srgbClr val="000000"/>
              </a:buClr>
              <a:buFont typeface="Arial"/>
              <a:buChar char="•"/>
            </a:pPr>
            <a:r>
              <a:rPr b="1" lang="en-US" sz="1800" spc="-1" strike="noStrike">
                <a:solidFill>
                  <a:srgbClr val="000000"/>
                </a:solidFill>
                <a:latin typeface="Times New Roman"/>
              </a:rPr>
              <a:t>Todos</a:t>
            </a:r>
            <a:r>
              <a:rPr b="0" lang="en-US" sz="1800" spc="-1" strike="noStrike">
                <a:solidFill>
                  <a:srgbClr val="000000"/>
                </a:solidFill>
                <a:latin typeface="Times New Roman"/>
              </a:rPr>
              <a:t> </a:t>
            </a:r>
            <a:r>
              <a:rPr b="1" lang="en-US" sz="1800" spc="-1" strike="noStrike">
                <a:solidFill>
                  <a:srgbClr val="000000"/>
                </a:solidFill>
                <a:latin typeface="Times New Roman"/>
              </a:rPr>
              <a:t>los</a:t>
            </a:r>
            <a:r>
              <a:rPr b="0" lang="en-US" sz="1800" spc="-1" strike="noStrike">
                <a:solidFill>
                  <a:srgbClr val="000000"/>
                </a:solidFill>
                <a:latin typeface="Times New Roman"/>
              </a:rPr>
              <a:t> </a:t>
            </a:r>
            <a:r>
              <a:rPr b="1" lang="en-US" sz="1800" spc="-1" strike="noStrike">
                <a:solidFill>
                  <a:srgbClr val="000000"/>
                </a:solidFill>
                <a:latin typeface="Times New Roman"/>
              </a:rPr>
              <a:t>pines</a:t>
            </a:r>
            <a:r>
              <a:rPr b="0" lang="en-US" sz="1800" spc="-1" strike="noStrike">
                <a:solidFill>
                  <a:srgbClr val="000000"/>
                </a:solidFill>
                <a:latin typeface="Times New Roman"/>
              </a:rPr>
              <a:t> </a:t>
            </a:r>
            <a:r>
              <a:rPr b="1" lang="en-US" sz="1800" spc="-1" strike="noStrike">
                <a:solidFill>
                  <a:srgbClr val="000000"/>
                </a:solidFill>
                <a:latin typeface="Times New Roman"/>
              </a:rPr>
              <a:t>estan</a:t>
            </a:r>
            <a:r>
              <a:rPr b="0" lang="en-US" sz="1800" spc="-1" strike="noStrike">
                <a:solidFill>
                  <a:srgbClr val="000000"/>
                </a:solidFill>
                <a:latin typeface="Times New Roman"/>
              </a:rPr>
              <a:t> </a:t>
            </a:r>
            <a:r>
              <a:rPr b="1" lang="en-US" sz="1800" spc="-1" strike="noStrike">
                <a:solidFill>
                  <a:srgbClr val="000000"/>
                </a:solidFill>
                <a:latin typeface="Times New Roman"/>
              </a:rPr>
              <a:t>multiplexados</a:t>
            </a:r>
            <a:r>
              <a:rPr b="0" lang="en-US" sz="1800" spc="-1" strike="noStrike">
                <a:solidFill>
                  <a:srgbClr val="000000"/>
                </a:solidFill>
                <a:latin typeface="Times New Roman"/>
              </a:rPr>
              <a:t> </a:t>
            </a:r>
            <a:r>
              <a:rPr b="1" lang="en-US" sz="1800" spc="-1" strike="noStrike">
                <a:solidFill>
                  <a:srgbClr val="000000"/>
                </a:solidFill>
                <a:latin typeface="Times New Roman"/>
              </a:rPr>
              <a:t>sobre</a:t>
            </a:r>
            <a:r>
              <a:rPr b="0" lang="en-US" sz="1800" spc="-1" strike="noStrike">
                <a:solidFill>
                  <a:srgbClr val="000000"/>
                </a:solidFill>
                <a:latin typeface="Times New Roman"/>
              </a:rPr>
              <a:t> </a:t>
            </a:r>
            <a:r>
              <a:rPr b="1" lang="en-US" sz="1800" spc="-1" strike="noStrike">
                <a:solidFill>
                  <a:srgbClr val="000000"/>
                </a:solidFill>
                <a:latin typeface="Times New Roman"/>
              </a:rPr>
              <a:t>entradas</a:t>
            </a:r>
            <a:r>
              <a:rPr b="0" lang="en-US" sz="1800" spc="-1" strike="noStrike">
                <a:solidFill>
                  <a:srgbClr val="000000"/>
                </a:solidFill>
                <a:latin typeface="Times New Roman"/>
              </a:rPr>
              <a:t>  </a:t>
            </a:r>
            <a:r>
              <a:rPr b="1" lang="en-US" sz="1800" spc="-1" strike="noStrike">
                <a:solidFill>
                  <a:srgbClr val="000000"/>
                </a:solidFill>
                <a:latin typeface="Times New Roman"/>
              </a:rPr>
              <a:t>analogicas</a:t>
            </a:r>
            <a:r>
              <a:rPr b="0" lang="en-US" sz="1800" spc="-1" strike="noStrike">
                <a:solidFill>
                  <a:srgbClr val="000000"/>
                </a:solidFill>
                <a:latin typeface="Times New Roman"/>
              </a:rPr>
              <a:t> </a:t>
            </a:r>
            <a:r>
              <a:rPr b="1" lang="en-US" sz="1800" spc="-1" strike="noStrike">
                <a:solidFill>
                  <a:srgbClr val="000000"/>
                </a:solidFill>
                <a:latin typeface="Times New Roman"/>
              </a:rPr>
              <a:t>sobre</a:t>
            </a:r>
            <a:r>
              <a:rPr b="0" lang="en-US" sz="1800" spc="-1" strike="noStrike">
                <a:solidFill>
                  <a:srgbClr val="000000"/>
                </a:solidFill>
                <a:latin typeface="Times New Roman"/>
              </a:rPr>
              <a:t> </a:t>
            </a:r>
            <a:r>
              <a:rPr b="1" lang="en-US" sz="1800" spc="-1" strike="noStrike">
                <a:solidFill>
                  <a:srgbClr val="000000"/>
                </a:solidFill>
                <a:latin typeface="Times New Roman"/>
              </a:rPr>
              <a:t>el</a:t>
            </a:r>
            <a:endParaRPr b="0" lang="es-AR" sz="1800" spc="-1" strike="noStrike">
              <a:solidFill>
                <a:srgbClr val="000000"/>
              </a:solidFill>
              <a:latin typeface="Arial"/>
            </a:endParaRPr>
          </a:p>
          <a:p>
            <a:pPr>
              <a:lnSpc>
                <a:spcPts val="2100"/>
              </a:lnSpc>
            </a:pPr>
            <a:r>
              <a:rPr b="1" lang="en-US" sz="1800" spc="-1" strike="noStrike">
                <a:solidFill>
                  <a:srgbClr val="000000"/>
                </a:solidFill>
                <a:latin typeface="Times New Roman"/>
              </a:rPr>
              <a:t>     </a:t>
            </a:r>
            <a:r>
              <a:rPr b="1" lang="en-US" sz="1800" spc="-1" strike="noStrike">
                <a:solidFill>
                  <a:srgbClr val="000000"/>
                </a:solidFill>
                <a:latin typeface="Times New Roman"/>
              </a:rPr>
              <a:t>arranque</a:t>
            </a:r>
            <a:r>
              <a:rPr b="0" lang="en-US" sz="1800" spc="-1" strike="noStrike">
                <a:solidFill>
                  <a:srgbClr val="000000"/>
                </a:solidFill>
                <a:latin typeface="Times New Roman"/>
              </a:rPr>
              <a:t> </a:t>
            </a:r>
            <a:r>
              <a:rPr b="1" lang="en-US" sz="1800" spc="-1" strike="noStrike">
                <a:solidFill>
                  <a:srgbClr val="000000"/>
                </a:solidFill>
                <a:latin typeface="Times New Roman"/>
              </a:rPr>
              <a:t>(de</a:t>
            </a:r>
            <a:r>
              <a:rPr b="0" lang="en-US" sz="1800" spc="-1" strike="noStrike">
                <a:solidFill>
                  <a:srgbClr val="000000"/>
                </a:solidFill>
                <a:latin typeface="Times New Roman"/>
              </a:rPr>
              <a:t> </a:t>
            </a:r>
            <a:r>
              <a:rPr b="1" lang="en-US" sz="1800" spc="-1" strike="noStrike">
                <a:solidFill>
                  <a:srgbClr val="000000"/>
                </a:solidFill>
                <a:latin typeface="Times New Roman"/>
              </a:rPr>
              <a:t>los</a:t>
            </a:r>
            <a:r>
              <a:rPr b="0" lang="en-US" sz="1800" spc="-1" strike="noStrike">
                <a:solidFill>
                  <a:srgbClr val="000000"/>
                </a:solidFill>
                <a:latin typeface="Times New Roman"/>
              </a:rPr>
              <a:t> </a:t>
            </a:r>
            <a:r>
              <a:rPr b="1" lang="en-US" sz="1800" spc="-1" strike="noStrike">
                <a:solidFill>
                  <a:srgbClr val="000000"/>
                </a:solidFill>
                <a:latin typeface="Times New Roman"/>
              </a:rPr>
              <a:t>dispositivos</a:t>
            </a:r>
            <a:r>
              <a:rPr b="0" lang="en-US" sz="1800" spc="-1" strike="noStrike">
                <a:solidFill>
                  <a:srgbClr val="000000"/>
                </a:solidFill>
                <a:latin typeface="Times New Roman"/>
              </a:rPr>
              <a:t> </a:t>
            </a:r>
            <a:r>
              <a:rPr b="1" lang="en-US" sz="1800" spc="-1" strike="noStrike">
                <a:solidFill>
                  <a:srgbClr val="000000"/>
                </a:solidFill>
                <a:latin typeface="Times New Roman"/>
              </a:rPr>
              <a:t>que</a:t>
            </a:r>
            <a:r>
              <a:rPr b="0" lang="en-US" sz="1800" spc="-1" strike="noStrike">
                <a:solidFill>
                  <a:srgbClr val="000000"/>
                </a:solidFill>
                <a:latin typeface="Times New Roman"/>
              </a:rPr>
              <a:t> </a:t>
            </a:r>
            <a:r>
              <a:rPr b="1" lang="en-US" sz="1800" spc="-1" strike="noStrike">
                <a:solidFill>
                  <a:srgbClr val="000000"/>
                </a:solidFill>
                <a:latin typeface="Times New Roman"/>
              </a:rPr>
              <a:t>las</a:t>
            </a:r>
            <a:r>
              <a:rPr b="0" lang="en-US" sz="1800" spc="-1" strike="noStrike">
                <a:solidFill>
                  <a:srgbClr val="000000"/>
                </a:solidFill>
                <a:latin typeface="Times New Roman"/>
              </a:rPr>
              <a:t> </a:t>
            </a:r>
            <a:r>
              <a:rPr b="1" lang="en-US" sz="1800" spc="-1" strike="noStrike">
                <a:solidFill>
                  <a:srgbClr val="000000"/>
                </a:solidFill>
                <a:latin typeface="Times New Roman"/>
              </a:rPr>
              <a:t>tengan)</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3" name="Picture 3" descr=""/>
          <p:cNvPicPr/>
          <p:nvPr/>
        </p:nvPicPr>
        <p:blipFill>
          <a:blip r:embed="rId1"/>
          <a:stretch/>
        </p:blipFill>
        <p:spPr>
          <a:xfrm>
            <a:off x="1386000" y="812520"/>
            <a:ext cx="12347280" cy="9062640"/>
          </a:xfrm>
          <a:prstGeom prst="rect">
            <a:avLst/>
          </a:prstGeom>
          <a:ln w="0">
            <a:noFill/>
          </a:ln>
        </p:spPr>
      </p:pic>
      <p:sp>
        <p:nvSpPr>
          <p:cNvPr id="1614" name="TextBox 1"/>
          <p:cNvSpPr/>
          <p:nvPr/>
        </p:nvSpPr>
        <p:spPr>
          <a:xfrm>
            <a:off x="6189120" y="862200"/>
            <a:ext cx="4280040" cy="2318760"/>
          </a:xfrm>
          <a:prstGeom prst="rect">
            <a:avLst/>
          </a:prstGeom>
          <a:noFill/>
          <a:ln w="0">
            <a:noFill/>
          </a:ln>
        </p:spPr>
        <p:style>
          <a:lnRef idx="0"/>
          <a:fillRef idx="0"/>
          <a:effectRef idx="0"/>
          <a:fontRef idx="minor"/>
        </p:style>
        <p:txBody>
          <a:bodyPr wrap="none" lIns="0" rIns="0" tIns="0" bIns="45000" anchor="t">
            <a:spAutoFit/>
          </a:bodyPr>
          <a:p>
            <a:pPr>
              <a:lnSpc>
                <a:spcPts val="6100"/>
              </a:lnSpc>
              <a:tabLst>
                <a:tab algn="l" pos="711360"/>
                <a:tab algn="l" pos="1663560"/>
                <a:tab algn="l" pos="1943280"/>
              </a:tabLst>
            </a:pPr>
            <a:r>
              <a:rPr b="1" lang="en-US" sz="4390" spc="-1" strike="noStrike">
                <a:solidFill>
                  <a:srgbClr val="000000"/>
                </a:solidFill>
                <a:latin typeface="Times New Roman"/>
              </a:rPr>
              <a:t>Pin</a:t>
            </a:r>
            <a:r>
              <a:rPr b="0" lang="en-US" sz="4390" spc="-1" strike="noStrike">
                <a:solidFill>
                  <a:srgbClr val="000000"/>
                </a:solidFill>
                <a:latin typeface="Times New Roman"/>
              </a:rPr>
              <a:t> </a:t>
            </a:r>
            <a:r>
              <a:rPr b="1" lang="en-US" sz="4390" spc="-1" strike="noStrike">
                <a:solidFill>
                  <a:srgbClr val="000000"/>
                </a:solidFill>
                <a:latin typeface="Times New Roman"/>
              </a:rPr>
              <a:t>I/O</a:t>
            </a:r>
            <a:r>
              <a:rPr b="0" lang="en-US" sz="4390" spc="-1" strike="noStrike">
                <a:solidFill>
                  <a:srgbClr val="000000"/>
                </a:solidFill>
                <a:latin typeface="Times New Roman"/>
              </a:rPr>
              <a:t> </a:t>
            </a:r>
            <a:r>
              <a:rPr b="1" lang="en-US" sz="4390" spc="-1" strike="noStrike">
                <a:solidFill>
                  <a:srgbClr val="000000"/>
                </a:solidFill>
                <a:latin typeface="Times New Roman"/>
              </a:rPr>
              <a:t>Diagrama</a:t>
            </a:r>
            <a:endParaRPr b="0" lang="es-AR" sz="4390" spc="-1" strike="noStrike">
              <a:solidFill>
                <a:srgbClr val="000000"/>
              </a:solidFill>
              <a:latin typeface="Arial"/>
            </a:endParaRPr>
          </a:p>
          <a:p>
            <a:pPr>
              <a:lnSpc>
                <a:spcPts val="3900"/>
              </a:lnSpc>
              <a:tabLst>
                <a:tab algn="l" pos="711360"/>
                <a:tab algn="l" pos="1663560"/>
                <a:tab algn="l" pos="1943280"/>
              </a:tabLst>
            </a:pPr>
            <a:r>
              <a:rPr b="0" lang="en-US" sz="1800" spc="-1" strike="noStrike">
                <a:solidFill>
                  <a:srgbClr val="000000"/>
                </a:solidFill>
                <a:latin typeface="Calibri"/>
              </a:rPr>
              <a:t>	</a:t>
            </a:r>
            <a:r>
              <a:rPr b="1" lang="en-US" sz="4390" spc="-1" strike="noStrike">
                <a:solidFill>
                  <a:srgbClr val="000000"/>
                </a:solidFill>
                <a:latin typeface="Times New Roman"/>
              </a:rPr>
              <a:t>Conceptual</a:t>
            </a:r>
            <a:endParaRPr b="0" lang="es-AR" sz="4390" spc="-1" strike="noStrike">
              <a:solidFill>
                <a:srgbClr val="000000"/>
              </a:solidFill>
              <a:latin typeface="Arial"/>
            </a:endParaRPr>
          </a:p>
          <a:p>
            <a:pPr>
              <a:lnSpc>
                <a:spcPts val="1001"/>
              </a:lnSpc>
              <a:tabLst>
                <a:tab algn="l" pos="711360"/>
                <a:tab algn="l" pos="1663560"/>
                <a:tab algn="l" pos="1943280"/>
              </a:tabLst>
            </a:pPr>
            <a:endParaRPr b="0" lang="es-AR" sz="1800" spc="-1" strike="noStrike">
              <a:solidFill>
                <a:srgbClr val="000000"/>
              </a:solidFill>
              <a:latin typeface="Arial"/>
            </a:endParaRPr>
          </a:p>
          <a:p>
            <a:pPr>
              <a:lnSpc>
                <a:spcPts val="1001"/>
              </a:lnSpc>
              <a:tabLst>
                <a:tab algn="l" pos="711360"/>
                <a:tab algn="l" pos="1663560"/>
                <a:tab algn="l" pos="1943280"/>
              </a:tabLst>
            </a:pPr>
            <a:endParaRPr b="0" lang="es-AR" sz="1800" spc="-1" strike="noStrike">
              <a:solidFill>
                <a:srgbClr val="000000"/>
              </a:solidFill>
              <a:latin typeface="Arial"/>
            </a:endParaRPr>
          </a:p>
          <a:p>
            <a:pPr>
              <a:lnSpc>
                <a:spcPts val="1001"/>
              </a:lnSpc>
              <a:tabLst>
                <a:tab algn="l" pos="711360"/>
                <a:tab algn="l" pos="1663560"/>
                <a:tab algn="l" pos="1943280"/>
              </a:tabLst>
            </a:pPr>
            <a:endParaRPr b="0" lang="es-AR" sz="1800" spc="-1" strike="noStrike">
              <a:solidFill>
                <a:srgbClr val="000000"/>
              </a:solidFill>
              <a:latin typeface="Arial"/>
            </a:endParaRPr>
          </a:p>
          <a:p>
            <a:pPr>
              <a:lnSpc>
                <a:spcPts val="2999"/>
              </a:lnSpc>
              <a:tabLst>
                <a:tab algn="l" pos="711360"/>
                <a:tab algn="l" pos="1663560"/>
                <a:tab algn="l" pos="194328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660" spc="-1" strike="noStrike">
                <a:solidFill>
                  <a:srgbClr val="000000"/>
                </a:solidFill>
                <a:latin typeface="Times New Roman"/>
              </a:rPr>
              <a:t>Bit</a:t>
            </a:r>
            <a:r>
              <a:rPr b="0" lang="en-US" sz="1660" spc="-1" strike="noStrike">
                <a:solidFill>
                  <a:srgbClr val="000000"/>
                </a:solidFill>
                <a:latin typeface="Times New Roman"/>
              </a:rPr>
              <a:t> </a:t>
            </a:r>
            <a:r>
              <a:rPr b="1" lang="en-US" sz="1660" spc="-1" strike="noStrike">
                <a:solidFill>
                  <a:srgbClr val="000000"/>
                </a:solidFill>
                <a:latin typeface="Times New Roman"/>
              </a:rPr>
              <a:t>1</a:t>
            </a:r>
            <a:r>
              <a:rPr b="0" lang="en-US" sz="1660" spc="-1" strike="noStrike">
                <a:solidFill>
                  <a:srgbClr val="000000"/>
                </a:solidFill>
                <a:latin typeface="Times New Roman"/>
              </a:rPr>
              <a:t> </a:t>
            </a:r>
            <a:r>
              <a:rPr b="1" lang="en-US" sz="1660" spc="-1" strike="noStrike">
                <a:solidFill>
                  <a:srgbClr val="000000"/>
                </a:solidFill>
                <a:latin typeface="Times New Roman"/>
              </a:rPr>
              <a:t>of</a:t>
            </a:r>
            <a:r>
              <a:rPr b="0" lang="en-US" sz="1660" spc="-1" strike="noStrike">
                <a:solidFill>
                  <a:srgbClr val="000000"/>
                </a:solidFill>
                <a:latin typeface="Times New Roman"/>
              </a:rPr>
              <a:t> </a:t>
            </a:r>
            <a:r>
              <a:rPr b="1" lang="en-US" sz="1660" spc="-1" strike="noStrike">
                <a:solidFill>
                  <a:srgbClr val="000000"/>
                </a:solidFill>
                <a:latin typeface="Times New Roman"/>
              </a:rPr>
              <a:t>TRISB</a:t>
            </a:r>
            <a:endParaRPr b="0" lang="es-AR" sz="1660" spc="-1" strike="noStrike">
              <a:solidFill>
                <a:srgbClr val="000000"/>
              </a:solidFill>
              <a:latin typeface="Arial"/>
            </a:endParaRPr>
          </a:p>
          <a:p>
            <a:pPr>
              <a:lnSpc>
                <a:spcPts val="1899"/>
              </a:lnSpc>
              <a:tabLst>
                <a:tab algn="l" pos="711360"/>
                <a:tab algn="l" pos="1663560"/>
                <a:tab algn="l" pos="194328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660" spc="-1" strike="noStrike">
                <a:solidFill>
                  <a:srgbClr val="000000"/>
                </a:solidFill>
                <a:latin typeface="Times New Roman"/>
              </a:rPr>
              <a:t>Register</a:t>
            </a:r>
            <a:endParaRPr b="0" lang="es-AR" sz="1660" spc="-1" strike="noStrike">
              <a:solidFill>
                <a:srgbClr val="000000"/>
              </a:solidFill>
              <a:latin typeface="Arial"/>
            </a:endParaRPr>
          </a:p>
        </p:txBody>
      </p:sp>
      <p:sp>
        <p:nvSpPr>
          <p:cNvPr id="1615" name="TextBox 1"/>
          <p:cNvSpPr/>
          <p:nvPr/>
        </p:nvSpPr>
        <p:spPr>
          <a:xfrm>
            <a:off x="6448320" y="4413600"/>
            <a:ext cx="717480" cy="819720"/>
          </a:xfrm>
          <a:prstGeom prst="rect">
            <a:avLst/>
          </a:prstGeom>
          <a:noFill/>
          <a:ln w="0">
            <a:noFill/>
          </a:ln>
        </p:spPr>
        <p:style>
          <a:lnRef idx="0"/>
          <a:fillRef idx="0"/>
          <a:effectRef idx="0"/>
          <a:fontRef idx="minor"/>
        </p:style>
        <p:txBody>
          <a:bodyPr wrap="none" lIns="0" rIns="0" tIns="0" bIns="45000" anchor="t">
            <a:spAutoFit/>
          </a:bodyPr>
          <a:p>
            <a:pPr>
              <a:lnSpc>
                <a:spcPts val="2299"/>
              </a:lnSpc>
              <a:tabLst>
                <a:tab algn="l" pos="88920"/>
                <a:tab algn="l" pos="139680"/>
              </a:tabLst>
            </a:pPr>
            <a:r>
              <a:rPr b="1" lang="en-US" sz="1660" spc="-1" strike="noStrike">
                <a:solidFill>
                  <a:srgbClr val="000000"/>
                </a:solidFill>
                <a:latin typeface="Times New Roman"/>
              </a:rPr>
              <a:t>PORTB</a:t>
            </a:r>
            <a:endParaRPr b="0" lang="es-AR" sz="1660" spc="-1" strike="noStrike">
              <a:solidFill>
                <a:srgbClr val="000000"/>
              </a:solidFill>
              <a:latin typeface="Arial"/>
            </a:endParaRPr>
          </a:p>
          <a:p>
            <a:pPr>
              <a:lnSpc>
                <a:spcPts val="1899"/>
              </a:lnSpc>
              <a:tabLst>
                <a:tab algn="l" pos="88920"/>
                <a:tab algn="l" pos="13968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660" spc="-1" strike="noStrike">
                <a:solidFill>
                  <a:srgbClr val="000000"/>
                </a:solidFill>
                <a:latin typeface="Times New Roman"/>
              </a:rPr>
              <a:t>Bit</a:t>
            </a:r>
            <a:r>
              <a:rPr b="0" lang="en-US" sz="1660" spc="-1" strike="noStrike">
                <a:solidFill>
                  <a:srgbClr val="000000"/>
                </a:solidFill>
                <a:latin typeface="Times New Roman"/>
              </a:rPr>
              <a:t> </a:t>
            </a:r>
            <a:r>
              <a:rPr b="1" lang="en-US" sz="1660" spc="-1" strike="noStrike">
                <a:solidFill>
                  <a:srgbClr val="000000"/>
                </a:solidFill>
                <a:latin typeface="Times New Roman"/>
              </a:rPr>
              <a:t>1</a:t>
            </a:r>
            <a:endParaRPr b="0" lang="es-AR" sz="1660" spc="-1" strike="noStrike">
              <a:solidFill>
                <a:srgbClr val="000000"/>
              </a:solidFill>
              <a:latin typeface="Arial"/>
            </a:endParaRPr>
          </a:p>
          <a:p>
            <a:pPr>
              <a:lnSpc>
                <a:spcPts val="1899"/>
              </a:lnSpc>
              <a:tabLst>
                <a:tab algn="l" pos="88920"/>
                <a:tab algn="l" pos="139680"/>
              </a:tabLst>
            </a:pPr>
            <a:r>
              <a:rPr b="0" lang="en-US" sz="1800" spc="-1" strike="noStrike">
                <a:solidFill>
                  <a:srgbClr val="000000"/>
                </a:solidFill>
                <a:latin typeface="Calibri"/>
              </a:rPr>
              <a:t>	</a:t>
            </a:r>
            <a:r>
              <a:rPr b="1" lang="en-US" sz="1660" spc="-1" strike="noStrike">
                <a:solidFill>
                  <a:srgbClr val="000000"/>
                </a:solidFill>
                <a:latin typeface="Times New Roman"/>
              </a:rPr>
              <a:t>Latch</a:t>
            </a:r>
            <a:endParaRPr b="0" lang="es-AR" sz="1660" spc="-1" strike="noStrike">
              <a:solidFill>
                <a:srgbClr val="000000"/>
              </a:solidFill>
              <a:latin typeface="Arial"/>
            </a:endParaRPr>
          </a:p>
        </p:txBody>
      </p:sp>
      <p:sp>
        <p:nvSpPr>
          <p:cNvPr id="1616" name="TextBox 1"/>
          <p:cNvSpPr/>
          <p:nvPr/>
        </p:nvSpPr>
        <p:spPr>
          <a:xfrm>
            <a:off x="9581400" y="3994920"/>
            <a:ext cx="1821240" cy="172224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1422360"/>
              </a:tabLst>
            </a:pPr>
            <a:r>
              <a:rPr b="0" lang="en-US" sz="1660" spc="-1" strike="noStrike">
                <a:solidFill>
                  <a:srgbClr val="000000"/>
                </a:solidFill>
                <a:latin typeface="Times New Roman"/>
              </a:rPr>
              <a:t>1 = RB1 is input</a:t>
            </a:r>
            <a:endParaRPr b="0" lang="es-AR" sz="1660" spc="-1" strike="noStrike">
              <a:solidFill>
                <a:srgbClr val="000000"/>
              </a:solidFill>
              <a:latin typeface="Arial"/>
            </a:endParaRPr>
          </a:p>
          <a:p>
            <a:pPr>
              <a:lnSpc>
                <a:spcPts val="2001"/>
              </a:lnSpc>
              <a:tabLst>
                <a:tab algn="l" pos="1422360"/>
              </a:tabLst>
            </a:pPr>
            <a:r>
              <a:rPr b="0" lang="en-US" sz="1660" spc="-1" strike="noStrike">
                <a:solidFill>
                  <a:srgbClr val="000000"/>
                </a:solidFill>
                <a:latin typeface="Times New Roman"/>
              </a:rPr>
              <a:t>0 = RB1 is output</a:t>
            </a:r>
            <a:endParaRPr b="0" lang="es-AR" sz="1660" spc="-1" strike="noStrike">
              <a:solidFill>
                <a:srgbClr val="000000"/>
              </a:solidFill>
              <a:latin typeface="Arial"/>
            </a:endParaRPr>
          </a:p>
          <a:p>
            <a:pPr>
              <a:lnSpc>
                <a:spcPts val="1001"/>
              </a:lnSpc>
              <a:tabLst>
                <a:tab algn="l" pos="1422360"/>
              </a:tabLst>
            </a:pPr>
            <a:endParaRPr b="0" lang="es-AR" sz="1800" spc="-1" strike="noStrike">
              <a:solidFill>
                <a:srgbClr val="000000"/>
              </a:solidFill>
              <a:latin typeface="Arial"/>
            </a:endParaRPr>
          </a:p>
          <a:p>
            <a:pPr>
              <a:lnSpc>
                <a:spcPts val="1001"/>
              </a:lnSpc>
              <a:tabLst>
                <a:tab algn="l" pos="1422360"/>
              </a:tabLst>
            </a:pPr>
            <a:endParaRPr b="0" lang="es-AR" sz="1800" spc="-1" strike="noStrike">
              <a:solidFill>
                <a:srgbClr val="000000"/>
              </a:solidFill>
              <a:latin typeface="Arial"/>
            </a:endParaRPr>
          </a:p>
          <a:p>
            <a:pPr>
              <a:lnSpc>
                <a:spcPts val="1001"/>
              </a:lnSpc>
              <a:tabLst>
                <a:tab algn="l" pos="1422360"/>
              </a:tabLst>
            </a:pPr>
            <a:endParaRPr b="0" lang="es-AR" sz="1800" spc="-1" strike="noStrike">
              <a:solidFill>
                <a:srgbClr val="000000"/>
              </a:solidFill>
              <a:latin typeface="Arial"/>
            </a:endParaRPr>
          </a:p>
          <a:p>
            <a:pPr>
              <a:lnSpc>
                <a:spcPts val="1001"/>
              </a:lnSpc>
              <a:tabLst>
                <a:tab algn="l" pos="1422360"/>
              </a:tabLst>
            </a:pPr>
            <a:endParaRPr b="0" lang="es-AR" sz="1800" spc="-1" strike="noStrike">
              <a:solidFill>
                <a:srgbClr val="000000"/>
              </a:solidFill>
              <a:latin typeface="Arial"/>
            </a:endParaRPr>
          </a:p>
          <a:p>
            <a:pPr>
              <a:lnSpc>
                <a:spcPts val="1001"/>
              </a:lnSpc>
              <a:tabLst>
                <a:tab algn="l" pos="1422360"/>
              </a:tabLst>
            </a:pPr>
            <a:endParaRPr b="0" lang="es-AR" sz="1800" spc="-1" strike="noStrike">
              <a:solidFill>
                <a:srgbClr val="000000"/>
              </a:solidFill>
              <a:latin typeface="Arial"/>
            </a:endParaRPr>
          </a:p>
          <a:p>
            <a:pPr>
              <a:lnSpc>
                <a:spcPts val="1001"/>
              </a:lnSpc>
              <a:tabLst>
                <a:tab algn="l" pos="1422360"/>
              </a:tabLst>
            </a:pPr>
            <a:endParaRPr b="0" lang="es-AR" sz="1800" spc="-1" strike="noStrike">
              <a:solidFill>
                <a:srgbClr val="000000"/>
              </a:solidFill>
              <a:latin typeface="Arial"/>
            </a:endParaRPr>
          </a:p>
          <a:p>
            <a:pPr>
              <a:lnSpc>
                <a:spcPts val="2999"/>
              </a:lnSpc>
              <a:tabLst>
                <a:tab algn="l" pos="1422360"/>
              </a:tabLst>
            </a:pPr>
            <a:r>
              <a:rPr b="0" lang="en-US" sz="1800" spc="-1" strike="noStrike">
                <a:solidFill>
                  <a:srgbClr val="000000"/>
                </a:solidFill>
                <a:latin typeface="Calibri"/>
              </a:rPr>
              <a:t>	</a:t>
            </a:r>
            <a:r>
              <a:rPr b="1" lang="en-US" sz="1660" spc="-1" strike="noStrike">
                <a:solidFill>
                  <a:srgbClr val="000000"/>
                </a:solidFill>
                <a:latin typeface="Times New Roman"/>
              </a:rPr>
              <a:t>RB1</a:t>
            </a:r>
            <a:endParaRPr b="0" lang="es-AR" sz="1660" spc="-1" strike="noStrike">
              <a:solidFill>
                <a:srgbClr val="000000"/>
              </a:solidFill>
              <a:latin typeface="Arial"/>
            </a:endParaRPr>
          </a:p>
        </p:txBody>
      </p:sp>
      <p:sp>
        <p:nvSpPr>
          <p:cNvPr id="1617" name="TextBox 1"/>
          <p:cNvSpPr/>
          <p:nvPr/>
        </p:nvSpPr>
        <p:spPr>
          <a:xfrm>
            <a:off x="3143160" y="4330080"/>
            <a:ext cx="2385000" cy="190008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190440"/>
                <a:tab algn="l" pos="241200"/>
                <a:tab algn="l" pos="1434960"/>
                <a:tab algn="l" pos="16765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2500" spc="-1" strike="noStrike">
                <a:solidFill>
                  <a:srgbClr val="000080"/>
                </a:solidFill>
                <a:latin typeface="Courier New"/>
              </a:rPr>
              <a:t>movwf</a:t>
            </a:r>
            <a:r>
              <a:rPr b="0" lang="en-US" sz="2500" spc="-1" strike="noStrike">
                <a:solidFill>
                  <a:srgbClr val="000000"/>
                </a:solidFill>
                <a:latin typeface="Times New Roman"/>
              </a:rPr>
              <a:t>   </a:t>
            </a:r>
            <a:r>
              <a:rPr b="1" lang="en-US" sz="2500" spc="-1" strike="noStrike">
                <a:solidFill>
                  <a:srgbClr val="000080"/>
                </a:solidFill>
                <a:latin typeface="Courier New"/>
              </a:rPr>
              <a:t>PORTB</a:t>
            </a:r>
            <a:endParaRPr b="0" lang="es-AR" sz="2500" spc="-1" strike="noStrike">
              <a:solidFill>
                <a:srgbClr val="000000"/>
              </a:solidFill>
              <a:latin typeface="Arial"/>
            </a:endParaRPr>
          </a:p>
          <a:p>
            <a:pPr>
              <a:lnSpc>
                <a:spcPts val="2701"/>
              </a:lnSpc>
              <a:tabLst>
                <a:tab algn="l" pos="190440"/>
                <a:tab algn="l" pos="241200"/>
                <a:tab algn="l" pos="1434960"/>
                <a:tab algn="l" pos="167652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660" spc="-1" strike="noStrike">
                <a:solidFill>
                  <a:srgbClr val="000000"/>
                </a:solidFill>
                <a:latin typeface="Times New Roman"/>
              </a:rPr>
              <a:t>Write</a:t>
            </a:r>
            <a:endParaRPr b="0" lang="es-AR" sz="1660" spc="-1" strike="noStrike">
              <a:solidFill>
                <a:srgbClr val="000000"/>
              </a:solidFill>
              <a:latin typeface="Arial"/>
            </a:endParaRPr>
          </a:p>
          <a:p>
            <a:pPr>
              <a:lnSpc>
                <a:spcPts val="1899"/>
              </a:lnSpc>
              <a:tabLst>
                <a:tab algn="l" pos="190440"/>
                <a:tab algn="l" pos="241200"/>
                <a:tab algn="l" pos="1434960"/>
                <a:tab algn="l" pos="167652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660" spc="-1" strike="noStrike">
                <a:solidFill>
                  <a:srgbClr val="000000"/>
                </a:solidFill>
                <a:latin typeface="Times New Roman"/>
              </a:rPr>
              <a:t>Operation</a:t>
            </a:r>
            <a:endParaRPr b="0" lang="es-AR" sz="1660" spc="-1" strike="noStrike">
              <a:solidFill>
                <a:srgbClr val="000000"/>
              </a:solidFill>
              <a:latin typeface="Arial"/>
            </a:endParaRPr>
          </a:p>
          <a:p>
            <a:pPr>
              <a:lnSpc>
                <a:spcPts val="1001"/>
              </a:lnSpc>
              <a:tabLst>
                <a:tab algn="l" pos="190440"/>
                <a:tab algn="l" pos="241200"/>
                <a:tab algn="l" pos="1434960"/>
                <a:tab algn="l" pos="1676520"/>
              </a:tabLst>
            </a:pPr>
            <a:endParaRPr b="0" lang="es-AR" sz="1800" spc="-1" strike="noStrike">
              <a:solidFill>
                <a:srgbClr val="000000"/>
              </a:solidFill>
              <a:latin typeface="Arial"/>
            </a:endParaRPr>
          </a:p>
          <a:p>
            <a:pPr>
              <a:lnSpc>
                <a:spcPts val="1001"/>
              </a:lnSpc>
              <a:tabLst>
                <a:tab algn="l" pos="190440"/>
                <a:tab algn="l" pos="241200"/>
                <a:tab algn="l" pos="1434960"/>
                <a:tab algn="l" pos="1676520"/>
              </a:tabLst>
            </a:pPr>
            <a:endParaRPr b="0" lang="es-AR" sz="1800" spc="-1" strike="noStrike">
              <a:solidFill>
                <a:srgbClr val="000000"/>
              </a:solidFill>
              <a:latin typeface="Arial"/>
            </a:endParaRPr>
          </a:p>
          <a:p>
            <a:pPr>
              <a:lnSpc>
                <a:spcPts val="1001"/>
              </a:lnSpc>
              <a:tabLst>
                <a:tab algn="l" pos="190440"/>
                <a:tab algn="l" pos="241200"/>
                <a:tab algn="l" pos="1434960"/>
                <a:tab algn="l" pos="1676520"/>
              </a:tabLst>
            </a:pPr>
            <a:endParaRPr b="0" lang="es-AR" sz="1800" spc="-1" strike="noStrike">
              <a:solidFill>
                <a:srgbClr val="000000"/>
              </a:solidFill>
              <a:latin typeface="Arial"/>
            </a:endParaRPr>
          </a:p>
          <a:p>
            <a:pPr>
              <a:lnSpc>
                <a:spcPts val="3101"/>
              </a:lnSpc>
              <a:tabLst>
                <a:tab algn="l" pos="190440"/>
                <a:tab algn="l" pos="241200"/>
                <a:tab algn="l" pos="1434960"/>
                <a:tab algn="l" pos="1676520"/>
              </a:tabLst>
            </a:pPr>
            <a:r>
              <a:rPr b="0" lang="en-US" sz="1800" spc="-1" strike="noStrike">
                <a:solidFill>
                  <a:srgbClr val="000000"/>
                </a:solidFill>
                <a:latin typeface="Calibri"/>
              </a:rPr>
              <a:t>	</a:t>
            </a:r>
            <a:r>
              <a:rPr b="1" lang="en-US" sz="1660" spc="-1" strike="noStrike">
                <a:solidFill>
                  <a:srgbClr val="000000"/>
                </a:solidFill>
                <a:latin typeface="Times New Roman"/>
              </a:rPr>
              <a:t>Bit</a:t>
            </a:r>
            <a:r>
              <a:rPr b="0" lang="en-US" sz="1660" spc="-1" strike="noStrike">
                <a:solidFill>
                  <a:srgbClr val="000000"/>
                </a:solidFill>
                <a:latin typeface="Times New Roman"/>
              </a:rPr>
              <a:t> </a:t>
            </a:r>
            <a:r>
              <a:rPr b="1" lang="en-US" sz="1660" spc="-1" strike="noStrike">
                <a:solidFill>
                  <a:srgbClr val="000000"/>
                </a:solidFill>
                <a:latin typeface="Times New Roman"/>
              </a:rPr>
              <a:t>1</a:t>
            </a:r>
            <a:r>
              <a:rPr b="0" lang="en-US" sz="1660" spc="-1" strike="noStrike">
                <a:solidFill>
                  <a:srgbClr val="000000"/>
                </a:solidFill>
                <a:latin typeface="Times New Roman"/>
              </a:rPr>
              <a:t> </a:t>
            </a:r>
            <a:r>
              <a:rPr b="1" lang="en-US" sz="1660" spc="-1" strike="noStrike">
                <a:solidFill>
                  <a:srgbClr val="000000"/>
                </a:solidFill>
                <a:latin typeface="Times New Roman"/>
              </a:rPr>
              <a:t>of</a:t>
            </a:r>
            <a:endParaRPr b="0" lang="es-AR" sz="1660" spc="-1" strike="noStrike">
              <a:solidFill>
                <a:srgbClr val="000000"/>
              </a:solidFill>
              <a:latin typeface="Arial"/>
            </a:endParaRPr>
          </a:p>
          <a:p>
            <a:pPr>
              <a:lnSpc>
                <a:spcPts val="2001"/>
              </a:lnSpc>
              <a:tabLst>
                <a:tab algn="l" pos="190440"/>
                <a:tab algn="l" pos="241200"/>
                <a:tab algn="l" pos="1434960"/>
                <a:tab algn="l" pos="1676520"/>
              </a:tabLst>
            </a:pPr>
            <a:r>
              <a:rPr b="1" lang="en-US" sz="1660" spc="-1" strike="noStrike">
                <a:solidFill>
                  <a:srgbClr val="000000"/>
                </a:solidFill>
                <a:latin typeface="Times New Roman"/>
              </a:rPr>
              <a:t>Data</a:t>
            </a:r>
            <a:r>
              <a:rPr b="0" lang="en-US" sz="1660" spc="-1" strike="noStrike">
                <a:solidFill>
                  <a:srgbClr val="000000"/>
                </a:solidFill>
                <a:latin typeface="Times New Roman"/>
              </a:rPr>
              <a:t> </a:t>
            </a:r>
            <a:r>
              <a:rPr b="1" lang="en-US" sz="1660" spc="-1" strike="noStrike">
                <a:solidFill>
                  <a:srgbClr val="000000"/>
                </a:solidFill>
                <a:latin typeface="Times New Roman"/>
              </a:rPr>
              <a:t>Bus</a:t>
            </a:r>
            <a:endParaRPr b="0" lang="es-AR" sz="1660" spc="-1" strike="noStrike">
              <a:solidFill>
                <a:srgbClr val="000000"/>
              </a:solidFill>
              <a:latin typeface="Arial"/>
            </a:endParaRPr>
          </a:p>
        </p:txBody>
      </p:sp>
      <p:sp>
        <p:nvSpPr>
          <p:cNvPr id="1618" name="TextBox 1"/>
          <p:cNvSpPr/>
          <p:nvPr/>
        </p:nvSpPr>
        <p:spPr>
          <a:xfrm>
            <a:off x="3852720" y="7396200"/>
            <a:ext cx="2334240" cy="934560"/>
          </a:xfrm>
          <a:prstGeom prst="rect">
            <a:avLst/>
          </a:prstGeom>
          <a:noFill/>
          <a:ln w="0">
            <a:noFill/>
          </a:ln>
        </p:spPr>
        <p:style>
          <a:lnRef idx="0"/>
          <a:fillRef idx="0"/>
          <a:effectRef idx="0"/>
          <a:fontRef idx="minor"/>
        </p:style>
        <p:txBody>
          <a:bodyPr wrap="none" lIns="0" rIns="0" tIns="0" bIns="45000" anchor="t">
            <a:spAutoFit/>
          </a:bodyPr>
          <a:p>
            <a:pPr>
              <a:lnSpc>
                <a:spcPts val="2299"/>
              </a:lnSpc>
              <a:tabLst>
                <a:tab algn="l" pos="1384200"/>
                <a:tab algn="l" pos="161280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660" spc="-1" strike="noStrike">
                <a:solidFill>
                  <a:srgbClr val="000000"/>
                </a:solidFill>
                <a:latin typeface="Times New Roman"/>
              </a:rPr>
              <a:t>Read</a:t>
            </a:r>
            <a:endParaRPr b="0" lang="es-AR" sz="1660" spc="-1" strike="noStrike">
              <a:solidFill>
                <a:srgbClr val="000000"/>
              </a:solidFill>
              <a:latin typeface="Arial"/>
            </a:endParaRPr>
          </a:p>
          <a:p>
            <a:pPr>
              <a:lnSpc>
                <a:spcPts val="2001"/>
              </a:lnSpc>
              <a:tabLst>
                <a:tab algn="l" pos="1384200"/>
                <a:tab algn="l" pos="1612800"/>
              </a:tabLst>
            </a:pPr>
            <a:r>
              <a:rPr b="0" lang="en-US" sz="1800" spc="-1" strike="noStrike">
                <a:solidFill>
                  <a:srgbClr val="000000"/>
                </a:solidFill>
                <a:latin typeface="Calibri"/>
              </a:rPr>
              <a:t>	</a:t>
            </a:r>
            <a:r>
              <a:rPr b="1" lang="en-US" sz="1660" spc="-1" strike="noStrike">
                <a:solidFill>
                  <a:srgbClr val="000000"/>
                </a:solidFill>
                <a:latin typeface="Times New Roman"/>
              </a:rPr>
              <a:t>Operation</a:t>
            </a:r>
            <a:endParaRPr b="0" lang="es-AR" sz="1660" spc="-1" strike="noStrike">
              <a:solidFill>
                <a:srgbClr val="000000"/>
              </a:solidFill>
              <a:latin typeface="Arial"/>
            </a:endParaRPr>
          </a:p>
          <a:p>
            <a:pPr>
              <a:lnSpc>
                <a:spcPts val="2701"/>
              </a:lnSpc>
              <a:tabLst>
                <a:tab algn="l" pos="1384200"/>
                <a:tab algn="l" pos="1612800"/>
              </a:tabLst>
            </a:pPr>
            <a:r>
              <a:rPr b="1" lang="en-US" sz="2500" spc="-1" strike="noStrike">
                <a:solidFill>
                  <a:srgbClr val="000080"/>
                </a:solidFill>
                <a:latin typeface="Courier New"/>
              </a:rPr>
              <a:t>movf</a:t>
            </a:r>
            <a:r>
              <a:rPr b="0" lang="en-US" sz="2500" spc="-1" strike="noStrike">
                <a:solidFill>
                  <a:srgbClr val="000000"/>
                </a:solidFill>
                <a:latin typeface="Times New Roman"/>
              </a:rPr>
              <a:t>   </a:t>
            </a:r>
            <a:r>
              <a:rPr b="1" lang="en-US" sz="2500" spc="-1" strike="noStrike">
                <a:solidFill>
                  <a:srgbClr val="000080"/>
                </a:solidFill>
                <a:latin typeface="Courier New"/>
              </a:rPr>
              <a:t>PORTB,w</a:t>
            </a:r>
            <a:endParaRPr b="0" lang="es-AR" sz="2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9" name="Picture 3" descr=""/>
          <p:cNvPicPr/>
          <p:nvPr/>
        </p:nvPicPr>
        <p:blipFill>
          <a:blip r:embed="rId1"/>
          <a:stretch/>
        </p:blipFill>
        <p:spPr>
          <a:xfrm>
            <a:off x="1386000" y="812520"/>
            <a:ext cx="12347280" cy="9062640"/>
          </a:xfrm>
          <a:prstGeom prst="rect">
            <a:avLst/>
          </a:prstGeom>
          <a:ln w="0">
            <a:noFill/>
          </a:ln>
        </p:spPr>
      </p:pic>
      <p:sp>
        <p:nvSpPr>
          <p:cNvPr id="1620" name="TextBox 1"/>
          <p:cNvSpPr/>
          <p:nvPr/>
        </p:nvSpPr>
        <p:spPr>
          <a:xfrm>
            <a:off x="7212240" y="1130400"/>
            <a:ext cx="221652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I/O</a:t>
            </a:r>
            <a:r>
              <a:rPr b="0" lang="en-US" sz="4390" spc="-1" strike="noStrike">
                <a:solidFill>
                  <a:srgbClr val="000000"/>
                </a:solidFill>
                <a:latin typeface="Times New Roman"/>
              </a:rPr>
              <a:t> </a:t>
            </a:r>
            <a:r>
              <a:rPr b="1" lang="en-US" sz="4390" spc="-1" strike="noStrike">
                <a:solidFill>
                  <a:srgbClr val="000000"/>
                </a:solidFill>
                <a:latin typeface="Times New Roman"/>
              </a:rPr>
              <a:t>Ports</a:t>
            </a:r>
            <a:endParaRPr b="0" lang="es-AR" sz="4390" spc="-1" strike="noStrike">
              <a:solidFill>
                <a:srgbClr val="000000"/>
              </a:solidFill>
              <a:latin typeface="Arial"/>
            </a:endParaRPr>
          </a:p>
        </p:txBody>
      </p:sp>
      <p:sp>
        <p:nvSpPr>
          <p:cNvPr id="1621" name="TextBox 1"/>
          <p:cNvSpPr/>
          <p:nvPr/>
        </p:nvSpPr>
        <p:spPr>
          <a:xfrm>
            <a:off x="3814920" y="6792840"/>
            <a:ext cx="7617960" cy="1899720"/>
          </a:xfrm>
          <a:prstGeom prst="rect">
            <a:avLst/>
          </a:prstGeom>
          <a:noFill/>
          <a:ln w="0">
            <a:noFill/>
          </a:ln>
        </p:spPr>
        <p:style>
          <a:lnRef idx="0"/>
          <a:fillRef idx="0"/>
          <a:effectRef idx="0"/>
          <a:fontRef idx="minor"/>
        </p:style>
        <p:txBody>
          <a:bodyPr wrap="none" lIns="0" rIns="0" tIns="0" bIns="45000" anchor="t">
            <a:spAutoFit/>
          </a:bodyPr>
          <a:p>
            <a:pPr marL="571680" indent="-571680">
              <a:lnSpc>
                <a:spcPts val="5000"/>
              </a:lnSpc>
              <a:buClr>
                <a:srgbClr val="000000"/>
              </a:buClr>
              <a:buFont typeface="Arial"/>
              <a:buChar char="•"/>
            </a:pPr>
            <a:r>
              <a:rPr b="1" lang="en-US" sz="3600" spc="-1" strike="noStrike">
                <a:solidFill>
                  <a:srgbClr val="000000"/>
                </a:solidFill>
                <a:latin typeface="Times New Roman"/>
              </a:rPr>
              <a:t>Bit</a:t>
            </a:r>
            <a:r>
              <a:rPr b="0" lang="en-US" sz="3600" spc="-1" strike="noStrike">
                <a:solidFill>
                  <a:srgbClr val="000000"/>
                </a:solidFill>
                <a:latin typeface="Times New Roman"/>
              </a:rPr>
              <a:t> </a:t>
            </a:r>
            <a:r>
              <a:rPr b="1" lang="en-US" sz="3600" spc="-1" strike="noStrike">
                <a:solidFill>
                  <a:srgbClr val="000000"/>
                </a:solidFill>
                <a:latin typeface="Times New Roman"/>
              </a:rPr>
              <a:t>n</a:t>
            </a:r>
            <a:r>
              <a:rPr b="0" lang="en-US" sz="3600" spc="-1" strike="noStrike">
                <a:solidFill>
                  <a:srgbClr val="000000"/>
                </a:solidFill>
                <a:latin typeface="Times New Roman"/>
              </a:rPr>
              <a:t> </a:t>
            </a:r>
            <a:r>
              <a:rPr b="1" lang="en-US" sz="3600" spc="-1" strike="noStrike">
                <a:solidFill>
                  <a:srgbClr val="000000"/>
                </a:solidFill>
                <a:latin typeface="Times New Roman"/>
              </a:rPr>
              <a:t>en</a:t>
            </a:r>
            <a:r>
              <a:rPr b="0" lang="en-US" sz="3600" spc="-1" strike="noStrike">
                <a:solidFill>
                  <a:srgbClr val="000000"/>
                </a:solidFill>
                <a:latin typeface="Times New Roman"/>
              </a:rPr>
              <a:t> </a:t>
            </a:r>
            <a:r>
              <a:rPr b="1" lang="en-US" sz="3600" spc="-1" strike="noStrike">
                <a:solidFill>
                  <a:srgbClr val="000000"/>
                </a:solidFill>
                <a:latin typeface="Times New Roman"/>
              </a:rPr>
              <a:t>TRISx</a:t>
            </a:r>
            <a:r>
              <a:rPr b="0" lang="en-US" sz="3600" spc="-1" strike="noStrike">
                <a:solidFill>
                  <a:srgbClr val="000000"/>
                </a:solidFill>
                <a:latin typeface="Times New Roman"/>
              </a:rPr>
              <a:t> </a:t>
            </a:r>
            <a:r>
              <a:rPr b="1" lang="en-US" sz="3600" spc="-1" strike="noStrike">
                <a:solidFill>
                  <a:srgbClr val="000000"/>
                </a:solidFill>
                <a:latin typeface="Times New Roman"/>
              </a:rPr>
              <a:t>controla</a:t>
            </a:r>
            <a:r>
              <a:rPr b="0" lang="en-US" sz="3600" spc="-1" strike="noStrike">
                <a:solidFill>
                  <a:srgbClr val="000000"/>
                </a:solidFill>
                <a:latin typeface="Times New Roman"/>
              </a:rPr>
              <a:t> </a:t>
            </a:r>
            <a:r>
              <a:rPr b="1" lang="en-US" sz="3600" spc="-1" strike="noStrike">
                <a:solidFill>
                  <a:srgbClr val="000000"/>
                </a:solidFill>
                <a:latin typeface="Times New Roman"/>
              </a:rPr>
              <a:t>la</a:t>
            </a:r>
            <a:r>
              <a:rPr b="0" lang="en-US" sz="3600" spc="-1" strike="noStrike">
                <a:solidFill>
                  <a:srgbClr val="000000"/>
                </a:solidFill>
                <a:latin typeface="Times New Roman"/>
              </a:rPr>
              <a:t> </a:t>
            </a:r>
            <a:r>
              <a:rPr b="1" lang="en-US" sz="3600" spc="-1" strike="noStrike">
                <a:solidFill>
                  <a:srgbClr val="000000"/>
                </a:solidFill>
                <a:latin typeface="Times New Roman"/>
              </a:rPr>
              <a:t>dirección</a:t>
            </a:r>
            <a:endParaRPr b="0" lang="es-AR" sz="3600" spc="-1" strike="noStrike">
              <a:solidFill>
                <a:srgbClr val="000000"/>
              </a:solidFill>
              <a:latin typeface="Arial"/>
            </a:endParaRPr>
          </a:p>
          <a:p>
            <a:pPr>
              <a:lnSpc>
                <a:spcPts val="3801"/>
              </a:lnSpc>
            </a:pPr>
            <a:r>
              <a:rPr b="1" lang="en-US" sz="3600" spc="-1" strike="noStrike">
                <a:solidFill>
                  <a:srgbClr val="000000"/>
                </a:solidFill>
                <a:latin typeface="Times New Roman"/>
              </a:rPr>
              <a:t>     </a:t>
            </a:r>
            <a:r>
              <a:rPr b="1" lang="en-US" sz="3600" spc="-1" strike="noStrike">
                <a:solidFill>
                  <a:srgbClr val="000000"/>
                </a:solidFill>
                <a:latin typeface="Times New Roman"/>
              </a:rPr>
              <a:t>del</a:t>
            </a:r>
            <a:r>
              <a:rPr b="0" lang="en-US" sz="3600" spc="-1" strike="noStrike">
                <a:solidFill>
                  <a:srgbClr val="000000"/>
                </a:solidFill>
                <a:latin typeface="Times New Roman"/>
              </a:rPr>
              <a:t> </a:t>
            </a:r>
            <a:r>
              <a:rPr b="1" lang="en-US" sz="3600" spc="-1" strike="noStrike">
                <a:solidFill>
                  <a:srgbClr val="000000"/>
                </a:solidFill>
                <a:latin typeface="Times New Roman"/>
              </a:rPr>
              <a:t>dato</a:t>
            </a:r>
            <a:r>
              <a:rPr b="0" lang="en-US" sz="3600" spc="-1" strike="noStrike">
                <a:solidFill>
                  <a:srgbClr val="000000"/>
                </a:solidFill>
                <a:latin typeface="Times New Roman"/>
              </a:rPr>
              <a:t> </a:t>
            </a:r>
            <a:r>
              <a:rPr b="1" lang="en-US" sz="3600" spc="-1" strike="noStrike">
                <a:solidFill>
                  <a:srgbClr val="000000"/>
                </a:solidFill>
                <a:latin typeface="Times New Roman"/>
              </a:rPr>
              <a:t>Bit</a:t>
            </a:r>
            <a:r>
              <a:rPr b="0" lang="en-US" sz="3600" spc="-1" strike="noStrike">
                <a:solidFill>
                  <a:srgbClr val="000000"/>
                </a:solidFill>
                <a:latin typeface="Times New Roman"/>
              </a:rPr>
              <a:t> </a:t>
            </a:r>
            <a:r>
              <a:rPr b="1" lang="en-US" sz="3600" spc="-1" strike="noStrike">
                <a:solidFill>
                  <a:srgbClr val="000000"/>
                </a:solidFill>
                <a:latin typeface="Times New Roman"/>
              </a:rPr>
              <a:t>n</a:t>
            </a:r>
            <a:r>
              <a:rPr b="0" lang="en-US" sz="3600" spc="-1" strike="noStrike">
                <a:solidFill>
                  <a:srgbClr val="000000"/>
                </a:solidFill>
                <a:latin typeface="Times New Roman"/>
              </a:rPr>
              <a:t> </a:t>
            </a:r>
            <a:r>
              <a:rPr b="1" lang="en-US" sz="3600" spc="-1" strike="noStrike">
                <a:solidFill>
                  <a:srgbClr val="000000"/>
                </a:solidFill>
                <a:latin typeface="Times New Roman"/>
              </a:rPr>
              <a:t>en</a:t>
            </a:r>
            <a:r>
              <a:rPr b="0" lang="en-US" sz="3600" spc="-1" strike="noStrike">
                <a:solidFill>
                  <a:srgbClr val="000000"/>
                </a:solidFill>
                <a:latin typeface="Times New Roman"/>
              </a:rPr>
              <a:t> </a:t>
            </a:r>
            <a:r>
              <a:rPr b="1" lang="en-US" sz="3600" spc="-1" strike="noStrike">
                <a:solidFill>
                  <a:srgbClr val="000000"/>
                </a:solidFill>
                <a:latin typeface="Times New Roman"/>
              </a:rPr>
              <a:t>el</a:t>
            </a:r>
            <a:r>
              <a:rPr b="0" lang="en-US" sz="3600" spc="-1" strike="noStrike">
                <a:solidFill>
                  <a:srgbClr val="000000"/>
                </a:solidFill>
                <a:latin typeface="Times New Roman"/>
              </a:rPr>
              <a:t>  </a:t>
            </a:r>
            <a:r>
              <a:rPr b="1" lang="en-US" sz="3600" spc="-1" strike="noStrike">
                <a:solidFill>
                  <a:srgbClr val="000000"/>
                </a:solidFill>
                <a:latin typeface="Times New Roman"/>
              </a:rPr>
              <a:t>PORTx</a:t>
            </a:r>
            <a:endParaRPr b="0" lang="es-AR" sz="3600" spc="-1" strike="noStrike">
              <a:solidFill>
                <a:srgbClr val="000000"/>
              </a:solidFill>
              <a:latin typeface="Arial"/>
            </a:endParaRPr>
          </a:p>
          <a:p>
            <a:pPr marL="571680" indent="-571680">
              <a:lnSpc>
                <a:spcPts val="5800"/>
              </a:lnSpc>
              <a:buClr>
                <a:srgbClr val="000000"/>
              </a:buClr>
              <a:buFont typeface="Arial"/>
              <a:buChar char="•"/>
            </a:pPr>
            <a:r>
              <a:rPr b="1" lang="en-US" sz="4000" spc="-1" strike="noStrike">
                <a:solidFill>
                  <a:srgbClr val="000000"/>
                </a:solidFill>
                <a:latin typeface="Times New Roman"/>
              </a:rPr>
              <a:t>1</a:t>
            </a:r>
            <a:r>
              <a:rPr b="0" lang="en-US" sz="4000" spc="-1" strike="noStrike">
                <a:solidFill>
                  <a:srgbClr val="000000"/>
                </a:solidFill>
                <a:latin typeface="Times New Roman"/>
              </a:rPr>
              <a:t> </a:t>
            </a:r>
            <a:r>
              <a:rPr b="1" lang="en-US" sz="4000" spc="-1" strike="noStrike">
                <a:solidFill>
                  <a:srgbClr val="000000"/>
                </a:solidFill>
                <a:latin typeface="Times New Roman"/>
              </a:rPr>
              <a:t>=</a:t>
            </a:r>
            <a:r>
              <a:rPr b="0" lang="en-US" sz="4000" spc="-1" strike="noStrike">
                <a:solidFill>
                  <a:srgbClr val="000000"/>
                </a:solidFill>
                <a:latin typeface="Times New Roman"/>
              </a:rPr>
              <a:t> </a:t>
            </a:r>
            <a:r>
              <a:rPr b="1" lang="en-US" sz="4000" spc="-1" strike="noStrike">
                <a:solidFill>
                  <a:srgbClr val="000000"/>
                </a:solidFill>
                <a:latin typeface="Times New Roman"/>
              </a:rPr>
              <a:t>Entrada,</a:t>
            </a:r>
            <a:r>
              <a:rPr b="0" lang="en-US" sz="4000" spc="-1" strike="noStrike">
                <a:solidFill>
                  <a:srgbClr val="000000"/>
                </a:solidFill>
                <a:latin typeface="Times New Roman"/>
              </a:rPr>
              <a:t> </a:t>
            </a:r>
            <a:r>
              <a:rPr b="1" lang="en-US" sz="4000" spc="-1" strike="noStrike">
                <a:solidFill>
                  <a:srgbClr val="000000"/>
                </a:solidFill>
                <a:latin typeface="Times New Roman"/>
              </a:rPr>
              <a:t>0</a:t>
            </a:r>
            <a:r>
              <a:rPr b="0" lang="en-US" sz="4000" spc="-1" strike="noStrike">
                <a:solidFill>
                  <a:srgbClr val="000000"/>
                </a:solidFill>
                <a:latin typeface="Times New Roman"/>
              </a:rPr>
              <a:t> </a:t>
            </a:r>
            <a:r>
              <a:rPr b="1" lang="en-US" sz="4000" spc="-1" strike="noStrike">
                <a:solidFill>
                  <a:srgbClr val="000000"/>
                </a:solidFill>
                <a:latin typeface="Times New Roman"/>
              </a:rPr>
              <a:t>=</a:t>
            </a:r>
            <a:r>
              <a:rPr b="0" lang="en-US" sz="4000" spc="-1" strike="noStrike">
                <a:solidFill>
                  <a:srgbClr val="000000"/>
                </a:solidFill>
                <a:latin typeface="Times New Roman"/>
              </a:rPr>
              <a:t> </a:t>
            </a:r>
            <a:r>
              <a:rPr b="1" lang="en-US" sz="4000" spc="-1" strike="noStrike">
                <a:solidFill>
                  <a:srgbClr val="000000"/>
                </a:solidFill>
                <a:latin typeface="Times New Roman"/>
              </a:rPr>
              <a:t>Salida</a:t>
            </a:r>
            <a:endParaRPr b="0" lang="es-AR"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2" name="PlaceHolder 1"/>
          <p:cNvSpPr>
            <a:spLocks noGrp="1"/>
          </p:cNvSpPr>
          <p:nvPr>
            <p:ph type="title"/>
          </p:nvPr>
        </p:nvSpPr>
        <p:spPr>
          <a:xfrm>
            <a:off x="360000" y="4009680"/>
            <a:ext cx="14399640" cy="1938600"/>
          </a:xfrm>
          <a:prstGeom prst="rect">
            <a:avLst/>
          </a:prstGeom>
          <a:noFill/>
          <a:ln w="0">
            <a:noFill/>
          </a:ln>
        </p:spPr>
        <p:txBody>
          <a:bodyPr anchor="ctr">
            <a:noAutofit/>
          </a:bodyPr>
          <a:p>
            <a:pPr indent="0" algn="ctr">
              <a:lnSpc>
                <a:spcPct val="100000"/>
              </a:lnSpc>
              <a:buNone/>
            </a:pPr>
            <a:r>
              <a:rPr b="0" lang="es-AR" sz="4400" spc="-1" strike="noStrike">
                <a:solidFill>
                  <a:srgbClr val="ff0000"/>
                </a:solidFill>
                <a:latin typeface="Calibri"/>
              </a:rPr>
              <a:t>Arquitectura de Computadoras</a:t>
            </a:r>
            <a:endParaRPr b="0" lang="en-US" sz="4400" spc="-1" strike="noStrike">
              <a:solidFill>
                <a:srgbClr val="000000"/>
              </a:solidFill>
              <a:latin typeface="Calibri"/>
            </a:endParaRPr>
          </a:p>
        </p:txBody>
      </p:sp>
      <p:sp>
        <p:nvSpPr>
          <p:cNvPr id="1623" name="PlaceHolder 2"/>
          <p:cNvSpPr>
            <a:spLocks noGrp="1"/>
          </p:cNvSpPr>
          <p:nvPr>
            <p:ph type="subTitle"/>
          </p:nvPr>
        </p:nvSpPr>
        <p:spPr>
          <a:xfrm>
            <a:off x="2206800" y="5486040"/>
            <a:ext cx="8619120" cy="2311200"/>
          </a:xfrm>
          <a:prstGeom prst="rect">
            <a:avLst/>
          </a:prstGeom>
          <a:noFill/>
          <a:ln w="0">
            <a:noFill/>
          </a:ln>
        </p:spPr>
        <p:txBody>
          <a:bodyPr anchor="t">
            <a:noAutofit/>
          </a:bodyPr>
          <a:p>
            <a:pPr indent="0" algn="ctr">
              <a:lnSpc>
                <a:spcPct val="100000"/>
              </a:lnSpc>
              <a:spcBef>
                <a:spcPts val="641"/>
              </a:spcBef>
              <a:buNone/>
              <a:tabLst>
                <a:tab algn="l" pos="0"/>
              </a:tabLst>
            </a:pPr>
            <a:r>
              <a:rPr b="0" i="1" lang="es-AR" sz="3200" spc="-1" strike="noStrike">
                <a:solidFill>
                  <a:srgbClr val="8b8b8b"/>
                </a:solidFill>
                <a:latin typeface="Calibri"/>
              </a:rPr>
              <a:t>Trabajo Teórico - Practico</a:t>
            </a:r>
            <a:endParaRPr b="0" lang="es-AR" sz="3200" spc="-1" strike="noStrike">
              <a:solidFill>
                <a:srgbClr val="000000"/>
              </a:solidFill>
              <a:latin typeface="Arial"/>
            </a:endParaRPr>
          </a:p>
          <a:p>
            <a:pPr indent="0" algn="ctr">
              <a:lnSpc>
                <a:spcPct val="100000"/>
              </a:lnSpc>
              <a:spcBef>
                <a:spcPts val="641"/>
              </a:spcBef>
              <a:buNone/>
              <a:tabLst>
                <a:tab algn="l" pos="0"/>
              </a:tabLst>
            </a:pPr>
            <a:r>
              <a:rPr b="0" i="1" lang="es-AR" sz="3200" spc="-1" strike="noStrike">
                <a:solidFill>
                  <a:srgbClr val="8b8b8b"/>
                </a:solidFill>
                <a:latin typeface="Calibri"/>
              </a:rPr>
              <a:t>Desarrollo de Ascensor</a:t>
            </a:r>
            <a:endParaRPr b="0" lang="es-AR" sz="3200" spc="-1" strike="noStrike">
              <a:solidFill>
                <a:srgbClr val="000000"/>
              </a:solidFill>
              <a:latin typeface="Arial"/>
            </a:endParaRPr>
          </a:p>
          <a:p>
            <a:pPr indent="0" algn="ctr">
              <a:lnSpc>
                <a:spcPct val="100000"/>
              </a:lnSpc>
              <a:spcBef>
                <a:spcPts val="641"/>
              </a:spcBef>
              <a:buNone/>
              <a:tabLst>
                <a:tab algn="l" pos="0"/>
              </a:tabLst>
            </a:pPr>
            <a:r>
              <a:rPr b="0" i="1" lang="es-ES" sz="3200" spc="-1" strike="noStrike">
                <a:solidFill>
                  <a:srgbClr val="8b8b8b"/>
                </a:solidFill>
                <a:latin typeface="Calibri"/>
              </a:rPr>
              <a:t>Viernes 15/11</a:t>
            </a:r>
            <a:endParaRPr b="0" lang="es-A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4" name="Picture 2" descr=""/>
          <p:cNvPicPr/>
          <p:nvPr/>
        </p:nvPicPr>
        <p:blipFill>
          <a:blip r:embed="rId1"/>
          <a:stretch/>
        </p:blipFill>
        <p:spPr>
          <a:xfrm>
            <a:off x="2942280" y="830520"/>
            <a:ext cx="9234720" cy="9256320"/>
          </a:xfrm>
          <a:prstGeom prst="rect">
            <a:avLst/>
          </a:prstGeom>
          <a:ln w="0">
            <a:noFill/>
          </a:ln>
        </p:spPr>
      </p:pic>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5" name="Picture 2" descr=""/>
          <p:cNvPicPr/>
          <p:nvPr/>
        </p:nvPicPr>
        <p:blipFill>
          <a:blip r:embed="rId1"/>
          <a:stretch/>
        </p:blipFill>
        <p:spPr>
          <a:xfrm>
            <a:off x="3250080" y="621360"/>
            <a:ext cx="8823960" cy="9572040"/>
          </a:xfrm>
          <a:prstGeom prst="rect">
            <a:avLst/>
          </a:prstGeom>
          <a:ln w="0">
            <a:noFill/>
          </a:ln>
        </p:spPr>
      </p:pic>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6" name="Picture 2" descr=""/>
          <p:cNvPicPr/>
          <p:nvPr/>
        </p:nvPicPr>
        <p:blipFill>
          <a:blip r:embed="rId1"/>
          <a:stretch/>
        </p:blipFill>
        <p:spPr>
          <a:xfrm>
            <a:off x="3147480" y="500400"/>
            <a:ext cx="8823960" cy="96904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 name="Picture 3" descr=""/>
          <p:cNvPicPr/>
          <p:nvPr/>
        </p:nvPicPr>
        <p:blipFill>
          <a:blip r:embed="rId1"/>
          <a:stretch/>
        </p:blipFill>
        <p:spPr>
          <a:xfrm>
            <a:off x="1368720" y="822960"/>
            <a:ext cx="12347280" cy="9062640"/>
          </a:xfrm>
          <a:prstGeom prst="rect">
            <a:avLst/>
          </a:prstGeom>
          <a:ln w="0">
            <a:noFill/>
          </a:ln>
        </p:spPr>
      </p:pic>
      <p:sp>
        <p:nvSpPr>
          <p:cNvPr id="256" name="TextBox 1"/>
          <p:cNvSpPr/>
          <p:nvPr/>
        </p:nvSpPr>
        <p:spPr>
          <a:xfrm>
            <a:off x="1095120" y="420480"/>
            <a:ext cx="12928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Longitud de la palabra de Instrucción</a:t>
            </a:r>
            <a:endParaRPr b="0" lang="es-AR" sz="2800" spc="-1" strike="noStrike">
              <a:solidFill>
                <a:srgbClr val="000000"/>
              </a:solidFill>
              <a:latin typeface="Arial"/>
            </a:endParaRPr>
          </a:p>
        </p:txBody>
      </p:sp>
      <p:sp>
        <p:nvSpPr>
          <p:cNvPr id="257" name="TextBox 1"/>
          <p:cNvSpPr/>
          <p:nvPr/>
        </p:nvSpPr>
        <p:spPr>
          <a:xfrm>
            <a:off x="3317040" y="2219400"/>
            <a:ext cx="184896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Memoria</a:t>
            </a:r>
            <a:r>
              <a:rPr b="0" lang="en-US" sz="1090" spc="-1" strike="noStrike">
                <a:solidFill>
                  <a:srgbClr val="000000"/>
                </a:solidFill>
                <a:latin typeface="Times New Roman"/>
              </a:rPr>
              <a:t> </a:t>
            </a:r>
            <a:r>
              <a:rPr b="1" lang="en-US" sz="1090" spc="-1" strike="noStrike">
                <a:solidFill>
                  <a:srgbClr val="000000"/>
                </a:solidFill>
                <a:latin typeface="Times New Roman"/>
              </a:rPr>
              <a:t>de</a:t>
            </a:r>
            <a:r>
              <a:rPr b="0" lang="en-US" sz="1090" spc="-1" strike="noStrike">
                <a:solidFill>
                  <a:srgbClr val="000000"/>
                </a:solidFill>
                <a:latin typeface="Times New Roman"/>
              </a:rPr>
              <a:t> </a:t>
            </a:r>
            <a:r>
              <a:rPr b="1" lang="en-US" sz="1090" spc="-1" strike="noStrike">
                <a:solidFill>
                  <a:srgbClr val="000000"/>
                </a:solidFill>
                <a:latin typeface="Times New Roman"/>
              </a:rPr>
              <a:t>Programa</a:t>
            </a:r>
            <a:r>
              <a:rPr b="0" lang="en-US" sz="1090" spc="-1" strike="noStrike">
                <a:solidFill>
                  <a:srgbClr val="000000"/>
                </a:solidFill>
                <a:latin typeface="Times New Roman"/>
              </a:rPr>
              <a:t> </a:t>
            </a:r>
            <a:r>
              <a:rPr b="1" lang="en-US" sz="1090" spc="-1" strike="noStrike">
                <a:solidFill>
                  <a:srgbClr val="000000"/>
                </a:solidFill>
                <a:latin typeface="Times New Roman"/>
              </a:rPr>
              <a:t>de</a:t>
            </a:r>
            <a:r>
              <a:rPr b="0" lang="en-US" sz="1090" spc="-1" strike="noStrike">
                <a:solidFill>
                  <a:srgbClr val="000000"/>
                </a:solidFill>
                <a:latin typeface="Times New Roman"/>
              </a:rPr>
              <a:t> </a:t>
            </a:r>
            <a:r>
              <a:rPr b="1" lang="en-US" sz="1090" spc="-1" strike="noStrike">
                <a:solidFill>
                  <a:srgbClr val="000000"/>
                </a:solidFill>
                <a:latin typeface="Times New Roman"/>
              </a:rPr>
              <a:t>8</a:t>
            </a:r>
            <a:r>
              <a:rPr b="0" lang="en-US" sz="1090" spc="-1" strike="noStrike">
                <a:solidFill>
                  <a:srgbClr val="000000"/>
                </a:solidFill>
                <a:latin typeface="Times New Roman"/>
              </a:rPr>
              <a:t> </a:t>
            </a:r>
            <a:r>
              <a:rPr b="1" lang="en-US" sz="1090" spc="-1" strike="noStrike">
                <a:solidFill>
                  <a:srgbClr val="000000"/>
                </a:solidFill>
                <a:latin typeface="Times New Roman"/>
              </a:rPr>
              <a:t>Bit</a:t>
            </a:r>
            <a:endParaRPr b="0" lang="es-AR" sz="1090" spc="-1" strike="noStrike">
              <a:solidFill>
                <a:srgbClr val="000000"/>
              </a:solidFill>
              <a:latin typeface="Arial"/>
            </a:endParaRPr>
          </a:p>
        </p:txBody>
      </p:sp>
      <p:sp>
        <p:nvSpPr>
          <p:cNvPr id="258" name="TextBox 1"/>
          <p:cNvSpPr/>
          <p:nvPr/>
        </p:nvSpPr>
        <p:spPr>
          <a:xfrm>
            <a:off x="7297200" y="2028960"/>
            <a:ext cx="3535200" cy="10483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u="sng">
                <a:solidFill>
                  <a:srgbClr val="000000"/>
                </a:solidFill>
                <a:uFillTx/>
                <a:latin typeface="Times New Roman"/>
              </a:rPr>
              <a:t>Instruccion de 8 bit sobre MCU de 8 Bits</a:t>
            </a:r>
            <a:endParaRPr b="0" lang="es-AR" sz="1600" spc="-1" strike="noStrike">
              <a:solidFill>
                <a:srgbClr val="000000"/>
              </a:solidFill>
              <a:latin typeface="Arial"/>
            </a:endParaRPr>
          </a:p>
          <a:p>
            <a:pPr>
              <a:lnSpc>
                <a:spcPts val="2500"/>
              </a:lnSpc>
            </a:pPr>
            <a:r>
              <a:rPr b="1" lang="en-US" sz="1390" spc="-1" strike="noStrike">
                <a:solidFill>
                  <a:srgbClr val="000000"/>
                </a:solidFill>
                <a:latin typeface="Times New Roman"/>
              </a:rPr>
              <a:t>Ejemplo:</a:t>
            </a:r>
            <a:r>
              <a:rPr b="0" lang="en-US" sz="1390" spc="-1" strike="noStrike">
                <a:solidFill>
                  <a:srgbClr val="000000"/>
                </a:solidFill>
                <a:latin typeface="Times New Roman"/>
              </a:rPr>
              <a:t> </a:t>
            </a:r>
            <a:r>
              <a:rPr b="1" lang="en-US" sz="1390" spc="-1" strike="noStrike">
                <a:solidFill>
                  <a:srgbClr val="000000"/>
                </a:solidFill>
                <a:latin typeface="Times New Roman"/>
              </a:rPr>
              <a:t>Freescale</a:t>
            </a:r>
            <a:r>
              <a:rPr b="0" lang="en-US" sz="1390" spc="-1" strike="noStrike">
                <a:solidFill>
                  <a:srgbClr val="000000"/>
                </a:solidFill>
                <a:latin typeface="Times New Roman"/>
              </a:rPr>
              <a:t> </a:t>
            </a:r>
            <a:r>
              <a:rPr b="1" lang="en-US" sz="1390" spc="-1" strike="noStrike">
                <a:solidFill>
                  <a:srgbClr val="000000"/>
                </a:solidFill>
                <a:latin typeface="Times New Roman"/>
              </a:rPr>
              <a:t>‘Cargar</a:t>
            </a:r>
            <a:r>
              <a:rPr b="0" lang="en-US" sz="1390" spc="-1" strike="noStrike">
                <a:solidFill>
                  <a:srgbClr val="000000"/>
                </a:solidFill>
                <a:latin typeface="Times New Roman"/>
              </a:rPr>
              <a:t> </a:t>
            </a:r>
            <a:r>
              <a:rPr b="1" lang="en-US" sz="1390" spc="-1" strike="noStrike">
                <a:solidFill>
                  <a:srgbClr val="000000"/>
                </a:solidFill>
                <a:latin typeface="Times New Roman"/>
              </a:rPr>
              <a:t>Acumulador</a:t>
            </a:r>
            <a:r>
              <a:rPr b="0" lang="en-US" sz="1390" spc="-1" strike="noStrike">
                <a:solidFill>
                  <a:srgbClr val="000000"/>
                </a:solidFill>
                <a:latin typeface="Times New Roman"/>
              </a:rPr>
              <a:t> </a:t>
            </a:r>
            <a:r>
              <a:rPr b="1" lang="en-US" sz="1390" spc="-1" strike="noStrike">
                <a:solidFill>
                  <a:srgbClr val="000000"/>
                </a:solidFill>
                <a:latin typeface="Times New Roman"/>
              </a:rPr>
              <a:t>A’:</a:t>
            </a:r>
            <a:endParaRPr b="0" lang="es-AR" sz="1390" spc="-1" strike="noStrike">
              <a:solidFill>
                <a:srgbClr val="000000"/>
              </a:solidFill>
              <a:latin typeface="Arial"/>
            </a:endParaRPr>
          </a:p>
          <a:p>
            <a:pPr>
              <a:lnSpc>
                <a:spcPts val="1599"/>
              </a:lnSpc>
            </a:pPr>
            <a:r>
              <a:rPr b="0" lang="en-US" sz="1390" spc="-1" strike="noStrike">
                <a:solidFill>
                  <a:srgbClr val="ff0000"/>
                </a:solidFill>
                <a:latin typeface="Times New Roman"/>
              </a:rPr>
              <a:t>• </a:t>
            </a:r>
            <a:r>
              <a:rPr b="1" lang="en-US" sz="1390" spc="-1" strike="noStrike">
                <a:solidFill>
                  <a:srgbClr val="ff0000"/>
                </a:solidFill>
                <a:latin typeface="Times New Roman"/>
              </a:rPr>
              <a:t>2</a:t>
            </a:r>
            <a:r>
              <a:rPr b="0" lang="en-US" sz="1390" spc="-1" strike="noStrike">
                <a:solidFill>
                  <a:srgbClr val="ff0000"/>
                </a:solidFill>
                <a:latin typeface="Times New Roman"/>
              </a:rPr>
              <a:t> </a:t>
            </a:r>
            <a:r>
              <a:rPr b="1" lang="en-US" sz="1390" spc="-1" strike="noStrike">
                <a:solidFill>
                  <a:srgbClr val="ff0000"/>
                </a:solidFill>
                <a:latin typeface="Times New Roman"/>
              </a:rPr>
              <a:t>Localizaciones</a:t>
            </a:r>
            <a:r>
              <a:rPr b="0" lang="en-US" sz="1390" spc="-1" strike="noStrike">
                <a:solidFill>
                  <a:srgbClr val="ff0000"/>
                </a:solidFill>
                <a:latin typeface="Times New Roman"/>
              </a:rPr>
              <a:t> </a:t>
            </a:r>
            <a:r>
              <a:rPr b="1" lang="en-US" sz="1390" spc="-1" strike="noStrike">
                <a:solidFill>
                  <a:srgbClr val="ff0000"/>
                </a:solidFill>
                <a:latin typeface="Times New Roman"/>
              </a:rPr>
              <a:t>de</a:t>
            </a:r>
            <a:r>
              <a:rPr b="0" lang="en-US" sz="1390" spc="-1" strike="noStrike">
                <a:solidFill>
                  <a:srgbClr val="ff0000"/>
                </a:solidFill>
                <a:latin typeface="Times New Roman"/>
              </a:rPr>
              <a:t> </a:t>
            </a:r>
            <a:r>
              <a:rPr b="1" lang="en-US" sz="1390" spc="-1" strike="noStrike">
                <a:solidFill>
                  <a:srgbClr val="ff0000"/>
                </a:solidFill>
                <a:latin typeface="Times New Roman"/>
              </a:rPr>
              <a:t>Memoria</a:t>
            </a:r>
            <a:endParaRPr b="0" lang="es-AR" sz="1390" spc="-1" strike="noStrike">
              <a:solidFill>
                <a:srgbClr val="000000"/>
              </a:solidFill>
              <a:latin typeface="Arial"/>
            </a:endParaRPr>
          </a:p>
          <a:p>
            <a:pPr>
              <a:lnSpc>
                <a:spcPts val="1599"/>
              </a:lnSpc>
            </a:pPr>
            <a:r>
              <a:rPr b="0" lang="en-US" sz="1390" spc="-1" strike="noStrike">
                <a:solidFill>
                  <a:srgbClr val="ff0000"/>
                </a:solidFill>
                <a:latin typeface="Times New Roman"/>
              </a:rPr>
              <a:t>• </a:t>
            </a:r>
            <a:r>
              <a:rPr b="1" lang="en-US" sz="1390" spc="-1" strike="noStrike">
                <a:solidFill>
                  <a:srgbClr val="ff0000"/>
                </a:solidFill>
                <a:latin typeface="Times New Roman"/>
              </a:rPr>
              <a:t>2</a:t>
            </a:r>
            <a:r>
              <a:rPr b="0" lang="en-US" sz="1390" spc="-1" strike="noStrike">
                <a:solidFill>
                  <a:srgbClr val="ff0000"/>
                </a:solidFill>
                <a:latin typeface="Times New Roman"/>
              </a:rPr>
              <a:t> </a:t>
            </a:r>
            <a:r>
              <a:rPr b="1" lang="en-US" sz="1390" spc="-1" strike="noStrike">
                <a:solidFill>
                  <a:srgbClr val="ff0000"/>
                </a:solidFill>
                <a:latin typeface="Times New Roman"/>
              </a:rPr>
              <a:t>Ciclos</a:t>
            </a:r>
            <a:r>
              <a:rPr b="0" lang="en-US" sz="1390" spc="-1" strike="noStrike">
                <a:solidFill>
                  <a:srgbClr val="ff0000"/>
                </a:solidFill>
                <a:latin typeface="Times New Roman"/>
              </a:rPr>
              <a:t> </a:t>
            </a:r>
            <a:r>
              <a:rPr b="1" lang="en-US" sz="1390" spc="-1" strike="noStrike">
                <a:solidFill>
                  <a:srgbClr val="ff0000"/>
                </a:solidFill>
                <a:latin typeface="Times New Roman"/>
              </a:rPr>
              <a:t>de</a:t>
            </a:r>
            <a:r>
              <a:rPr b="0" lang="en-US" sz="1390" spc="-1" strike="noStrike">
                <a:solidFill>
                  <a:srgbClr val="ff0000"/>
                </a:solidFill>
                <a:latin typeface="Times New Roman"/>
              </a:rPr>
              <a:t> </a:t>
            </a:r>
            <a:r>
              <a:rPr b="1" lang="en-US" sz="1390" spc="-1" strike="noStrike">
                <a:solidFill>
                  <a:srgbClr val="ff0000"/>
                </a:solidFill>
                <a:latin typeface="Times New Roman"/>
              </a:rPr>
              <a:t>Instrucciones</a:t>
            </a:r>
            <a:r>
              <a:rPr b="0" lang="en-US" sz="1390" spc="-1" strike="noStrike">
                <a:solidFill>
                  <a:srgbClr val="ff0000"/>
                </a:solidFill>
                <a:latin typeface="Times New Roman"/>
              </a:rPr>
              <a:t> </a:t>
            </a:r>
            <a:r>
              <a:rPr b="1" lang="en-US" sz="1390" spc="-1" strike="noStrike">
                <a:solidFill>
                  <a:srgbClr val="ff0000"/>
                </a:solidFill>
                <a:latin typeface="Times New Roman"/>
              </a:rPr>
              <a:t>para</a:t>
            </a:r>
            <a:r>
              <a:rPr b="0" lang="en-US" sz="1390" spc="-1" strike="noStrike">
                <a:solidFill>
                  <a:srgbClr val="ff0000"/>
                </a:solidFill>
                <a:latin typeface="Times New Roman"/>
              </a:rPr>
              <a:t> </a:t>
            </a:r>
            <a:r>
              <a:rPr b="1" lang="en-US" sz="1390" spc="-1" strike="noStrike">
                <a:solidFill>
                  <a:srgbClr val="ff0000"/>
                </a:solidFill>
                <a:latin typeface="Times New Roman"/>
              </a:rPr>
              <a:t>Ejecutarse</a:t>
            </a:r>
            <a:endParaRPr b="0" lang="es-AR" sz="1390" spc="-1" strike="noStrike">
              <a:solidFill>
                <a:srgbClr val="000000"/>
              </a:solidFill>
              <a:latin typeface="Arial"/>
            </a:endParaRPr>
          </a:p>
        </p:txBody>
      </p:sp>
      <p:sp>
        <p:nvSpPr>
          <p:cNvPr id="259" name="TextBox 1"/>
          <p:cNvSpPr/>
          <p:nvPr/>
        </p:nvSpPr>
        <p:spPr>
          <a:xfrm>
            <a:off x="6825960" y="3810960"/>
            <a:ext cx="1296360" cy="89640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1" lang="en-US" sz="2200" spc="-1" strike="noStrike">
                <a:solidFill>
                  <a:srgbClr val="000000"/>
                </a:solidFill>
                <a:latin typeface="Courier New"/>
              </a:rPr>
              <a:t>ldaa</a:t>
            </a:r>
            <a:r>
              <a:rPr b="0" lang="en-US" sz="2200" spc="-1" strike="noStrike">
                <a:solidFill>
                  <a:srgbClr val="000000"/>
                </a:solidFill>
                <a:latin typeface="Times New Roman"/>
              </a:rPr>
              <a:t>    </a:t>
            </a:r>
            <a:r>
              <a:rPr b="1" lang="en-US" sz="2200" spc="-1" strike="noStrike">
                <a:solidFill>
                  <a:srgbClr val="000000"/>
                </a:solidFill>
                <a:latin typeface="Courier New"/>
              </a:rPr>
              <a:t>#k</a:t>
            </a:r>
            <a:endParaRPr b="0" lang="es-AR" sz="2200" spc="-1" strike="noStrike">
              <a:solidFill>
                <a:srgbClr val="000000"/>
              </a:solidFill>
              <a:latin typeface="Arial"/>
            </a:endParaRPr>
          </a:p>
          <a:p>
            <a:pPr>
              <a:lnSpc>
                <a:spcPts val="2401"/>
              </a:lnSpc>
            </a:pPr>
            <a:r>
              <a:rPr b="0" lang="en-US" sz="1300" spc="-1" strike="noStrike">
                <a:solidFill>
                  <a:srgbClr val="000000"/>
                </a:solidFill>
                <a:latin typeface="Arial Black"/>
              </a:rPr>
              <a:t>1</a:t>
            </a:r>
            <a:r>
              <a:rPr b="0" lang="en-US" sz="1300" spc="-1" strike="noStrike">
                <a:solidFill>
                  <a:srgbClr val="000000"/>
                </a:solidFill>
                <a:latin typeface="Times New Roman"/>
              </a:rPr>
              <a:t>     </a:t>
            </a:r>
            <a:r>
              <a:rPr b="0" lang="en-US" sz="1300" spc="-1" strike="noStrike">
                <a:solidFill>
                  <a:srgbClr val="000000"/>
                </a:solidFill>
                <a:latin typeface="Arial Black"/>
              </a:rPr>
              <a:t>0</a:t>
            </a:r>
            <a:r>
              <a:rPr b="0" lang="en-US" sz="1300" spc="-1" strike="noStrike">
                <a:solidFill>
                  <a:srgbClr val="000000"/>
                </a:solidFill>
                <a:latin typeface="Times New Roman"/>
              </a:rPr>
              <a:t>     </a:t>
            </a:r>
            <a:r>
              <a:rPr b="0" lang="en-US" sz="1300" spc="-1" strike="noStrike">
                <a:solidFill>
                  <a:srgbClr val="000000"/>
                </a:solidFill>
                <a:latin typeface="Arial Black"/>
              </a:rPr>
              <a:t>0</a:t>
            </a:r>
            <a:r>
              <a:rPr b="0" lang="en-US" sz="1300" spc="-1" strike="noStrike">
                <a:solidFill>
                  <a:srgbClr val="000000"/>
                </a:solidFill>
                <a:latin typeface="Times New Roman"/>
              </a:rPr>
              <a:t>     </a:t>
            </a:r>
            <a:r>
              <a:rPr b="0" lang="en-US" sz="1300" spc="-1" strike="noStrike">
                <a:solidFill>
                  <a:srgbClr val="000000"/>
                </a:solidFill>
                <a:latin typeface="Arial Black"/>
              </a:rPr>
              <a:t>0</a:t>
            </a:r>
            <a:r>
              <a:rPr b="0" lang="en-US" sz="1300" spc="-1" strike="noStrike">
                <a:solidFill>
                  <a:srgbClr val="000000"/>
                </a:solidFill>
                <a:latin typeface="Times New Roman"/>
              </a:rPr>
              <a:t>     </a:t>
            </a:r>
            <a:r>
              <a:rPr b="0" lang="en-US" sz="1300" spc="-1" strike="noStrike">
                <a:solidFill>
                  <a:srgbClr val="000000"/>
                </a:solidFill>
                <a:latin typeface="Arial Black"/>
              </a:rPr>
              <a:t>0</a:t>
            </a:r>
            <a:endParaRPr b="0" lang="es-AR" sz="1300" spc="-1" strike="noStrike">
              <a:solidFill>
                <a:srgbClr val="000000"/>
              </a:solidFill>
              <a:latin typeface="Arial"/>
            </a:endParaRPr>
          </a:p>
          <a:p>
            <a:pPr>
              <a:lnSpc>
                <a:spcPts val="2599"/>
              </a:lnSpc>
            </a:pPr>
            <a:r>
              <a:rPr b="0" lang="en-US" sz="1300" spc="-1" strike="noStrike">
                <a:solidFill>
                  <a:srgbClr val="000000"/>
                </a:solidFill>
                <a:latin typeface="Arial Black"/>
              </a:rPr>
              <a:t>k</a:t>
            </a:r>
            <a:r>
              <a:rPr b="0" lang="en-US" sz="1300" spc="-1" strike="noStrike">
                <a:solidFill>
                  <a:srgbClr val="000000"/>
                </a:solidFill>
                <a:latin typeface="Times New Roman"/>
              </a:rPr>
              <a:t>     </a:t>
            </a:r>
            <a:r>
              <a:rPr b="0" lang="en-US" sz="1300" spc="-1" strike="noStrike">
                <a:solidFill>
                  <a:srgbClr val="000000"/>
                </a:solidFill>
                <a:latin typeface="Arial Black"/>
              </a:rPr>
              <a:t>k</a:t>
            </a:r>
            <a:r>
              <a:rPr b="0" lang="en-US" sz="1300" spc="-1" strike="noStrike">
                <a:solidFill>
                  <a:srgbClr val="000000"/>
                </a:solidFill>
                <a:latin typeface="Times New Roman"/>
              </a:rPr>
              <a:t>     </a:t>
            </a:r>
            <a:r>
              <a:rPr b="0" lang="en-US" sz="1300" spc="-1" strike="noStrike">
                <a:solidFill>
                  <a:srgbClr val="000000"/>
                </a:solidFill>
                <a:latin typeface="Arial Black"/>
              </a:rPr>
              <a:t>k</a:t>
            </a:r>
            <a:r>
              <a:rPr b="0" lang="en-US" sz="1300" spc="-1" strike="noStrike">
                <a:solidFill>
                  <a:srgbClr val="000000"/>
                </a:solidFill>
                <a:latin typeface="Times New Roman"/>
              </a:rPr>
              <a:t>     </a:t>
            </a:r>
            <a:r>
              <a:rPr b="0" lang="en-US" sz="1300" spc="-1" strike="noStrike">
                <a:solidFill>
                  <a:srgbClr val="000000"/>
                </a:solidFill>
                <a:latin typeface="Arial Black"/>
              </a:rPr>
              <a:t>k</a:t>
            </a:r>
            <a:r>
              <a:rPr b="0" lang="en-US" sz="1300" spc="-1" strike="noStrike">
                <a:solidFill>
                  <a:srgbClr val="000000"/>
                </a:solidFill>
                <a:latin typeface="Times New Roman"/>
              </a:rPr>
              <a:t>     </a:t>
            </a: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60" name="TextBox 1"/>
          <p:cNvSpPr/>
          <p:nvPr/>
        </p:nvSpPr>
        <p:spPr>
          <a:xfrm>
            <a:off x="8640360" y="4179240"/>
            <a:ext cx="95400" cy="60408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1</a:t>
            </a:r>
            <a:endParaRPr b="0" lang="es-AR" sz="1300" spc="-1" strike="noStrike">
              <a:solidFill>
                <a:srgbClr val="000000"/>
              </a:solidFill>
              <a:latin typeface="Arial"/>
            </a:endParaRPr>
          </a:p>
          <a:p>
            <a:pPr>
              <a:lnSpc>
                <a:spcPts val="2599"/>
              </a:lnSpc>
            </a:pP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61" name="TextBox 1"/>
          <p:cNvSpPr/>
          <p:nvPr/>
        </p:nvSpPr>
        <p:spPr>
          <a:xfrm>
            <a:off x="9016560" y="4179240"/>
            <a:ext cx="95400" cy="60408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1</a:t>
            </a:r>
            <a:endParaRPr b="0" lang="es-AR" sz="1300" spc="-1" strike="noStrike">
              <a:solidFill>
                <a:srgbClr val="000000"/>
              </a:solidFill>
              <a:latin typeface="Arial"/>
            </a:endParaRPr>
          </a:p>
          <a:p>
            <a:pPr>
              <a:lnSpc>
                <a:spcPts val="2599"/>
              </a:lnSpc>
            </a:pP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62" name="TextBox 1"/>
          <p:cNvSpPr/>
          <p:nvPr/>
        </p:nvSpPr>
        <p:spPr>
          <a:xfrm>
            <a:off x="9375840" y="4179240"/>
            <a:ext cx="95400" cy="60408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0</a:t>
            </a:r>
            <a:endParaRPr b="0" lang="es-AR" sz="1300" spc="-1" strike="noStrike">
              <a:solidFill>
                <a:srgbClr val="000000"/>
              </a:solidFill>
              <a:latin typeface="Arial"/>
            </a:endParaRPr>
          </a:p>
          <a:p>
            <a:pPr>
              <a:lnSpc>
                <a:spcPts val="2599"/>
              </a:lnSpc>
            </a:pP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63" name="TextBox 1"/>
          <p:cNvSpPr/>
          <p:nvPr/>
        </p:nvSpPr>
        <p:spPr>
          <a:xfrm>
            <a:off x="10830240" y="3576240"/>
            <a:ext cx="1628640" cy="148104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1" lang="en-US" sz="1900" spc="-1" strike="noStrike">
                <a:solidFill>
                  <a:srgbClr val="000000"/>
                </a:solidFill>
                <a:latin typeface="Times New Roman"/>
              </a:rPr>
              <a:t>Limitado</a:t>
            </a:r>
            <a:r>
              <a:rPr b="0" lang="en-US" sz="1900" spc="-1" strike="noStrike">
                <a:solidFill>
                  <a:srgbClr val="000000"/>
                </a:solidFill>
                <a:latin typeface="Times New Roman"/>
              </a:rPr>
              <a:t> </a:t>
            </a:r>
            <a:r>
              <a:rPr b="1" lang="en-US" sz="1900" spc="-1" strike="noStrike">
                <a:solidFill>
                  <a:srgbClr val="000000"/>
                </a:solidFill>
                <a:latin typeface="Times New Roman"/>
              </a:rPr>
              <a:t>ancho</a:t>
            </a:r>
            <a:endParaRPr b="0" lang="es-AR" sz="1900" spc="-1" strike="noStrike">
              <a:solidFill>
                <a:srgbClr val="000000"/>
              </a:solidFill>
              <a:latin typeface="Arial"/>
            </a:endParaRPr>
          </a:p>
          <a:p>
            <a:pPr>
              <a:lnSpc>
                <a:spcPts val="2001"/>
              </a:lnSpc>
            </a:pPr>
            <a:r>
              <a:rPr b="1" lang="en-US" sz="1900" spc="-1" strike="noStrike">
                <a:solidFill>
                  <a:srgbClr val="000000"/>
                </a:solidFill>
                <a:latin typeface="Times New Roman"/>
              </a:rPr>
              <a:t>de</a:t>
            </a:r>
            <a:r>
              <a:rPr b="0" lang="en-US" sz="1900" spc="-1" strike="noStrike">
                <a:solidFill>
                  <a:srgbClr val="000000"/>
                </a:solidFill>
                <a:latin typeface="Times New Roman"/>
              </a:rPr>
              <a:t> </a:t>
            </a:r>
            <a:r>
              <a:rPr b="1" lang="en-US" sz="1900" spc="-1" strike="noStrike">
                <a:solidFill>
                  <a:srgbClr val="000000"/>
                </a:solidFill>
                <a:latin typeface="Times New Roman"/>
              </a:rPr>
              <a:t>banda</a:t>
            </a:r>
            <a:endParaRPr b="0" lang="es-AR" sz="1900" spc="-1" strike="noStrike">
              <a:solidFill>
                <a:srgbClr val="000000"/>
              </a:solidFill>
              <a:latin typeface="Arial"/>
            </a:endParaRPr>
          </a:p>
          <a:p>
            <a:pPr>
              <a:lnSpc>
                <a:spcPts val="2701"/>
              </a:lnSpc>
            </a:pPr>
            <a:r>
              <a:rPr b="1" lang="en-US" sz="1900" spc="-1" strike="noStrike">
                <a:solidFill>
                  <a:srgbClr val="ff0000"/>
                </a:solidFill>
                <a:latin typeface="Times New Roman"/>
              </a:rPr>
              <a:t>Incrementa</a:t>
            </a:r>
            <a:r>
              <a:rPr b="0" lang="en-US" sz="1900" spc="-1" strike="noStrike">
                <a:solidFill>
                  <a:srgbClr val="ff0000"/>
                </a:solidFill>
                <a:latin typeface="Times New Roman"/>
              </a:rPr>
              <a:t> </a:t>
            </a:r>
            <a:r>
              <a:rPr b="1" lang="en-US" sz="1900" spc="-1" strike="noStrike">
                <a:solidFill>
                  <a:srgbClr val="ff0000"/>
                </a:solidFill>
                <a:latin typeface="Times New Roman"/>
              </a:rPr>
              <a:t>los</a:t>
            </a:r>
            <a:endParaRPr b="0" lang="es-AR" sz="1900" spc="-1" strike="noStrike">
              <a:solidFill>
                <a:srgbClr val="000000"/>
              </a:solidFill>
              <a:latin typeface="Arial"/>
            </a:endParaRPr>
          </a:p>
          <a:p>
            <a:pPr>
              <a:lnSpc>
                <a:spcPts val="2001"/>
              </a:lnSpc>
            </a:pPr>
            <a:r>
              <a:rPr b="1" lang="en-US" sz="1900" spc="-1" strike="noStrike">
                <a:solidFill>
                  <a:srgbClr val="ff0000"/>
                </a:solidFill>
                <a:latin typeface="Times New Roman"/>
              </a:rPr>
              <a:t>requerimientos</a:t>
            </a:r>
            <a:endParaRPr b="0" lang="es-AR" sz="1900" spc="-1" strike="noStrike">
              <a:solidFill>
                <a:srgbClr val="000000"/>
              </a:solidFill>
              <a:latin typeface="Arial"/>
            </a:endParaRPr>
          </a:p>
          <a:p>
            <a:pPr>
              <a:lnSpc>
                <a:spcPts val="2001"/>
              </a:lnSpc>
            </a:pPr>
            <a:r>
              <a:rPr b="1" lang="en-US" sz="1900" spc="-1" strike="noStrike">
                <a:solidFill>
                  <a:srgbClr val="ff0000"/>
                </a:solidFill>
                <a:latin typeface="Times New Roman"/>
              </a:rPr>
              <a:t>de</a:t>
            </a:r>
            <a:r>
              <a:rPr b="0" lang="en-US" sz="1900" spc="-1" strike="noStrike">
                <a:solidFill>
                  <a:srgbClr val="ff0000"/>
                </a:solidFill>
                <a:latin typeface="Times New Roman"/>
              </a:rPr>
              <a:t> </a:t>
            </a:r>
            <a:r>
              <a:rPr b="1" lang="en-US" sz="1900" spc="-1" strike="noStrike">
                <a:solidFill>
                  <a:srgbClr val="ff0000"/>
                </a:solidFill>
                <a:latin typeface="Times New Roman"/>
              </a:rPr>
              <a:t>Memoria</a:t>
            </a:r>
            <a:endParaRPr b="0" lang="es-AR" sz="1900" spc="-1" strike="noStrike">
              <a:solidFill>
                <a:srgbClr val="000000"/>
              </a:solidFill>
              <a:latin typeface="Arial"/>
            </a:endParaRPr>
          </a:p>
        </p:txBody>
      </p:sp>
      <p:sp>
        <p:nvSpPr>
          <p:cNvPr id="264" name="TextBox 1"/>
          <p:cNvSpPr/>
          <p:nvPr/>
        </p:nvSpPr>
        <p:spPr>
          <a:xfrm>
            <a:off x="3169800" y="5938560"/>
            <a:ext cx="19720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Memoria</a:t>
            </a:r>
            <a:r>
              <a:rPr b="0" lang="en-US" sz="1090" spc="-1" strike="noStrike">
                <a:solidFill>
                  <a:srgbClr val="000000"/>
                </a:solidFill>
                <a:latin typeface="Times New Roman"/>
              </a:rPr>
              <a:t> </a:t>
            </a:r>
            <a:r>
              <a:rPr b="1" lang="en-US" sz="1090" spc="-1" strike="noStrike">
                <a:solidFill>
                  <a:srgbClr val="000000"/>
                </a:solidFill>
                <a:latin typeface="Times New Roman"/>
              </a:rPr>
              <a:t>de</a:t>
            </a:r>
            <a:r>
              <a:rPr b="0" lang="en-US" sz="1090" spc="-1" strike="noStrike">
                <a:solidFill>
                  <a:srgbClr val="000000"/>
                </a:solidFill>
                <a:latin typeface="Times New Roman"/>
              </a:rPr>
              <a:t> </a:t>
            </a:r>
            <a:r>
              <a:rPr b="1" lang="en-US" sz="1090" spc="-1" strike="noStrike">
                <a:solidFill>
                  <a:srgbClr val="000000"/>
                </a:solidFill>
                <a:latin typeface="Times New Roman"/>
              </a:rPr>
              <a:t>Programa</a:t>
            </a:r>
            <a:r>
              <a:rPr b="0" lang="en-US" sz="1090" spc="-1" strike="noStrike">
                <a:solidFill>
                  <a:srgbClr val="000000"/>
                </a:solidFill>
                <a:latin typeface="Times New Roman"/>
              </a:rPr>
              <a:t> </a:t>
            </a:r>
            <a:r>
              <a:rPr b="1" lang="en-US" sz="1090" spc="-1" strike="noStrike">
                <a:solidFill>
                  <a:srgbClr val="000000"/>
                </a:solidFill>
                <a:latin typeface="Times New Roman"/>
              </a:rPr>
              <a:t>de</a:t>
            </a:r>
            <a:r>
              <a:rPr b="0" lang="en-US" sz="1090" spc="-1" strike="noStrike">
                <a:solidFill>
                  <a:srgbClr val="000000"/>
                </a:solidFill>
                <a:latin typeface="Times New Roman"/>
              </a:rPr>
              <a:t> </a:t>
            </a:r>
            <a:r>
              <a:rPr b="1" lang="en-US" sz="1090" spc="-1" strike="noStrike">
                <a:solidFill>
                  <a:srgbClr val="000000"/>
                </a:solidFill>
                <a:latin typeface="Times New Roman"/>
              </a:rPr>
              <a:t>14</a:t>
            </a:r>
            <a:r>
              <a:rPr b="0" lang="en-US" sz="1090" spc="-1" strike="noStrike">
                <a:solidFill>
                  <a:srgbClr val="000000"/>
                </a:solidFill>
                <a:latin typeface="Times New Roman"/>
              </a:rPr>
              <a:t> </a:t>
            </a:r>
            <a:r>
              <a:rPr b="1" lang="en-US" sz="1090" spc="-1" strike="noStrike">
                <a:solidFill>
                  <a:srgbClr val="000000"/>
                </a:solidFill>
                <a:latin typeface="Times New Roman"/>
              </a:rPr>
              <a:t>Bits</a:t>
            </a:r>
            <a:endParaRPr b="0" lang="es-AR" sz="1090" spc="-1" strike="noStrike">
              <a:solidFill>
                <a:srgbClr val="000000"/>
              </a:solidFill>
              <a:latin typeface="Arial"/>
            </a:endParaRPr>
          </a:p>
        </p:txBody>
      </p:sp>
      <p:sp>
        <p:nvSpPr>
          <p:cNvPr id="265" name="TextBox 1"/>
          <p:cNvSpPr/>
          <p:nvPr/>
        </p:nvSpPr>
        <p:spPr>
          <a:xfrm>
            <a:off x="6793200" y="7948800"/>
            <a:ext cx="9540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1</a:t>
            </a:r>
            <a:endParaRPr b="0" lang="es-AR" sz="1300" spc="-1" strike="noStrike">
              <a:solidFill>
                <a:srgbClr val="000000"/>
              </a:solidFill>
              <a:latin typeface="Arial"/>
            </a:endParaRPr>
          </a:p>
        </p:txBody>
      </p:sp>
      <p:sp>
        <p:nvSpPr>
          <p:cNvPr id="266" name="TextBox 1"/>
          <p:cNvSpPr/>
          <p:nvPr/>
        </p:nvSpPr>
        <p:spPr>
          <a:xfrm>
            <a:off x="7169400" y="7948800"/>
            <a:ext cx="9540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1</a:t>
            </a:r>
            <a:endParaRPr b="0" lang="es-AR" sz="1300" spc="-1" strike="noStrike">
              <a:solidFill>
                <a:srgbClr val="000000"/>
              </a:solidFill>
              <a:latin typeface="Arial"/>
            </a:endParaRPr>
          </a:p>
        </p:txBody>
      </p:sp>
      <p:sp>
        <p:nvSpPr>
          <p:cNvPr id="267" name="TextBox 1"/>
          <p:cNvSpPr/>
          <p:nvPr/>
        </p:nvSpPr>
        <p:spPr>
          <a:xfrm>
            <a:off x="7528680" y="7948800"/>
            <a:ext cx="9540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0</a:t>
            </a:r>
            <a:endParaRPr b="0" lang="es-AR" sz="1300" spc="-1" strike="noStrike">
              <a:solidFill>
                <a:srgbClr val="000000"/>
              </a:solidFill>
              <a:latin typeface="Arial"/>
            </a:endParaRPr>
          </a:p>
        </p:txBody>
      </p:sp>
      <p:sp>
        <p:nvSpPr>
          <p:cNvPr id="268" name="TextBox 1"/>
          <p:cNvSpPr/>
          <p:nvPr/>
        </p:nvSpPr>
        <p:spPr>
          <a:xfrm>
            <a:off x="7904880" y="7948800"/>
            <a:ext cx="9540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0</a:t>
            </a:r>
            <a:endParaRPr b="0" lang="es-AR" sz="1300" spc="-1" strike="noStrike">
              <a:solidFill>
                <a:srgbClr val="000000"/>
              </a:solidFill>
              <a:latin typeface="Arial"/>
            </a:endParaRPr>
          </a:p>
        </p:txBody>
      </p:sp>
      <p:sp>
        <p:nvSpPr>
          <p:cNvPr id="269" name="TextBox 1"/>
          <p:cNvSpPr/>
          <p:nvPr/>
        </p:nvSpPr>
        <p:spPr>
          <a:xfrm>
            <a:off x="8281080" y="7948800"/>
            <a:ext cx="9540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0</a:t>
            </a:r>
            <a:endParaRPr b="0" lang="es-AR" sz="1300" spc="-1" strike="noStrike">
              <a:solidFill>
                <a:srgbClr val="000000"/>
              </a:solidFill>
              <a:latin typeface="Arial"/>
            </a:endParaRPr>
          </a:p>
        </p:txBody>
      </p:sp>
      <p:sp>
        <p:nvSpPr>
          <p:cNvPr id="270" name="TextBox 1"/>
          <p:cNvSpPr/>
          <p:nvPr/>
        </p:nvSpPr>
        <p:spPr>
          <a:xfrm>
            <a:off x="8657280" y="7948800"/>
            <a:ext cx="9540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0</a:t>
            </a:r>
            <a:endParaRPr b="0" lang="es-AR" sz="1300" spc="-1" strike="noStrike">
              <a:solidFill>
                <a:srgbClr val="000000"/>
              </a:solidFill>
              <a:latin typeface="Arial"/>
            </a:endParaRPr>
          </a:p>
        </p:txBody>
      </p:sp>
      <p:sp>
        <p:nvSpPr>
          <p:cNvPr id="271" name="TextBox 1"/>
          <p:cNvSpPr/>
          <p:nvPr/>
        </p:nvSpPr>
        <p:spPr>
          <a:xfrm>
            <a:off x="9036720" y="7948800"/>
            <a:ext cx="8964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72" name="TextBox 1"/>
          <p:cNvSpPr/>
          <p:nvPr/>
        </p:nvSpPr>
        <p:spPr>
          <a:xfrm>
            <a:off x="9395640" y="7948800"/>
            <a:ext cx="8964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73" name="TextBox 1"/>
          <p:cNvSpPr/>
          <p:nvPr/>
        </p:nvSpPr>
        <p:spPr>
          <a:xfrm>
            <a:off x="9772200" y="7948800"/>
            <a:ext cx="8964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74" name="TextBox 1"/>
          <p:cNvSpPr/>
          <p:nvPr/>
        </p:nvSpPr>
        <p:spPr>
          <a:xfrm>
            <a:off x="10148400" y="7948800"/>
            <a:ext cx="8964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75" name="TextBox 1"/>
          <p:cNvSpPr/>
          <p:nvPr/>
        </p:nvSpPr>
        <p:spPr>
          <a:xfrm>
            <a:off x="10524600" y="7948800"/>
            <a:ext cx="8964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76" name="TextBox 1"/>
          <p:cNvSpPr/>
          <p:nvPr/>
        </p:nvSpPr>
        <p:spPr>
          <a:xfrm>
            <a:off x="10900800" y="7948800"/>
            <a:ext cx="8964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77" name="TextBox 1"/>
          <p:cNvSpPr/>
          <p:nvPr/>
        </p:nvSpPr>
        <p:spPr>
          <a:xfrm>
            <a:off x="11277000" y="7948800"/>
            <a:ext cx="8964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78" name="TextBox 1"/>
          <p:cNvSpPr/>
          <p:nvPr/>
        </p:nvSpPr>
        <p:spPr>
          <a:xfrm>
            <a:off x="11636280" y="7948800"/>
            <a:ext cx="8964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k</a:t>
            </a:r>
            <a:endParaRPr b="0" lang="es-AR" sz="1300" spc="-1" strike="noStrike">
              <a:solidFill>
                <a:srgbClr val="000000"/>
              </a:solidFill>
              <a:latin typeface="Arial"/>
            </a:endParaRPr>
          </a:p>
        </p:txBody>
      </p:sp>
      <p:sp>
        <p:nvSpPr>
          <p:cNvPr id="279" name="TextBox 1"/>
          <p:cNvSpPr/>
          <p:nvPr/>
        </p:nvSpPr>
        <p:spPr>
          <a:xfrm>
            <a:off x="7485120" y="5848560"/>
            <a:ext cx="4313880" cy="148032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76320"/>
              </a:tabLst>
            </a:pPr>
            <a:r>
              <a:rPr b="1" lang="en-US" sz="1600" spc="-1" strike="noStrike" u="sng">
                <a:solidFill>
                  <a:srgbClr val="000000"/>
                </a:solidFill>
                <a:uFillTx/>
                <a:latin typeface="Times New Roman"/>
              </a:rPr>
              <a:t>14-bits de Instrucción sobre PIC16 MCU de 8 bits</a:t>
            </a:r>
            <a:endParaRPr b="0" lang="es-AR" sz="1600" spc="-1" strike="noStrike">
              <a:solidFill>
                <a:srgbClr val="000000"/>
              </a:solidFill>
              <a:latin typeface="Arial"/>
            </a:endParaRPr>
          </a:p>
          <a:p>
            <a:pPr>
              <a:lnSpc>
                <a:spcPts val="2500"/>
              </a:lnSpc>
              <a:tabLst>
                <a:tab algn="l" pos="76320"/>
              </a:tabLst>
            </a:pPr>
            <a:r>
              <a:rPr b="1" lang="en-US" sz="1390" spc="-1" strike="noStrike">
                <a:solidFill>
                  <a:srgbClr val="000000"/>
                </a:solidFill>
                <a:latin typeface="Times New Roman"/>
              </a:rPr>
              <a:t>Ejemplo:</a:t>
            </a:r>
            <a:r>
              <a:rPr b="0" lang="en-US" sz="1390" spc="-1" strike="noStrike">
                <a:solidFill>
                  <a:srgbClr val="000000"/>
                </a:solidFill>
                <a:latin typeface="Times New Roman"/>
              </a:rPr>
              <a:t> </a:t>
            </a:r>
            <a:r>
              <a:rPr b="1" lang="en-US" sz="1390" spc="-1" strike="noStrike">
                <a:solidFill>
                  <a:srgbClr val="000000"/>
                </a:solidFill>
                <a:latin typeface="Times New Roman"/>
              </a:rPr>
              <a:t>‘Mover</a:t>
            </a:r>
            <a:r>
              <a:rPr b="0" lang="en-US" sz="1390" spc="-1" strike="noStrike">
                <a:solidFill>
                  <a:srgbClr val="000000"/>
                </a:solidFill>
                <a:latin typeface="Times New Roman"/>
              </a:rPr>
              <a:t> </a:t>
            </a:r>
            <a:r>
              <a:rPr b="1" lang="en-US" sz="1390" spc="-1" strike="noStrike">
                <a:solidFill>
                  <a:srgbClr val="000000"/>
                </a:solidFill>
                <a:latin typeface="Times New Roman"/>
              </a:rPr>
              <a:t>un</a:t>
            </a:r>
            <a:r>
              <a:rPr b="0" lang="en-US" sz="1390" spc="-1" strike="noStrike">
                <a:solidFill>
                  <a:srgbClr val="000000"/>
                </a:solidFill>
                <a:latin typeface="Times New Roman"/>
              </a:rPr>
              <a:t> </a:t>
            </a:r>
            <a:r>
              <a:rPr b="1" lang="en-US" sz="1390" spc="-1" strike="noStrike">
                <a:solidFill>
                  <a:srgbClr val="000000"/>
                </a:solidFill>
                <a:latin typeface="Times New Roman"/>
              </a:rPr>
              <a:t>valor</a:t>
            </a:r>
            <a:r>
              <a:rPr b="0" lang="en-US" sz="1390" spc="-1" strike="noStrike">
                <a:solidFill>
                  <a:srgbClr val="000000"/>
                </a:solidFill>
                <a:latin typeface="Times New Roman"/>
              </a:rPr>
              <a:t> </a:t>
            </a:r>
            <a:r>
              <a:rPr b="1" lang="en-US" sz="1390" spc="-1" strike="noStrike">
                <a:solidFill>
                  <a:srgbClr val="000000"/>
                </a:solidFill>
                <a:latin typeface="Times New Roman"/>
              </a:rPr>
              <a:t>Literal</a:t>
            </a:r>
            <a:r>
              <a:rPr b="0" lang="en-US" sz="1390" spc="-1" strike="noStrike">
                <a:solidFill>
                  <a:srgbClr val="000000"/>
                </a:solidFill>
                <a:latin typeface="Times New Roman"/>
              </a:rPr>
              <a:t> </a:t>
            </a:r>
            <a:r>
              <a:rPr b="1" lang="en-US" sz="1390" spc="-1" strike="noStrike">
                <a:solidFill>
                  <a:srgbClr val="000000"/>
                </a:solidFill>
                <a:latin typeface="Times New Roman"/>
              </a:rPr>
              <a:t>al</a:t>
            </a:r>
            <a:r>
              <a:rPr b="0" lang="en-US" sz="1390" spc="-1" strike="noStrike">
                <a:solidFill>
                  <a:srgbClr val="000000"/>
                </a:solidFill>
                <a:latin typeface="Times New Roman"/>
              </a:rPr>
              <a:t> </a:t>
            </a:r>
            <a:r>
              <a:rPr b="1" lang="en-US" sz="1390" spc="-1" strike="noStrike">
                <a:solidFill>
                  <a:srgbClr val="000000"/>
                </a:solidFill>
                <a:latin typeface="Times New Roman"/>
              </a:rPr>
              <a:t>registro</a:t>
            </a:r>
            <a:r>
              <a:rPr b="0" lang="en-US" sz="1390" spc="-1" strike="noStrike">
                <a:solidFill>
                  <a:srgbClr val="000000"/>
                </a:solidFill>
                <a:latin typeface="Times New Roman"/>
              </a:rPr>
              <a:t> </a:t>
            </a:r>
            <a:r>
              <a:rPr b="1" lang="en-US" sz="1390" spc="-1" strike="noStrike">
                <a:solidFill>
                  <a:srgbClr val="000000"/>
                </a:solidFill>
                <a:latin typeface="Times New Roman"/>
              </a:rPr>
              <a:t>Wr’</a:t>
            </a:r>
            <a:endParaRPr b="0" lang="es-AR" sz="1390" spc="-1" strike="noStrike">
              <a:solidFill>
                <a:srgbClr val="000000"/>
              </a:solidFill>
              <a:latin typeface="Arial"/>
            </a:endParaRPr>
          </a:p>
          <a:p>
            <a:pPr>
              <a:lnSpc>
                <a:spcPts val="1599"/>
              </a:lnSpc>
              <a:tabLst>
                <a:tab algn="l" pos="76320"/>
              </a:tabLst>
            </a:pPr>
            <a:r>
              <a:rPr b="0" lang="en-US" sz="1390" spc="-1" strike="noStrike">
                <a:solidFill>
                  <a:srgbClr val="ff0000"/>
                </a:solidFill>
                <a:latin typeface="Times New Roman"/>
              </a:rPr>
              <a:t>• </a:t>
            </a:r>
            <a:r>
              <a:rPr b="1" lang="en-US" sz="1390" spc="-1" strike="noStrike">
                <a:solidFill>
                  <a:srgbClr val="ff0000"/>
                </a:solidFill>
                <a:latin typeface="Times New Roman"/>
              </a:rPr>
              <a:t>1</a:t>
            </a:r>
            <a:r>
              <a:rPr b="0" lang="en-US" sz="1390" spc="-1" strike="noStrike">
                <a:solidFill>
                  <a:srgbClr val="ff0000"/>
                </a:solidFill>
                <a:latin typeface="Times New Roman"/>
              </a:rPr>
              <a:t> </a:t>
            </a:r>
            <a:r>
              <a:rPr b="1" lang="en-US" sz="1390" spc="-1" strike="noStrike">
                <a:solidFill>
                  <a:srgbClr val="ff0000"/>
                </a:solidFill>
                <a:latin typeface="Times New Roman"/>
              </a:rPr>
              <a:t>Localizacón</a:t>
            </a:r>
            <a:r>
              <a:rPr b="0" lang="en-US" sz="1390" spc="-1" strike="noStrike">
                <a:solidFill>
                  <a:srgbClr val="ff0000"/>
                </a:solidFill>
                <a:latin typeface="Times New Roman"/>
              </a:rPr>
              <a:t> </a:t>
            </a:r>
            <a:r>
              <a:rPr b="1" lang="en-US" sz="1390" spc="-1" strike="noStrike">
                <a:solidFill>
                  <a:srgbClr val="ff0000"/>
                </a:solidFill>
                <a:latin typeface="Times New Roman"/>
              </a:rPr>
              <a:t>en</a:t>
            </a:r>
            <a:r>
              <a:rPr b="0" lang="en-US" sz="1390" spc="-1" strike="noStrike">
                <a:solidFill>
                  <a:srgbClr val="ff0000"/>
                </a:solidFill>
                <a:latin typeface="Times New Roman"/>
              </a:rPr>
              <a:t> </a:t>
            </a:r>
            <a:r>
              <a:rPr b="1" lang="en-US" sz="1390" spc="-1" strike="noStrike">
                <a:solidFill>
                  <a:srgbClr val="ff0000"/>
                </a:solidFill>
                <a:latin typeface="Times New Roman"/>
              </a:rPr>
              <a:t>Memoria</a:t>
            </a:r>
            <a:r>
              <a:rPr b="0" lang="en-US" sz="1390" spc="-1" strike="noStrike">
                <a:solidFill>
                  <a:srgbClr val="ff0000"/>
                </a:solidFill>
                <a:latin typeface="Times New Roman"/>
              </a:rPr>
              <a:t> </a:t>
            </a:r>
            <a:r>
              <a:rPr b="1" lang="en-US" sz="1390" spc="-1" strike="noStrike">
                <a:solidFill>
                  <a:srgbClr val="ff0000"/>
                </a:solidFill>
                <a:latin typeface="Times New Roman"/>
              </a:rPr>
              <a:t>de</a:t>
            </a:r>
            <a:r>
              <a:rPr b="0" lang="en-US" sz="1390" spc="-1" strike="noStrike">
                <a:solidFill>
                  <a:srgbClr val="ff0000"/>
                </a:solidFill>
                <a:latin typeface="Times New Roman"/>
              </a:rPr>
              <a:t> </a:t>
            </a:r>
            <a:r>
              <a:rPr b="1" lang="en-US" sz="1390" spc="-1" strike="noStrike">
                <a:solidFill>
                  <a:srgbClr val="ff0000"/>
                </a:solidFill>
                <a:latin typeface="Times New Roman"/>
              </a:rPr>
              <a:t>Programa</a:t>
            </a:r>
            <a:endParaRPr b="0" lang="es-AR" sz="1390" spc="-1" strike="noStrike">
              <a:solidFill>
                <a:srgbClr val="000000"/>
              </a:solidFill>
              <a:latin typeface="Arial"/>
            </a:endParaRPr>
          </a:p>
          <a:p>
            <a:pPr>
              <a:lnSpc>
                <a:spcPts val="1599"/>
              </a:lnSpc>
              <a:tabLst>
                <a:tab algn="l" pos="76320"/>
              </a:tabLst>
            </a:pPr>
            <a:r>
              <a:rPr b="0" lang="en-US" sz="1390" spc="-1" strike="noStrike">
                <a:solidFill>
                  <a:srgbClr val="ff0000"/>
                </a:solidFill>
                <a:latin typeface="Times New Roman"/>
              </a:rPr>
              <a:t>• </a:t>
            </a:r>
            <a:r>
              <a:rPr b="1" lang="en-US" sz="1390" spc="-1" strike="noStrike">
                <a:solidFill>
                  <a:srgbClr val="ff0000"/>
                </a:solidFill>
                <a:latin typeface="Times New Roman"/>
              </a:rPr>
              <a:t>1</a:t>
            </a:r>
            <a:r>
              <a:rPr b="0" lang="en-US" sz="1390" spc="-1" strike="noStrike">
                <a:solidFill>
                  <a:srgbClr val="ff0000"/>
                </a:solidFill>
                <a:latin typeface="Times New Roman"/>
              </a:rPr>
              <a:t> </a:t>
            </a:r>
            <a:r>
              <a:rPr b="1" lang="en-US" sz="1390" spc="-1" strike="noStrike">
                <a:solidFill>
                  <a:srgbClr val="ff0000"/>
                </a:solidFill>
                <a:latin typeface="Times New Roman"/>
              </a:rPr>
              <a:t>Ciclo</a:t>
            </a:r>
            <a:r>
              <a:rPr b="0" lang="en-US" sz="1390" spc="-1" strike="noStrike">
                <a:solidFill>
                  <a:srgbClr val="ff0000"/>
                </a:solidFill>
                <a:latin typeface="Times New Roman"/>
              </a:rPr>
              <a:t> </a:t>
            </a:r>
            <a:r>
              <a:rPr b="1" lang="en-US" sz="1390" spc="-1" strike="noStrike">
                <a:solidFill>
                  <a:srgbClr val="ff0000"/>
                </a:solidFill>
                <a:latin typeface="Times New Roman"/>
              </a:rPr>
              <a:t>de</a:t>
            </a:r>
            <a:r>
              <a:rPr b="0" lang="en-US" sz="1390" spc="-1" strike="noStrike">
                <a:solidFill>
                  <a:srgbClr val="ff0000"/>
                </a:solidFill>
                <a:latin typeface="Times New Roman"/>
              </a:rPr>
              <a:t> </a:t>
            </a:r>
            <a:r>
              <a:rPr b="1" lang="en-US" sz="1390" spc="-1" strike="noStrike">
                <a:solidFill>
                  <a:srgbClr val="ff0000"/>
                </a:solidFill>
                <a:latin typeface="Times New Roman"/>
              </a:rPr>
              <a:t>instrucción</a:t>
            </a:r>
            <a:r>
              <a:rPr b="0" lang="en-US" sz="1390" spc="-1" strike="noStrike">
                <a:solidFill>
                  <a:srgbClr val="ff0000"/>
                </a:solidFill>
                <a:latin typeface="Times New Roman"/>
              </a:rPr>
              <a:t> </a:t>
            </a:r>
            <a:r>
              <a:rPr b="1" lang="en-US" sz="1390" spc="-1" strike="noStrike">
                <a:solidFill>
                  <a:srgbClr val="ff0000"/>
                </a:solidFill>
                <a:latin typeface="Times New Roman"/>
              </a:rPr>
              <a:t>para</a:t>
            </a:r>
            <a:r>
              <a:rPr b="0" lang="en-US" sz="1390" spc="-1" strike="noStrike">
                <a:solidFill>
                  <a:srgbClr val="ff0000"/>
                </a:solidFill>
                <a:latin typeface="Times New Roman"/>
              </a:rPr>
              <a:t> </a:t>
            </a:r>
            <a:r>
              <a:rPr b="1" lang="en-US" sz="1390" spc="-1" strike="noStrike">
                <a:solidFill>
                  <a:srgbClr val="ff0000"/>
                </a:solidFill>
                <a:latin typeface="Times New Roman"/>
              </a:rPr>
              <a:t>ejecutarse</a:t>
            </a:r>
            <a:endParaRPr b="0" lang="es-AR" sz="1390" spc="-1" strike="noStrike">
              <a:solidFill>
                <a:srgbClr val="000000"/>
              </a:solidFill>
              <a:latin typeface="Arial"/>
            </a:endParaRPr>
          </a:p>
          <a:p>
            <a:pPr>
              <a:lnSpc>
                <a:spcPts val="1001"/>
              </a:lnSpc>
              <a:tabLst>
                <a:tab algn="l" pos="76320"/>
              </a:tabLst>
            </a:pPr>
            <a:endParaRPr b="0" lang="es-AR" sz="1800" spc="-1" strike="noStrike">
              <a:solidFill>
                <a:srgbClr val="000000"/>
              </a:solidFill>
              <a:latin typeface="Arial"/>
            </a:endParaRPr>
          </a:p>
          <a:p>
            <a:pPr>
              <a:lnSpc>
                <a:spcPts val="2401"/>
              </a:lnSpc>
              <a:tabLst>
                <a:tab algn="l" pos="763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2200" spc="-1" strike="noStrike">
                <a:solidFill>
                  <a:srgbClr val="000000"/>
                </a:solidFill>
                <a:latin typeface="Courier New"/>
              </a:rPr>
              <a:t>movlw</a:t>
            </a:r>
            <a:r>
              <a:rPr b="0" lang="en-US" sz="2200" spc="-1" strike="noStrike">
                <a:solidFill>
                  <a:srgbClr val="000000"/>
                </a:solidFill>
                <a:latin typeface="Times New Roman"/>
              </a:rPr>
              <a:t>    </a:t>
            </a:r>
            <a:r>
              <a:rPr b="1" lang="en-US" sz="2200" spc="-1" strike="noStrike">
                <a:solidFill>
                  <a:srgbClr val="000000"/>
                </a:solidFill>
                <a:latin typeface="Courier New"/>
              </a:rPr>
              <a:t>k</a:t>
            </a:r>
            <a:endParaRPr b="0" lang="es-AR" sz="2200" spc="-1" strike="noStrike">
              <a:solidFill>
                <a:srgbClr val="000000"/>
              </a:solidFill>
              <a:latin typeface="Arial"/>
            </a:endParaRPr>
          </a:p>
        </p:txBody>
      </p:sp>
      <p:sp>
        <p:nvSpPr>
          <p:cNvPr id="280" name="TextBox 1"/>
          <p:cNvSpPr/>
          <p:nvPr/>
        </p:nvSpPr>
        <p:spPr>
          <a:xfrm>
            <a:off x="7981920" y="8501400"/>
            <a:ext cx="3359880" cy="870840"/>
          </a:xfrm>
          <a:prstGeom prst="rect">
            <a:avLst/>
          </a:prstGeom>
          <a:noFill/>
          <a:ln w="0">
            <a:noFill/>
          </a:ln>
        </p:spPr>
        <p:style>
          <a:lnRef idx="0"/>
          <a:fillRef idx="0"/>
          <a:effectRef idx="0"/>
          <a:fontRef idx="minor"/>
        </p:style>
        <p:txBody>
          <a:bodyPr wrap="none" lIns="0" rIns="0" tIns="0" bIns="45000" anchor="t">
            <a:spAutoFit/>
          </a:bodyPr>
          <a:p>
            <a:pPr>
              <a:lnSpc>
                <a:spcPts val="2299"/>
              </a:lnSpc>
            </a:pPr>
            <a:r>
              <a:rPr b="1" lang="en-US" sz="1700" spc="-1" strike="noStrike">
                <a:solidFill>
                  <a:srgbClr val="ff0000"/>
                </a:solidFill>
                <a:latin typeface="Times New Roman"/>
              </a:rPr>
              <a:t>Buses</a:t>
            </a:r>
            <a:r>
              <a:rPr b="0" lang="en-US" sz="1700" spc="-1" strike="noStrike">
                <a:solidFill>
                  <a:srgbClr val="ff0000"/>
                </a:solidFill>
                <a:latin typeface="Times New Roman"/>
              </a:rPr>
              <a:t> </a:t>
            </a:r>
            <a:r>
              <a:rPr b="1" lang="en-US" sz="1700" spc="-1" strike="noStrike">
                <a:solidFill>
                  <a:srgbClr val="ff0000"/>
                </a:solidFill>
                <a:latin typeface="Times New Roman"/>
              </a:rPr>
              <a:t>separados</a:t>
            </a:r>
            <a:r>
              <a:rPr b="0" lang="en-US" sz="1700" spc="-1" strike="noStrike">
                <a:solidFill>
                  <a:srgbClr val="ff0000"/>
                </a:solidFill>
                <a:latin typeface="Times New Roman"/>
              </a:rPr>
              <a:t> </a:t>
            </a:r>
            <a:r>
              <a:rPr b="1" lang="en-US" sz="1700" spc="-1" strike="noStrike">
                <a:solidFill>
                  <a:srgbClr val="ff0000"/>
                </a:solidFill>
                <a:latin typeface="Times New Roman"/>
              </a:rPr>
              <a:t>Permiten</a:t>
            </a:r>
            <a:r>
              <a:rPr b="0" lang="en-US" sz="1700" spc="-1" strike="noStrike">
                <a:solidFill>
                  <a:srgbClr val="ff0000"/>
                </a:solidFill>
                <a:latin typeface="Times New Roman"/>
              </a:rPr>
              <a:t> </a:t>
            </a:r>
            <a:r>
              <a:rPr b="1" lang="en-US" sz="1700" spc="-1" strike="noStrike">
                <a:solidFill>
                  <a:srgbClr val="ff0000"/>
                </a:solidFill>
                <a:latin typeface="Times New Roman"/>
              </a:rPr>
              <a:t>diferentes</a:t>
            </a:r>
            <a:endParaRPr b="0" lang="es-AR" sz="1700" spc="-1" strike="noStrike">
              <a:solidFill>
                <a:srgbClr val="000000"/>
              </a:solidFill>
              <a:latin typeface="Arial"/>
            </a:endParaRPr>
          </a:p>
          <a:p>
            <a:pPr>
              <a:lnSpc>
                <a:spcPts val="1800"/>
              </a:lnSpc>
            </a:pPr>
            <a:r>
              <a:rPr b="1" lang="en-US" sz="1700" spc="-1" strike="noStrike">
                <a:solidFill>
                  <a:srgbClr val="ff0000"/>
                </a:solidFill>
                <a:latin typeface="Times New Roman"/>
              </a:rPr>
              <a:t>anchos</a:t>
            </a:r>
            <a:endParaRPr b="0" lang="es-AR" sz="1700" spc="-1" strike="noStrike">
              <a:solidFill>
                <a:srgbClr val="000000"/>
              </a:solidFill>
              <a:latin typeface="Arial"/>
            </a:endParaRPr>
          </a:p>
          <a:p>
            <a:pPr>
              <a:lnSpc>
                <a:spcPts val="2401"/>
              </a:lnSpc>
            </a:pPr>
            <a:r>
              <a:rPr b="1" lang="en-US" sz="1700" spc="-1" strike="noStrike">
                <a:solidFill>
                  <a:srgbClr val="000000"/>
                </a:solidFill>
                <a:latin typeface="Times New Roman"/>
              </a:rPr>
              <a:t>2k</a:t>
            </a:r>
            <a:r>
              <a:rPr b="0" lang="en-US" sz="1700" spc="-1" strike="noStrike">
                <a:solidFill>
                  <a:srgbClr val="000000"/>
                </a:solidFill>
                <a:latin typeface="Times New Roman"/>
              </a:rPr>
              <a:t> </a:t>
            </a:r>
            <a:r>
              <a:rPr b="1" lang="en-US" sz="1700" spc="-1" strike="noStrike">
                <a:solidFill>
                  <a:srgbClr val="000000"/>
                </a:solidFill>
                <a:latin typeface="Times New Roman"/>
              </a:rPr>
              <a:t>x</a:t>
            </a:r>
            <a:r>
              <a:rPr b="0" lang="en-US" sz="1700" spc="-1" strike="noStrike">
                <a:solidFill>
                  <a:srgbClr val="000000"/>
                </a:solidFill>
                <a:latin typeface="Times New Roman"/>
              </a:rPr>
              <a:t> </a:t>
            </a:r>
            <a:r>
              <a:rPr b="1" lang="en-US" sz="1700" spc="-1" strike="noStrike">
                <a:solidFill>
                  <a:srgbClr val="000000"/>
                </a:solidFill>
                <a:latin typeface="Times New Roman"/>
              </a:rPr>
              <a:t>14</a:t>
            </a:r>
            <a:r>
              <a:rPr b="0" lang="en-US" sz="1700" spc="-1" strike="noStrike">
                <a:solidFill>
                  <a:srgbClr val="000000"/>
                </a:solidFill>
                <a:latin typeface="Times New Roman"/>
              </a:rPr>
              <a:t> </a:t>
            </a:r>
            <a:r>
              <a:rPr b="1" lang="en-US" sz="1700" spc="-1" strike="noStrike">
                <a:solidFill>
                  <a:srgbClr val="000000"/>
                </a:solidFill>
                <a:latin typeface="Times New Roman"/>
              </a:rPr>
              <a:t>ies</a:t>
            </a:r>
            <a:r>
              <a:rPr b="0" lang="en-US" sz="1700" spc="-1" strike="noStrike">
                <a:solidFill>
                  <a:srgbClr val="000000"/>
                </a:solidFill>
                <a:latin typeface="Times New Roman"/>
              </a:rPr>
              <a:t> </a:t>
            </a:r>
            <a:r>
              <a:rPr b="1" lang="en-US" sz="1700" spc="-1" strike="noStrike">
                <a:solidFill>
                  <a:srgbClr val="000000"/>
                </a:solidFill>
                <a:latin typeface="Times New Roman"/>
              </a:rPr>
              <a:t>equivalente</a:t>
            </a:r>
            <a:r>
              <a:rPr b="0" lang="en-US" sz="1700" spc="-1" strike="noStrike">
                <a:solidFill>
                  <a:srgbClr val="000000"/>
                </a:solidFill>
                <a:latin typeface="Times New Roman"/>
              </a:rPr>
              <a:t> </a:t>
            </a:r>
            <a:r>
              <a:rPr b="1" lang="en-US" sz="1700" spc="-1" strike="noStrike">
                <a:solidFill>
                  <a:srgbClr val="000000"/>
                </a:solidFill>
                <a:latin typeface="Times New Roman"/>
              </a:rPr>
              <a:t>a</a:t>
            </a:r>
            <a:r>
              <a:rPr b="0" lang="en-US" sz="1700" spc="-1" strike="noStrike">
                <a:solidFill>
                  <a:srgbClr val="000000"/>
                </a:solidFill>
                <a:latin typeface="Times New Roman"/>
              </a:rPr>
              <a:t>  </a:t>
            </a:r>
            <a:r>
              <a:rPr b="1" lang="en-US" sz="1700" spc="-1" strike="noStrike">
                <a:solidFill>
                  <a:srgbClr val="000000"/>
                </a:solidFill>
                <a:latin typeface="Times New Roman"/>
              </a:rPr>
              <a:t>4k</a:t>
            </a:r>
            <a:r>
              <a:rPr b="0" lang="en-US" sz="1700" spc="-1" strike="noStrike">
                <a:solidFill>
                  <a:srgbClr val="000000"/>
                </a:solidFill>
                <a:latin typeface="Times New Roman"/>
              </a:rPr>
              <a:t> </a:t>
            </a:r>
            <a:r>
              <a:rPr b="1" lang="en-US" sz="1700" spc="-1" strike="noStrike">
                <a:solidFill>
                  <a:srgbClr val="000000"/>
                </a:solidFill>
                <a:latin typeface="Times New Roman"/>
              </a:rPr>
              <a:t>x</a:t>
            </a:r>
            <a:r>
              <a:rPr b="0" lang="en-US" sz="1700" spc="-1" strike="noStrike">
                <a:solidFill>
                  <a:srgbClr val="000000"/>
                </a:solidFill>
                <a:latin typeface="Times New Roman"/>
              </a:rPr>
              <a:t> </a:t>
            </a:r>
            <a:r>
              <a:rPr b="1" lang="en-US" sz="1700" spc="-1" strike="noStrike">
                <a:solidFill>
                  <a:srgbClr val="000000"/>
                </a:solidFill>
                <a:latin typeface="Times New Roman"/>
              </a:rPr>
              <a:t>8</a:t>
            </a:r>
            <a:endParaRPr b="0" lang="es-AR" sz="1700" spc="-1" strike="noStrike">
              <a:solidFill>
                <a:srgbClr val="000000"/>
              </a:solidFill>
              <a:latin typeface="Arial"/>
            </a:endParaRPr>
          </a:p>
        </p:txBody>
      </p:sp>
      <p:cxnSp>
        <p:nvCxnSpPr>
          <p:cNvPr id="281" name="Conector angular 29"/>
          <p:cNvCxnSpPr/>
          <p:nvPr/>
        </p:nvCxnSpPr>
        <p:spPr>
          <a:xfrm>
            <a:off x="7190280" y="1937880"/>
            <a:ext cx="2130840" cy="1676880"/>
          </a:xfrm>
          <a:prstGeom prst="bentConnector3">
            <a:avLst>
              <a:gd name="adj1" fmla="val 50000"/>
            </a:avLst>
          </a:prstGeom>
          <a:ln>
            <a:solidFill>
              <a:srgbClr val="ff0000"/>
            </a:solidFill>
            <a:round/>
            <a:tailEnd len="med" type="triangle" w="med"/>
          </a:ln>
        </p:spPr>
      </p:cxnSp>
      <p:sp>
        <p:nvSpPr>
          <p:cNvPr id="282" name="TextBox 1"/>
          <p:cNvSpPr/>
          <p:nvPr/>
        </p:nvSpPr>
        <p:spPr>
          <a:xfrm>
            <a:off x="479520" y="2314440"/>
            <a:ext cx="5574960" cy="464400"/>
          </a:xfrm>
          <a:prstGeom prst="rect">
            <a:avLst/>
          </a:prstGeom>
          <a:noFill/>
          <a:ln w="0">
            <a:noFill/>
          </a:ln>
        </p:spPr>
        <p:style>
          <a:lnRef idx="0"/>
          <a:fillRef idx="0"/>
          <a:effectRef idx="0"/>
          <a:fontRef idx="minor"/>
        </p:style>
        <p:txBody>
          <a:bodyPr lIns="0" rIns="0" tIns="0" bIns="45000" anchor="t">
            <a:spAutoFit/>
          </a:bodyPr>
          <a:p>
            <a:pPr>
              <a:lnSpc>
                <a:spcPts val="3300"/>
              </a:lnSpc>
              <a:tabLst>
                <a:tab algn="l" pos="76320"/>
              </a:tabLst>
            </a:pPr>
            <a:r>
              <a:rPr b="0" lang="en-US" sz="1400" spc="-1" strike="noStrike">
                <a:solidFill>
                  <a:srgbClr val="000000"/>
                </a:solidFill>
                <a:latin typeface="Calibri"/>
              </a:rPr>
              <a:t>	</a:t>
            </a:r>
            <a:r>
              <a:rPr b="1" i="1" lang="en-US" sz="1400" spc="-1" strike="noStrike">
                <a:solidFill>
                  <a:schemeClr val="accent1">
                    <a:lumMod val="75000"/>
                  </a:schemeClr>
                </a:solidFill>
                <a:latin typeface="Times New Roman"/>
              </a:rPr>
              <a:t>Arquitectura</a:t>
            </a:r>
            <a:r>
              <a:rPr b="0" i="1" lang="en-US" sz="1400" spc="-1" strike="noStrike">
                <a:solidFill>
                  <a:schemeClr val="accent1">
                    <a:lumMod val="75000"/>
                  </a:schemeClr>
                </a:solidFill>
                <a:latin typeface="Times New Roman"/>
              </a:rPr>
              <a:t> </a:t>
            </a:r>
            <a:r>
              <a:rPr b="1" i="1" lang="en-US" sz="1400" spc="-1" strike="noStrike">
                <a:solidFill>
                  <a:schemeClr val="accent1">
                    <a:lumMod val="75000"/>
                  </a:schemeClr>
                </a:solidFill>
                <a:latin typeface="Times New Roman"/>
              </a:rPr>
              <a:t>Von Newmann:</a:t>
            </a:r>
            <a:endParaRPr b="0" lang="es-AR" sz="1400" spc="-1" strike="noStrike">
              <a:solidFill>
                <a:srgbClr val="000000"/>
              </a:solidFill>
              <a:latin typeface="Arial"/>
            </a:endParaRPr>
          </a:p>
        </p:txBody>
      </p:sp>
      <p:sp>
        <p:nvSpPr>
          <p:cNvPr id="283" name="TextBox 1"/>
          <p:cNvSpPr/>
          <p:nvPr/>
        </p:nvSpPr>
        <p:spPr>
          <a:xfrm>
            <a:off x="1046160" y="6126840"/>
            <a:ext cx="1679040" cy="464400"/>
          </a:xfrm>
          <a:prstGeom prst="rect">
            <a:avLst/>
          </a:prstGeom>
          <a:noFill/>
          <a:ln w="0">
            <a:noFill/>
          </a:ln>
        </p:spPr>
        <p:style>
          <a:lnRef idx="0"/>
          <a:fillRef idx="0"/>
          <a:effectRef idx="0"/>
          <a:fontRef idx="minor"/>
        </p:style>
        <p:txBody>
          <a:bodyPr wrap="none" lIns="0" rIns="0" tIns="0" bIns="45000" anchor="t">
            <a:spAutoFit/>
          </a:bodyPr>
          <a:p>
            <a:pPr>
              <a:lnSpc>
                <a:spcPts val="3300"/>
              </a:lnSpc>
            </a:pPr>
            <a:r>
              <a:rPr b="1" i="1" lang="en-US" sz="1400" spc="-1" strike="noStrike">
                <a:solidFill>
                  <a:schemeClr val="accent3">
                    <a:lumMod val="75000"/>
                  </a:schemeClr>
                </a:solidFill>
                <a:latin typeface="Times New Roman"/>
              </a:rPr>
              <a:t>Arquitectura</a:t>
            </a:r>
            <a:r>
              <a:rPr b="0" i="1" lang="en-US" sz="1400" spc="-1" strike="noStrike">
                <a:solidFill>
                  <a:schemeClr val="accent3">
                    <a:lumMod val="75000"/>
                  </a:schemeClr>
                </a:solidFill>
                <a:latin typeface="Times New Roman"/>
              </a:rPr>
              <a:t> </a:t>
            </a:r>
            <a:r>
              <a:rPr b="1" i="1" lang="en-US" sz="1400" spc="-1" strike="noStrike">
                <a:solidFill>
                  <a:schemeClr val="accent3">
                    <a:lumMod val="75000"/>
                  </a:schemeClr>
                </a:solidFill>
                <a:latin typeface="Times New Roman"/>
              </a:rPr>
              <a:t>Harvard:</a:t>
            </a: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7" name="Imagen 3" descr=""/>
          <p:cNvPicPr/>
          <p:nvPr/>
        </p:nvPicPr>
        <p:blipFill>
          <a:blip r:embed="rId1"/>
          <a:stretch/>
        </p:blipFill>
        <p:spPr>
          <a:xfrm>
            <a:off x="2294280" y="1795320"/>
            <a:ext cx="10283760" cy="8385480"/>
          </a:xfrm>
          <a:prstGeom prst="rect">
            <a:avLst/>
          </a:prstGeom>
          <a:ln w="0">
            <a:noFill/>
          </a:ln>
        </p:spPr>
      </p:pic>
      <p:sp>
        <p:nvSpPr>
          <p:cNvPr id="1628" name="PlaceHolder 1"/>
          <p:cNvSpPr>
            <a:spLocks noGrp="1"/>
          </p:cNvSpPr>
          <p:nvPr>
            <p:ph type="title"/>
          </p:nvPr>
        </p:nvSpPr>
        <p:spPr>
          <a:xfrm>
            <a:off x="2325960" y="671760"/>
            <a:ext cx="10524960" cy="937440"/>
          </a:xfrm>
          <a:prstGeom prst="rect">
            <a:avLst/>
          </a:prstGeom>
          <a:noFill/>
          <a:ln w="0">
            <a:noFill/>
          </a:ln>
        </p:spPr>
        <p:txBody>
          <a:bodyPr anchor="ctr">
            <a:normAutofit/>
          </a:bodyPr>
          <a:p>
            <a:pPr indent="0" algn="ctr">
              <a:lnSpc>
                <a:spcPct val="100000"/>
              </a:lnSpc>
              <a:buNone/>
            </a:pPr>
            <a:r>
              <a:rPr b="0" lang="es-ES" sz="4400" spc="-1" strike="noStrike">
                <a:solidFill>
                  <a:srgbClr val="000000"/>
                </a:solidFill>
                <a:latin typeface="Calibri"/>
              </a:rPr>
              <a:t>A</a:t>
            </a:r>
            <a:r>
              <a:rPr b="0" lang="es-ES" sz="4400" spc="-1" strike="noStrike">
                <a:solidFill>
                  <a:srgbClr val="000000"/>
                </a:solidFill>
                <a:latin typeface="Calibri"/>
              </a:rPr>
              <a:t>s</a:t>
            </a:r>
            <a:r>
              <a:rPr b="0" lang="es-ES" sz="4400" spc="-1" strike="noStrike">
                <a:solidFill>
                  <a:srgbClr val="000000"/>
                </a:solidFill>
                <a:latin typeface="Calibri"/>
              </a:rPr>
              <a:t>c</a:t>
            </a:r>
            <a:r>
              <a:rPr b="0" lang="es-ES" sz="4400" spc="-1" strike="noStrike">
                <a:solidFill>
                  <a:srgbClr val="000000"/>
                </a:solidFill>
                <a:latin typeface="Calibri"/>
              </a:rPr>
              <a:t>e</a:t>
            </a:r>
            <a:r>
              <a:rPr b="0" lang="es-ES" sz="4400" spc="-1" strike="noStrike">
                <a:solidFill>
                  <a:srgbClr val="000000"/>
                </a:solidFill>
                <a:latin typeface="Calibri"/>
              </a:rPr>
              <a:t>n</a:t>
            </a:r>
            <a:r>
              <a:rPr b="0" lang="es-ES" sz="4400" spc="-1" strike="noStrike">
                <a:solidFill>
                  <a:srgbClr val="000000"/>
                </a:solidFill>
                <a:latin typeface="Calibri"/>
              </a:rPr>
              <a:t>s</a:t>
            </a:r>
            <a:r>
              <a:rPr b="0" lang="es-ES" sz="4400" spc="-1" strike="noStrike">
                <a:solidFill>
                  <a:srgbClr val="000000"/>
                </a:solidFill>
                <a:latin typeface="Calibri"/>
              </a:rPr>
              <a:t>o</a:t>
            </a:r>
            <a:r>
              <a:rPr b="0" lang="es-ES" sz="4400" spc="-1" strike="noStrike">
                <a:solidFill>
                  <a:srgbClr val="000000"/>
                </a:solidFill>
                <a:latin typeface="Calibri"/>
              </a:rPr>
              <a:t>r </a:t>
            </a:r>
            <a:r>
              <a:rPr b="0" lang="es-ES" sz="4400" spc="-1" strike="noStrike">
                <a:solidFill>
                  <a:srgbClr val="000000"/>
                </a:solidFill>
                <a:latin typeface="Calibri"/>
              </a:rPr>
              <a:t>–</a:t>
            </a:r>
            <a:r>
              <a:rPr b="0" lang="es-ES" sz="4400" spc="-1" strike="noStrike">
                <a:solidFill>
                  <a:srgbClr val="000000"/>
                </a:solidFill>
                <a:latin typeface="Calibri"/>
              </a:rPr>
              <a:t> </a:t>
            </a:r>
            <a:r>
              <a:rPr b="0" lang="es-ES" sz="4400" spc="-1" strike="noStrike">
                <a:solidFill>
                  <a:srgbClr val="000000"/>
                </a:solidFill>
                <a:latin typeface="Calibri"/>
              </a:rPr>
              <a:t>P</a:t>
            </a:r>
            <a:r>
              <a:rPr b="0" lang="es-ES" sz="4400" spc="-1" strike="noStrike">
                <a:solidFill>
                  <a:srgbClr val="000000"/>
                </a:solidFill>
                <a:latin typeface="Calibri"/>
              </a:rPr>
              <a:t>l</a:t>
            </a:r>
            <a:r>
              <a:rPr b="0" lang="es-ES" sz="4400" spc="-1" strike="noStrike">
                <a:solidFill>
                  <a:srgbClr val="000000"/>
                </a:solidFill>
                <a:latin typeface="Calibri"/>
              </a:rPr>
              <a:t>a</a:t>
            </a:r>
            <a:r>
              <a:rPr b="0" lang="es-ES" sz="4400" spc="-1" strike="noStrike">
                <a:solidFill>
                  <a:srgbClr val="000000"/>
                </a:solidFill>
                <a:latin typeface="Calibri"/>
              </a:rPr>
              <a:t>q</a:t>
            </a:r>
            <a:r>
              <a:rPr b="0" lang="es-ES" sz="4400" spc="-1" strike="noStrike">
                <a:solidFill>
                  <a:srgbClr val="000000"/>
                </a:solidFill>
                <a:latin typeface="Calibri"/>
              </a:rPr>
              <a:t>u</a:t>
            </a:r>
            <a:r>
              <a:rPr b="0" lang="es-ES" sz="4400" spc="-1" strike="noStrike">
                <a:solidFill>
                  <a:srgbClr val="000000"/>
                </a:solidFill>
                <a:latin typeface="Calibri"/>
              </a:rPr>
              <a:t>e</a:t>
            </a:r>
            <a:r>
              <a:rPr b="0" lang="es-ES" sz="4400" spc="-1" strike="noStrike">
                <a:solidFill>
                  <a:srgbClr val="000000"/>
                </a:solidFill>
                <a:latin typeface="Calibri"/>
              </a:rPr>
              <a:t>t</a:t>
            </a:r>
            <a:r>
              <a:rPr b="0" lang="es-ES" sz="4400" spc="-1" strike="noStrike">
                <a:solidFill>
                  <a:srgbClr val="000000"/>
                </a:solidFill>
                <a:latin typeface="Calibri"/>
              </a:rPr>
              <a:t>a</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9"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Diagrama Eléctrico Ascensor</a:t>
            </a:r>
            <a:endParaRPr b="0" lang="en-US" sz="4400" spc="-1" strike="noStrike">
              <a:solidFill>
                <a:srgbClr val="000000"/>
              </a:solidFill>
              <a:latin typeface="Calibri"/>
            </a:endParaRPr>
          </a:p>
        </p:txBody>
      </p:sp>
      <p:pic>
        <p:nvPicPr>
          <p:cNvPr id="1630" name="3 Marcador de contenido" descr=""/>
          <p:cNvPicPr/>
          <p:nvPr/>
        </p:nvPicPr>
        <p:blipFill>
          <a:blip r:embed="rId1"/>
          <a:stretch/>
        </p:blipFill>
        <p:spPr>
          <a:xfrm>
            <a:off x="472680" y="2229840"/>
            <a:ext cx="14064120" cy="7940520"/>
          </a:xfrm>
          <a:prstGeom prst="rect">
            <a:avLst/>
          </a:prstGeom>
          <a:ln w="0">
            <a:noFill/>
          </a:ln>
        </p:spPr>
      </p:pic>
      <p:sp>
        <p:nvSpPr>
          <p:cNvPr id="1631" name="4 Elipse"/>
          <p:cNvSpPr/>
          <p:nvPr/>
        </p:nvSpPr>
        <p:spPr>
          <a:xfrm>
            <a:off x="6739200" y="3034080"/>
            <a:ext cx="1333440" cy="1507320"/>
          </a:xfrm>
          <a:prstGeom prst="ellipse">
            <a:avLst/>
          </a:prstGeom>
          <a:solidFill>
            <a:schemeClr val="accent1">
              <a:alpha val="17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632" name="5 Elipse"/>
          <p:cNvSpPr/>
          <p:nvPr/>
        </p:nvSpPr>
        <p:spPr>
          <a:xfrm>
            <a:off x="10945800" y="6953760"/>
            <a:ext cx="820440" cy="803520"/>
          </a:xfrm>
          <a:prstGeom prst="ellipse">
            <a:avLst/>
          </a:prstGeom>
          <a:solidFill>
            <a:schemeClr val="accent1">
              <a:alpha val="17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633" name="6 Elipse"/>
          <p:cNvSpPr/>
          <p:nvPr/>
        </p:nvSpPr>
        <p:spPr>
          <a:xfrm>
            <a:off x="10945800" y="7959240"/>
            <a:ext cx="820440" cy="703080"/>
          </a:xfrm>
          <a:prstGeom prst="ellipse">
            <a:avLst/>
          </a:prstGeom>
          <a:solidFill>
            <a:schemeClr val="accent1">
              <a:alpha val="17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634" name="7 Elipse"/>
          <p:cNvSpPr/>
          <p:nvPr/>
        </p:nvSpPr>
        <p:spPr>
          <a:xfrm>
            <a:off x="2018880" y="5144760"/>
            <a:ext cx="1127880" cy="1104840"/>
          </a:xfrm>
          <a:prstGeom prst="ellipse">
            <a:avLst/>
          </a:prstGeom>
          <a:solidFill>
            <a:schemeClr val="accent1">
              <a:alpha val="17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635" name="8 Elipse"/>
          <p:cNvSpPr/>
          <p:nvPr/>
        </p:nvSpPr>
        <p:spPr>
          <a:xfrm>
            <a:off x="3353040" y="6598440"/>
            <a:ext cx="717840" cy="656280"/>
          </a:xfrm>
          <a:prstGeom prst="ellipse">
            <a:avLst/>
          </a:prstGeom>
          <a:solidFill>
            <a:schemeClr val="accent1">
              <a:alpha val="17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636" name="9 Elipse"/>
          <p:cNvSpPr/>
          <p:nvPr/>
        </p:nvSpPr>
        <p:spPr>
          <a:xfrm>
            <a:off x="6328440" y="7990920"/>
            <a:ext cx="2975040" cy="1575720"/>
          </a:xfrm>
          <a:prstGeom prst="ellipse">
            <a:avLst/>
          </a:prstGeom>
          <a:solidFill>
            <a:schemeClr val="accent1">
              <a:alpha val="17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637" name="2 CuadroTexto"/>
          <p:cNvSpPr/>
          <p:nvPr/>
        </p:nvSpPr>
        <p:spPr>
          <a:xfrm>
            <a:off x="7480440" y="9567720"/>
            <a:ext cx="64728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200" spc="-1" strike="noStrike">
                <a:solidFill>
                  <a:schemeClr val="accent1"/>
                </a:solidFill>
                <a:latin typeface="Calibri"/>
              </a:rPr>
              <a:t>Motor</a:t>
            </a:r>
            <a:endParaRPr b="0" lang="es-AR"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21" presetSubtype="1">
                                  <p:stCondLst>
                                    <p:cond delay="0"/>
                                  </p:stCondLst>
                                  <p:childTnLst>
                                    <p:set>
                                      <p:cBhvr>
                                        <p:cTn id="13" dur="1" fill="hold">
                                          <p:stCondLst>
                                            <p:cond delay="0"/>
                                          </p:stCondLst>
                                        </p:cTn>
                                        <p:tgtEl>
                                          <p:spTgt spid="1634"/>
                                        </p:tgtEl>
                                        <p:attrNameLst>
                                          <p:attrName>style.visibility</p:attrName>
                                        </p:attrNameLst>
                                      </p:cBhvr>
                                      <p:to>
                                        <p:strVal val="visible"/>
                                      </p:to>
                                    </p:set>
                                    <p:animEffect filter="wheel(1)" transition="in">
                                      <p:cBhvr additive="repl">
                                        <p:cTn id="14" dur="2000"/>
                                        <p:tgtEl>
                                          <p:spTgt spid="1634"/>
                                        </p:tgtEl>
                                      </p:cBhvr>
                                    </p:animEffect>
                                  </p:childTnLst>
                                </p:cTn>
                              </p:par>
                              <p:par>
                                <p:cTn id="15" nodeType="withEffect" fill="hold" presetClass="entr" presetID="21" presetSubtype="1">
                                  <p:stCondLst>
                                    <p:cond delay="0"/>
                                  </p:stCondLst>
                                  <p:childTnLst>
                                    <p:set>
                                      <p:cBhvr>
                                        <p:cTn id="16" dur="1" fill="hold">
                                          <p:stCondLst>
                                            <p:cond delay="0"/>
                                          </p:stCondLst>
                                        </p:cTn>
                                        <p:tgtEl>
                                          <p:spTgt spid="1631"/>
                                        </p:tgtEl>
                                        <p:attrNameLst>
                                          <p:attrName>style.visibility</p:attrName>
                                        </p:attrNameLst>
                                      </p:cBhvr>
                                      <p:to>
                                        <p:strVal val="visible"/>
                                      </p:to>
                                    </p:set>
                                    <p:animEffect filter="wheel(1)" transition="in">
                                      <p:cBhvr additive="repl">
                                        <p:cTn id="17" dur="2000"/>
                                        <p:tgtEl>
                                          <p:spTgt spid="1631"/>
                                        </p:tgtEl>
                                      </p:cBhvr>
                                    </p:animEffect>
                                  </p:childTnLst>
                                </p:cTn>
                              </p:par>
                              <p:par>
                                <p:cTn id="18" nodeType="withEffect" fill="hold" presetClass="entr" presetID="21" presetSubtype="1">
                                  <p:stCondLst>
                                    <p:cond delay="0"/>
                                  </p:stCondLst>
                                  <p:childTnLst>
                                    <p:set>
                                      <p:cBhvr>
                                        <p:cTn id="19" dur="1" fill="hold">
                                          <p:stCondLst>
                                            <p:cond delay="0"/>
                                          </p:stCondLst>
                                        </p:cTn>
                                        <p:tgtEl>
                                          <p:spTgt spid="1635"/>
                                        </p:tgtEl>
                                        <p:attrNameLst>
                                          <p:attrName>style.visibility</p:attrName>
                                        </p:attrNameLst>
                                      </p:cBhvr>
                                      <p:to>
                                        <p:strVal val="visible"/>
                                      </p:to>
                                    </p:set>
                                    <p:animEffect filter="wheel(1)" transition="in">
                                      <p:cBhvr additive="repl">
                                        <p:cTn id="20" dur="2000"/>
                                        <p:tgtEl>
                                          <p:spTgt spid="1635"/>
                                        </p:tgtEl>
                                      </p:cBhvr>
                                    </p:animEffect>
                                  </p:childTnLst>
                                </p:cTn>
                              </p:par>
                              <p:par>
                                <p:cTn id="21" nodeType="withEffect" fill="hold" presetClass="entr" presetID="21" presetSubtype="1">
                                  <p:stCondLst>
                                    <p:cond delay="0"/>
                                  </p:stCondLst>
                                  <p:childTnLst>
                                    <p:set>
                                      <p:cBhvr>
                                        <p:cTn id="22" dur="1" fill="hold">
                                          <p:stCondLst>
                                            <p:cond delay="0"/>
                                          </p:stCondLst>
                                        </p:cTn>
                                        <p:tgtEl>
                                          <p:spTgt spid="1636"/>
                                        </p:tgtEl>
                                        <p:attrNameLst>
                                          <p:attrName>style.visibility</p:attrName>
                                        </p:attrNameLst>
                                      </p:cBhvr>
                                      <p:to>
                                        <p:strVal val="visible"/>
                                      </p:to>
                                    </p:set>
                                    <p:animEffect filter="wheel(1)" transition="in">
                                      <p:cBhvr additive="repl">
                                        <p:cTn id="23" dur="2000"/>
                                        <p:tgtEl>
                                          <p:spTgt spid="1636"/>
                                        </p:tgtEl>
                                      </p:cBhvr>
                                    </p:animEffect>
                                  </p:childTnLst>
                                </p:cTn>
                              </p:par>
                              <p:par>
                                <p:cTn id="24" nodeType="withEffect" fill="hold" presetClass="entr" presetID="21" presetSubtype="1">
                                  <p:stCondLst>
                                    <p:cond delay="0"/>
                                  </p:stCondLst>
                                  <p:childTnLst>
                                    <p:set>
                                      <p:cBhvr>
                                        <p:cTn id="25" dur="1" fill="hold">
                                          <p:stCondLst>
                                            <p:cond delay="0"/>
                                          </p:stCondLst>
                                        </p:cTn>
                                        <p:tgtEl>
                                          <p:spTgt spid="1633"/>
                                        </p:tgtEl>
                                        <p:attrNameLst>
                                          <p:attrName>style.visibility</p:attrName>
                                        </p:attrNameLst>
                                      </p:cBhvr>
                                      <p:to>
                                        <p:strVal val="visible"/>
                                      </p:to>
                                    </p:set>
                                    <p:animEffect filter="wheel(1)" transition="in">
                                      <p:cBhvr additive="repl">
                                        <p:cTn id="26" dur="2000"/>
                                        <p:tgtEl>
                                          <p:spTgt spid="1633"/>
                                        </p:tgtEl>
                                      </p:cBhvr>
                                    </p:animEffect>
                                  </p:childTnLst>
                                </p:cTn>
                              </p:par>
                              <p:par>
                                <p:cTn id="27" nodeType="withEffect" fill="hold" presetClass="entr" presetID="21" presetSubtype="1">
                                  <p:stCondLst>
                                    <p:cond delay="0"/>
                                  </p:stCondLst>
                                  <p:childTnLst>
                                    <p:set>
                                      <p:cBhvr>
                                        <p:cTn id="28" dur="1" fill="hold">
                                          <p:stCondLst>
                                            <p:cond delay="0"/>
                                          </p:stCondLst>
                                        </p:cTn>
                                        <p:tgtEl>
                                          <p:spTgt spid="1632"/>
                                        </p:tgtEl>
                                        <p:attrNameLst>
                                          <p:attrName>style.visibility</p:attrName>
                                        </p:attrNameLst>
                                      </p:cBhvr>
                                      <p:to>
                                        <p:strVal val="visible"/>
                                      </p:to>
                                    </p:set>
                                    <p:animEffect filter="wheel(1)" transition="in">
                                      <p:cBhvr additive="repl">
                                        <p:cTn id="29" dur="2000"/>
                                        <p:tgtEl>
                                          <p:spTgt spid="1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8"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ff0000"/>
                </a:solidFill>
                <a:latin typeface="Calibri"/>
              </a:rPr>
              <a:t>Diagrama de Utilización</a:t>
            </a:r>
            <a:endParaRPr b="0" lang="en-US" sz="4400" spc="-1" strike="noStrike">
              <a:solidFill>
                <a:srgbClr val="000000"/>
              </a:solidFill>
              <a:latin typeface="Calibri"/>
            </a:endParaRPr>
          </a:p>
        </p:txBody>
      </p:sp>
      <p:pic>
        <p:nvPicPr>
          <p:cNvPr id="1639" name="Picture 2" descr=""/>
          <p:cNvPicPr/>
          <p:nvPr/>
        </p:nvPicPr>
        <p:blipFill>
          <a:blip r:embed="rId1">
            <a:extLst>
              <a:ext uri="{BEBA8EAE-BF5A-486C-A8C5-ECC9F3942E4B}">
                <a14:imgProps xmlns:a14="http://schemas.microsoft.com/office/drawing/2010/main">
                  <a14:imgLayer r:embed="rId2">
                    <a14:imgEffect>
                      <a14:sharpenSoften amount="100000"/>
                    </a14:imgEffect>
                  </a14:imgLayer>
                </a14:imgProps>
              </a:ext>
            </a:extLst>
          </a:blip>
          <a:stretch/>
        </p:blipFill>
        <p:spPr>
          <a:xfrm>
            <a:off x="756000" y="2229840"/>
            <a:ext cx="13720680" cy="7423200"/>
          </a:xfrm>
          <a:prstGeom prst="rect">
            <a:avLst/>
          </a:prstGeom>
          <a:ln w="0">
            <a:noFill/>
          </a:ln>
        </p:spPr>
      </p:pic>
      <p:sp>
        <p:nvSpPr>
          <p:cNvPr id="1640" name="4 Elipse"/>
          <p:cNvSpPr/>
          <p:nvPr/>
        </p:nvSpPr>
        <p:spPr>
          <a:xfrm>
            <a:off x="4724640" y="5450400"/>
            <a:ext cx="679680" cy="366840"/>
          </a:xfrm>
          <a:prstGeom prst="ellipse">
            <a:avLst/>
          </a:prstGeom>
          <a:solidFill>
            <a:schemeClr val="accent1">
              <a:alpha val="20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41" name="6 Elipse"/>
          <p:cNvSpPr/>
          <p:nvPr/>
        </p:nvSpPr>
        <p:spPr>
          <a:xfrm>
            <a:off x="8127000" y="4726080"/>
            <a:ext cx="679680" cy="418320"/>
          </a:xfrm>
          <a:prstGeom prst="ellipse">
            <a:avLst/>
          </a:prstGeom>
          <a:solidFill>
            <a:schemeClr val="accent1">
              <a:alpha val="20000"/>
            </a:schemeClr>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42" name="7 Elipse"/>
          <p:cNvSpPr/>
          <p:nvPr/>
        </p:nvSpPr>
        <p:spPr>
          <a:xfrm>
            <a:off x="10187640" y="5044680"/>
            <a:ext cx="679680" cy="418320"/>
          </a:xfrm>
          <a:prstGeom prst="ellipse">
            <a:avLst/>
          </a:prstGeom>
          <a:solidFill>
            <a:schemeClr val="accent1">
              <a:alpha val="20000"/>
            </a:schemeClr>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43" name="8 Elipse"/>
          <p:cNvSpPr/>
          <p:nvPr/>
        </p:nvSpPr>
        <p:spPr>
          <a:xfrm>
            <a:off x="9600480" y="5329080"/>
            <a:ext cx="679680" cy="418320"/>
          </a:xfrm>
          <a:prstGeom prst="ellipse">
            <a:avLst/>
          </a:prstGeom>
          <a:solidFill>
            <a:schemeClr val="accent1">
              <a:alpha val="20000"/>
            </a:schemeClr>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44" name="9 Elipse"/>
          <p:cNvSpPr/>
          <p:nvPr/>
        </p:nvSpPr>
        <p:spPr>
          <a:xfrm>
            <a:off x="4724640" y="5083200"/>
            <a:ext cx="679680" cy="366840"/>
          </a:xfrm>
          <a:prstGeom prst="ellipse">
            <a:avLst/>
          </a:prstGeom>
          <a:solidFill>
            <a:schemeClr val="accent1">
              <a:alpha val="20000"/>
            </a:schemeClr>
          </a:solidFill>
          <a:ln>
            <a:solidFill>
              <a:srgbClr val="00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45" name="10 Elipse"/>
          <p:cNvSpPr/>
          <p:nvPr/>
        </p:nvSpPr>
        <p:spPr>
          <a:xfrm>
            <a:off x="4611240" y="303372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46" name="11 Elipse"/>
          <p:cNvSpPr/>
          <p:nvPr/>
        </p:nvSpPr>
        <p:spPr>
          <a:xfrm>
            <a:off x="4611240" y="266652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47" name="12 Elipse"/>
          <p:cNvSpPr/>
          <p:nvPr/>
        </p:nvSpPr>
        <p:spPr>
          <a:xfrm>
            <a:off x="9600480" y="273204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48" name="16 Rectángulo"/>
          <p:cNvSpPr/>
          <p:nvPr/>
        </p:nvSpPr>
        <p:spPr>
          <a:xfrm>
            <a:off x="787320" y="3838320"/>
            <a:ext cx="1473840" cy="418320"/>
          </a:xfrm>
          <a:prstGeom prst="rect">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r>
              <a:rPr b="0" lang="es-AR" sz="1400" spc="-1" strike="noStrike">
                <a:solidFill>
                  <a:schemeClr val="lt1"/>
                </a:solidFill>
                <a:latin typeface="Calibri"/>
              </a:rPr>
              <a:t>Pta. Cabina</a:t>
            </a:r>
            <a:endParaRPr b="0" lang="es-AR" sz="1400" spc="-1" strike="noStrike">
              <a:solidFill>
                <a:srgbClr val="000000"/>
              </a:solidFill>
              <a:latin typeface="Arial"/>
            </a:endParaRPr>
          </a:p>
        </p:txBody>
      </p:sp>
      <p:sp>
        <p:nvSpPr>
          <p:cNvPr id="1649" name="17 Elipse"/>
          <p:cNvSpPr/>
          <p:nvPr/>
        </p:nvSpPr>
        <p:spPr>
          <a:xfrm>
            <a:off x="4724640" y="4677120"/>
            <a:ext cx="679680" cy="366840"/>
          </a:xfrm>
          <a:prstGeom prst="ellipse">
            <a:avLst/>
          </a:prstGeom>
          <a:solidFill>
            <a:schemeClr val="accent1">
              <a:alpha val="20000"/>
            </a:schemeClr>
          </a:solidFill>
          <a:ln>
            <a:solidFill>
              <a:srgbClr val="f79646">
                <a:lumMod val="50000"/>
              </a:srgbClr>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50" name="12 Elipse"/>
          <p:cNvSpPr/>
          <p:nvPr/>
        </p:nvSpPr>
        <p:spPr>
          <a:xfrm>
            <a:off x="9611640" y="306900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1"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pic>
        <p:nvPicPr>
          <p:cNvPr id="1652" name="Imagen 2" descr=""/>
          <p:cNvPicPr/>
          <p:nvPr/>
        </p:nvPicPr>
        <p:blipFill>
          <a:blip r:embed="rId1"/>
          <a:stretch/>
        </p:blipFill>
        <p:spPr>
          <a:xfrm>
            <a:off x="3592800" y="3235320"/>
            <a:ext cx="7188480" cy="4120560"/>
          </a:xfrm>
          <a:prstGeom prst="rect">
            <a:avLst/>
          </a:prstGeom>
          <a:ln w="0">
            <a:noFill/>
          </a:ln>
        </p:spPr>
      </p:pic>
      <p:sp>
        <p:nvSpPr>
          <p:cNvPr id="1653" name="CuadroTexto 3"/>
          <p:cNvSpPr/>
          <p:nvPr/>
        </p:nvSpPr>
        <p:spPr>
          <a:xfrm>
            <a:off x="10855080" y="5784480"/>
            <a:ext cx="133164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200" spc="-1" strike="noStrike">
                <a:solidFill>
                  <a:srgbClr val="ff0000"/>
                </a:solidFill>
                <a:latin typeface="Calibri"/>
              </a:rPr>
              <a:t>Pulsador Piso 2</a:t>
            </a:r>
            <a:endParaRPr b="0" lang="es-AR" sz="1200" spc="-1" strike="noStrike">
              <a:solidFill>
                <a:srgbClr val="000000"/>
              </a:solidFill>
              <a:latin typeface="Arial"/>
            </a:endParaRPr>
          </a:p>
        </p:txBody>
      </p:sp>
      <p:sp>
        <p:nvSpPr>
          <p:cNvPr id="1654" name="CuadroTexto 4"/>
          <p:cNvSpPr/>
          <p:nvPr/>
        </p:nvSpPr>
        <p:spPr>
          <a:xfrm>
            <a:off x="10832760" y="6149880"/>
            <a:ext cx="133164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200" spc="-1" strike="noStrike">
                <a:solidFill>
                  <a:srgbClr val="ff0000"/>
                </a:solidFill>
                <a:latin typeface="Calibri"/>
              </a:rPr>
              <a:t>Pulsador Piso 1</a:t>
            </a:r>
            <a:endParaRPr b="0" lang="es-AR" sz="1200" spc="-1" strike="noStrike">
              <a:solidFill>
                <a:srgbClr val="000000"/>
              </a:solidFill>
              <a:latin typeface="Arial"/>
            </a:endParaRPr>
          </a:p>
        </p:txBody>
      </p:sp>
      <p:sp>
        <p:nvSpPr>
          <p:cNvPr id="1655" name="CuadroTexto 6"/>
          <p:cNvSpPr/>
          <p:nvPr/>
        </p:nvSpPr>
        <p:spPr>
          <a:xfrm>
            <a:off x="10838520" y="6488280"/>
            <a:ext cx="144288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200" spc="-1" strike="noStrike">
                <a:solidFill>
                  <a:srgbClr val="ff0000"/>
                </a:solidFill>
                <a:latin typeface="Calibri"/>
              </a:rPr>
              <a:t>Pulsador Piso PB</a:t>
            </a:r>
            <a:endParaRPr b="0" lang="es-AR" sz="1200" spc="-1" strike="noStrike">
              <a:solidFill>
                <a:srgbClr val="000000"/>
              </a:solidFill>
              <a:latin typeface="Arial"/>
            </a:endParaRPr>
          </a:p>
        </p:txBody>
      </p:sp>
      <p:sp>
        <p:nvSpPr>
          <p:cNvPr id="1656" name="CuadroTexto 7"/>
          <p:cNvSpPr/>
          <p:nvPr/>
        </p:nvSpPr>
        <p:spPr>
          <a:xfrm>
            <a:off x="10971000" y="3875040"/>
            <a:ext cx="117468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200" spc="-1" strike="noStrike">
                <a:solidFill>
                  <a:srgbClr val="ff0000"/>
                </a:solidFill>
                <a:latin typeface="Calibri"/>
              </a:rPr>
              <a:t>Sensor Piso 1</a:t>
            </a:r>
            <a:endParaRPr b="0" lang="es-AR" sz="1200" spc="-1" strike="noStrike">
              <a:solidFill>
                <a:srgbClr val="000000"/>
              </a:solidFill>
              <a:latin typeface="Arial"/>
            </a:endParaRPr>
          </a:p>
        </p:txBody>
      </p:sp>
      <p:sp>
        <p:nvSpPr>
          <p:cNvPr id="1657" name="CuadroTexto 8"/>
          <p:cNvSpPr/>
          <p:nvPr/>
        </p:nvSpPr>
        <p:spPr>
          <a:xfrm>
            <a:off x="10928520" y="4240080"/>
            <a:ext cx="93240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200" spc="-1" strike="noStrike">
                <a:solidFill>
                  <a:srgbClr val="ff0000"/>
                </a:solidFill>
                <a:latin typeface="Calibri"/>
              </a:rPr>
              <a:t>Sensor PB</a:t>
            </a:r>
            <a:endParaRPr b="0" lang="es-AR" sz="1200" spc="-1" strike="noStrike">
              <a:solidFill>
                <a:srgbClr val="000000"/>
              </a:solidFill>
              <a:latin typeface="Arial"/>
            </a:endParaRPr>
          </a:p>
        </p:txBody>
      </p:sp>
      <p:sp>
        <p:nvSpPr>
          <p:cNvPr id="1658" name="CuadroTexto 10"/>
          <p:cNvSpPr/>
          <p:nvPr/>
        </p:nvSpPr>
        <p:spPr>
          <a:xfrm>
            <a:off x="2329560" y="3838320"/>
            <a:ext cx="117468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200" spc="-1" strike="noStrike">
                <a:solidFill>
                  <a:srgbClr val="ff0000"/>
                </a:solidFill>
                <a:latin typeface="Calibri"/>
              </a:rPr>
              <a:t>Sensor Piso 2</a:t>
            </a:r>
            <a:endParaRPr b="0" lang="es-AR" sz="1200" spc="-1" strike="noStrike">
              <a:solidFill>
                <a:srgbClr val="000000"/>
              </a:solidFill>
              <a:latin typeface="Arial"/>
            </a:endParaRPr>
          </a:p>
        </p:txBody>
      </p:sp>
      <p:sp>
        <p:nvSpPr>
          <p:cNvPr id="1659" name="CuadroTexto 11"/>
          <p:cNvSpPr/>
          <p:nvPr/>
        </p:nvSpPr>
        <p:spPr>
          <a:xfrm>
            <a:off x="1788120" y="4176360"/>
            <a:ext cx="164124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200" spc="-1" strike="noStrike">
                <a:solidFill>
                  <a:srgbClr val="ff0000"/>
                </a:solidFill>
                <a:latin typeface="Calibri"/>
              </a:rPr>
              <a:t>Apertura de Puerta</a:t>
            </a:r>
            <a:endParaRPr b="0" lang="es-AR" sz="1200" spc="-1" strike="noStrike">
              <a:solidFill>
                <a:srgbClr val="000000"/>
              </a:solidFill>
              <a:latin typeface="Arial"/>
            </a:endParaRPr>
          </a:p>
        </p:txBody>
      </p:sp>
      <p:sp>
        <p:nvSpPr>
          <p:cNvPr id="1660" name="CuadroTexto 12"/>
          <p:cNvSpPr/>
          <p:nvPr/>
        </p:nvSpPr>
        <p:spPr>
          <a:xfrm>
            <a:off x="1189800" y="5784480"/>
            <a:ext cx="234360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200" spc="-1" strike="noStrike">
                <a:solidFill>
                  <a:srgbClr val="ff0000"/>
                </a:solidFill>
                <a:latin typeface="Calibri"/>
              </a:rPr>
              <a:t>Arranque  / Parada de Motor</a:t>
            </a:r>
            <a:endParaRPr b="0" lang="es-AR" sz="1200" spc="-1" strike="noStrike">
              <a:solidFill>
                <a:srgbClr val="000000"/>
              </a:solidFill>
              <a:latin typeface="Arial"/>
            </a:endParaRPr>
          </a:p>
        </p:txBody>
      </p:sp>
      <p:sp>
        <p:nvSpPr>
          <p:cNvPr id="1661" name="CuadroTexto 13"/>
          <p:cNvSpPr/>
          <p:nvPr/>
        </p:nvSpPr>
        <p:spPr>
          <a:xfrm>
            <a:off x="1843560" y="6149880"/>
            <a:ext cx="167904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200" spc="-1" strike="noStrike">
                <a:solidFill>
                  <a:srgbClr val="ff0000"/>
                </a:solidFill>
                <a:latin typeface="Calibri"/>
              </a:rPr>
              <a:t>Dirección del motor</a:t>
            </a:r>
            <a:endParaRPr b="0" lang="es-AR" sz="1200" spc="-1" strike="noStrike">
              <a:solidFill>
                <a:srgbClr val="000000"/>
              </a:solidFill>
              <a:latin typeface="Arial"/>
            </a:endParaRPr>
          </a:p>
        </p:txBody>
      </p:sp>
      <p:sp>
        <p:nvSpPr>
          <p:cNvPr id="1662" name="CuadroTexto 14"/>
          <p:cNvSpPr/>
          <p:nvPr/>
        </p:nvSpPr>
        <p:spPr>
          <a:xfrm>
            <a:off x="2807280" y="6451560"/>
            <a:ext cx="72360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200" spc="-1" strike="noStrike">
                <a:solidFill>
                  <a:srgbClr val="ff0000"/>
                </a:solidFill>
                <a:latin typeface="Calibri"/>
              </a:rPr>
              <a:t>Sin uso</a:t>
            </a:r>
            <a:endParaRPr b="0" lang="es-AR" sz="1200" spc="-1" strike="noStrike">
              <a:solidFill>
                <a:srgbClr val="000000"/>
              </a:solidFill>
              <a:latin typeface="Arial"/>
            </a:endParaRPr>
          </a:p>
        </p:txBody>
      </p:sp>
      <p:sp>
        <p:nvSpPr>
          <p:cNvPr id="1663" name="CuadroTexto 15"/>
          <p:cNvSpPr/>
          <p:nvPr/>
        </p:nvSpPr>
        <p:spPr>
          <a:xfrm>
            <a:off x="2244960" y="7657560"/>
            <a:ext cx="44143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10243e"/>
                </a:solidFill>
                <a:latin typeface="Calibri"/>
              </a:rPr>
              <a:t>Apertura de Puerta </a:t>
            </a:r>
            <a:r>
              <a:rPr b="1" i="1" lang="es-ES" sz="1800" spc="-1" strike="noStrike">
                <a:solidFill>
                  <a:srgbClr val="ff0000"/>
                </a:solidFill>
                <a:latin typeface="Calibri"/>
              </a:rPr>
              <a:t>0</a:t>
            </a:r>
            <a:r>
              <a:rPr b="1" i="1" lang="es-ES" sz="1800" spc="-1" strike="noStrike">
                <a:solidFill>
                  <a:srgbClr val="10243e"/>
                </a:solidFill>
                <a:latin typeface="Calibri"/>
              </a:rPr>
              <a:t> Cerrada </a:t>
            </a:r>
            <a:r>
              <a:rPr b="1" i="1" lang="es-ES" sz="1800" spc="-1" strike="noStrike">
                <a:solidFill>
                  <a:srgbClr val="ff0000"/>
                </a:solidFill>
                <a:latin typeface="Calibri"/>
              </a:rPr>
              <a:t>1</a:t>
            </a:r>
            <a:r>
              <a:rPr b="1" i="1" lang="es-ES" sz="1800" spc="-1" strike="noStrike">
                <a:solidFill>
                  <a:srgbClr val="10243e"/>
                </a:solidFill>
                <a:latin typeface="Calibri"/>
              </a:rPr>
              <a:t> Abierta</a:t>
            </a:r>
            <a:endParaRPr b="0" lang="es-AR" sz="1800" spc="-1" strike="noStrike">
              <a:solidFill>
                <a:srgbClr val="000000"/>
              </a:solidFill>
              <a:latin typeface="Arial"/>
            </a:endParaRPr>
          </a:p>
        </p:txBody>
      </p:sp>
      <p:sp>
        <p:nvSpPr>
          <p:cNvPr id="1664" name="CuadroTexto 16"/>
          <p:cNvSpPr/>
          <p:nvPr/>
        </p:nvSpPr>
        <p:spPr>
          <a:xfrm>
            <a:off x="2403000" y="7995600"/>
            <a:ext cx="53942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10243e"/>
                </a:solidFill>
                <a:latin typeface="Calibri"/>
              </a:rPr>
              <a:t>Arranque  / Parada de Motor </a:t>
            </a:r>
            <a:r>
              <a:rPr b="1" i="1" lang="es-ES" sz="1800" spc="-1" strike="noStrike">
                <a:solidFill>
                  <a:srgbClr val="ff0000"/>
                </a:solidFill>
                <a:latin typeface="Calibri"/>
              </a:rPr>
              <a:t>0</a:t>
            </a:r>
            <a:r>
              <a:rPr b="1" i="1" lang="es-ES" sz="1800" spc="-1" strike="noStrike">
                <a:solidFill>
                  <a:srgbClr val="10243e"/>
                </a:solidFill>
                <a:latin typeface="Calibri"/>
              </a:rPr>
              <a:t> Arranca 1 Parada</a:t>
            </a:r>
            <a:endParaRPr b="0" lang="es-AR" sz="1800" spc="-1" strike="noStrike">
              <a:solidFill>
                <a:srgbClr val="000000"/>
              </a:solidFill>
              <a:latin typeface="Arial"/>
            </a:endParaRPr>
          </a:p>
        </p:txBody>
      </p:sp>
      <p:sp>
        <p:nvSpPr>
          <p:cNvPr id="1665" name="CuadroTexto 17"/>
          <p:cNvSpPr/>
          <p:nvPr/>
        </p:nvSpPr>
        <p:spPr>
          <a:xfrm>
            <a:off x="2206800" y="8297280"/>
            <a:ext cx="37987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10243e"/>
                </a:solidFill>
                <a:latin typeface="Calibri"/>
              </a:rPr>
              <a:t>Dirección del motor </a:t>
            </a:r>
            <a:r>
              <a:rPr b="1" i="1" lang="es-ES" sz="1800" spc="-1" strike="noStrike">
                <a:solidFill>
                  <a:srgbClr val="ff0000"/>
                </a:solidFill>
                <a:latin typeface="Calibri"/>
              </a:rPr>
              <a:t>1</a:t>
            </a:r>
            <a:r>
              <a:rPr b="1" i="1" lang="es-ES" sz="1800" spc="-1" strike="noStrike">
                <a:solidFill>
                  <a:srgbClr val="10243e"/>
                </a:solidFill>
                <a:latin typeface="Calibri"/>
              </a:rPr>
              <a:t> Sube </a:t>
            </a:r>
            <a:r>
              <a:rPr b="1" i="1" lang="es-ES" sz="1800" spc="-1" strike="noStrike">
                <a:solidFill>
                  <a:srgbClr val="ff0000"/>
                </a:solidFill>
                <a:latin typeface="Calibri"/>
              </a:rPr>
              <a:t>0</a:t>
            </a:r>
            <a:r>
              <a:rPr b="1" i="1" lang="es-ES" sz="1800" spc="-1" strike="noStrike">
                <a:solidFill>
                  <a:srgbClr val="10243e"/>
                </a:solidFill>
                <a:latin typeface="Calibri"/>
              </a:rPr>
              <a:t> Baja</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6"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Display 7 segmentos</a:t>
            </a:r>
            <a:endParaRPr b="0" lang="en-US" sz="4400" spc="-1" strike="noStrike">
              <a:solidFill>
                <a:srgbClr val="000000"/>
              </a:solidFill>
              <a:latin typeface="Calibri"/>
            </a:endParaRPr>
          </a:p>
        </p:txBody>
      </p:sp>
      <p:pic>
        <p:nvPicPr>
          <p:cNvPr id="1667" name="5 Marcador de contenido" descr=""/>
          <p:cNvPicPr/>
          <p:nvPr/>
        </p:nvPicPr>
        <p:blipFill>
          <a:blip r:embed="rId1">
            <a:extLst>
              <a:ext uri="{BEBA8EAE-BF5A-486C-A8C5-ECC9F3942E4B}">
                <a14:imgProps xmlns:a14="http://schemas.microsoft.com/office/drawing/2010/main">
                  <a14:imgLayer r:embed="rId2">
                    <a14:imgEffect>
                      <a14:sharpenSoften amount="100000"/>
                    </a14:imgEffect>
                  </a14:imgLayer>
                </a14:imgProps>
              </a:ext>
            </a:extLst>
          </a:blip>
          <a:stretch/>
        </p:blipFill>
        <p:spPr>
          <a:xfrm>
            <a:off x="684720" y="2470680"/>
            <a:ext cx="13339440" cy="7196760"/>
          </a:xfrm>
          <a:prstGeom prst="rect">
            <a:avLst/>
          </a:prstGeom>
          <a:ln w="0">
            <a:noFill/>
          </a:ln>
        </p:spPr>
      </p:pic>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8"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Conexión Motor</a:t>
            </a:r>
            <a:endParaRPr b="0" lang="en-US" sz="4400" spc="-1" strike="noStrike">
              <a:solidFill>
                <a:srgbClr val="000000"/>
              </a:solidFill>
              <a:latin typeface="Calibri"/>
            </a:endParaRPr>
          </a:p>
        </p:txBody>
      </p:sp>
      <p:pic>
        <p:nvPicPr>
          <p:cNvPr id="1669" name="3 Marcador de contenido" descr=""/>
          <p:cNvPicPr/>
          <p:nvPr/>
        </p:nvPicPr>
        <p:blipFill>
          <a:blip r:embed="rId1"/>
          <a:stretch/>
        </p:blipFill>
        <p:spPr>
          <a:xfrm>
            <a:off x="787320" y="2407680"/>
            <a:ext cx="13339440" cy="7360560"/>
          </a:xfrm>
          <a:prstGeom prst="rect">
            <a:avLst/>
          </a:prstGeom>
          <a:ln w="0">
            <a:noFill/>
          </a:ln>
        </p:spPr>
      </p:pic>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0"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Pulsores</a:t>
            </a:r>
            <a:endParaRPr b="0" lang="en-US" sz="4400" spc="-1" strike="noStrike">
              <a:solidFill>
                <a:srgbClr val="000000"/>
              </a:solidFill>
              <a:latin typeface="Calibri"/>
            </a:endParaRPr>
          </a:p>
        </p:txBody>
      </p:sp>
      <p:pic>
        <p:nvPicPr>
          <p:cNvPr id="1671" name="3 Marcador de contenido" descr=""/>
          <p:cNvPicPr/>
          <p:nvPr/>
        </p:nvPicPr>
        <p:blipFill>
          <a:blip r:embed="rId1"/>
          <a:stretch/>
        </p:blipFill>
        <p:spPr>
          <a:xfrm>
            <a:off x="1095120" y="2470680"/>
            <a:ext cx="12415680" cy="7096680"/>
          </a:xfrm>
          <a:prstGeom prst="rect">
            <a:avLst/>
          </a:prstGeom>
          <a:ln w="0">
            <a:noFill/>
          </a:ln>
        </p:spPr>
      </p:pic>
      <p:sp>
        <p:nvSpPr>
          <p:cNvPr id="1672" name="2 CuadroTexto"/>
          <p:cNvSpPr/>
          <p:nvPr/>
        </p:nvSpPr>
        <p:spPr>
          <a:xfrm>
            <a:off x="9919800" y="2229840"/>
            <a:ext cx="205164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3600" spc="-1" strike="noStrike">
                <a:solidFill>
                  <a:schemeClr val="accent1"/>
                </a:solidFill>
                <a:latin typeface="Calibri"/>
              </a:rPr>
              <a:t>Piso</a:t>
            </a:r>
            <a:endParaRPr b="0" lang="es-AR" sz="3600" spc="-1" strike="noStrike">
              <a:solidFill>
                <a:srgbClr val="000000"/>
              </a:solidFill>
              <a:latin typeface="Arial"/>
            </a:endParaRPr>
          </a:p>
        </p:txBody>
      </p:sp>
      <p:sp>
        <p:nvSpPr>
          <p:cNvPr id="1673" name="4 Elipse"/>
          <p:cNvSpPr/>
          <p:nvPr/>
        </p:nvSpPr>
        <p:spPr>
          <a:xfrm>
            <a:off x="9201600" y="2933640"/>
            <a:ext cx="2154600" cy="2412000"/>
          </a:xfrm>
          <a:prstGeom prst="ellipse">
            <a:avLst/>
          </a:prstGeom>
          <a:solidFill>
            <a:schemeClr val="accent1">
              <a:alpha val="17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674" name="5 Elipse"/>
          <p:cNvSpPr/>
          <p:nvPr/>
        </p:nvSpPr>
        <p:spPr>
          <a:xfrm>
            <a:off x="9241200" y="6451560"/>
            <a:ext cx="2154600" cy="2412000"/>
          </a:xfrm>
          <a:prstGeom prst="ellipse">
            <a:avLst/>
          </a:prstGeom>
          <a:solidFill>
            <a:srgbClr val="ff0000">
              <a:alpha val="17000"/>
            </a:srgbClr>
          </a:solidFill>
          <a:ln>
            <a:solidFill>
              <a:srgbClr val="c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675" name="6 CuadroTexto"/>
          <p:cNvSpPr/>
          <p:nvPr/>
        </p:nvSpPr>
        <p:spPr>
          <a:xfrm>
            <a:off x="12534480" y="7572600"/>
            <a:ext cx="175068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s-ES" sz="1800" spc="-1" strike="noStrike" u="sng">
                <a:solidFill>
                  <a:srgbClr val="c00000"/>
                </a:solidFill>
                <a:uFillTx/>
                <a:latin typeface="Calibri"/>
              </a:rPr>
              <a:t>NO SE UTILIZA</a:t>
            </a:r>
            <a:endParaRPr b="0" lang="es-AR" sz="1800" spc="-1" strike="noStrike">
              <a:solidFill>
                <a:srgbClr val="000000"/>
              </a:solidFill>
              <a:latin typeface="Arial"/>
            </a:endParaRPr>
          </a:p>
        </p:txBody>
      </p:sp>
      <p:cxnSp>
        <p:nvCxnSpPr>
          <p:cNvPr id="1676" name="8 Conector recto de flecha"/>
          <p:cNvCxnSpPr>
            <a:stCxn id="1675" idx="1"/>
          </p:cNvCxnSpPr>
          <p:nvPr/>
        </p:nvCxnSpPr>
        <p:spPr>
          <a:xfrm flipH="1" flipV="1">
            <a:off x="8242200" y="5608440"/>
            <a:ext cx="4292640" cy="2146680"/>
          </a:xfrm>
          <a:prstGeom prst="straightConnector1">
            <a:avLst/>
          </a:prstGeom>
          <a:ln w="25400">
            <a:solidFill>
              <a:srgbClr val="c00000"/>
            </a:solidFill>
            <a:prstDash val="dash"/>
            <a:round/>
            <a:tailEnd len="med" type="arrow" w="med"/>
          </a:ln>
        </p:spPr>
      </p:cxn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7"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Sensores de Piso</a:t>
            </a:r>
            <a:endParaRPr b="0" lang="en-US" sz="4400" spc="-1" strike="noStrike">
              <a:solidFill>
                <a:srgbClr val="000000"/>
              </a:solidFill>
              <a:latin typeface="Calibri"/>
            </a:endParaRPr>
          </a:p>
        </p:txBody>
      </p:sp>
      <p:pic>
        <p:nvPicPr>
          <p:cNvPr id="1678" name="3 Marcador de contenido" descr=""/>
          <p:cNvPicPr/>
          <p:nvPr/>
        </p:nvPicPr>
        <p:blipFill>
          <a:blip r:embed="rId1"/>
          <a:stretch/>
        </p:blipFill>
        <p:spPr>
          <a:xfrm>
            <a:off x="992520" y="2470680"/>
            <a:ext cx="12928680" cy="7196760"/>
          </a:xfrm>
          <a:prstGeom prst="rect">
            <a:avLst/>
          </a:prstGeom>
          <a:ln w="0">
            <a:noFill/>
          </a:ln>
        </p:spPr>
      </p:pic>
      <p:sp>
        <p:nvSpPr>
          <p:cNvPr id="1679" name="4 Elipse"/>
          <p:cNvSpPr/>
          <p:nvPr/>
        </p:nvSpPr>
        <p:spPr>
          <a:xfrm>
            <a:off x="11766600" y="2229840"/>
            <a:ext cx="2154600" cy="2914200"/>
          </a:xfrm>
          <a:prstGeom prst="ellipse">
            <a:avLst/>
          </a:prstGeom>
          <a:solidFill>
            <a:schemeClr val="accent1">
              <a:alpha val="17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0" name="Picture 2" descr=""/>
          <p:cNvPicPr/>
          <p:nvPr/>
        </p:nvPicPr>
        <p:blipFill>
          <a:blip r:embed="rId1"/>
          <a:stretch/>
        </p:blipFill>
        <p:spPr>
          <a:xfrm>
            <a:off x="684720" y="521280"/>
            <a:ext cx="13749480" cy="9649080"/>
          </a:xfrm>
          <a:prstGeom prst="rect">
            <a:avLst/>
          </a:prstGeom>
          <a:ln w="0">
            <a:noFill/>
          </a:ln>
        </p:spPr>
      </p:pic>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1"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ff0000"/>
                </a:solidFill>
                <a:latin typeface="Calibri"/>
              </a:rPr>
              <a:t>Diagrama de Flujo</a:t>
            </a:r>
            <a:endParaRPr b="0" lang="en-US" sz="4400" spc="-1" strike="noStrike">
              <a:solidFill>
                <a:srgbClr val="000000"/>
              </a:solidFill>
              <a:latin typeface="Calibri"/>
            </a:endParaRPr>
          </a:p>
        </p:txBody>
      </p:sp>
      <p:pic>
        <p:nvPicPr>
          <p:cNvPr id="1682" name="Picture 3" descr=""/>
          <p:cNvPicPr/>
          <p:nvPr/>
        </p:nvPicPr>
        <p:blipFill>
          <a:blip r:embed="rId1"/>
          <a:stretch/>
        </p:blipFill>
        <p:spPr>
          <a:xfrm>
            <a:off x="3147480" y="2179440"/>
            <a:ext cx="6665760" cy="75160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Freeform 3"/>
          <p:cNvSpPr/>
          <p:nvPr/>
        </p:nvSpPr>
        <p:spPr>
          <a:xfrm>
            <a:off x="1402920" y="837360"/>
            <a:ext cx="12313080" cy="1104840"/>
          </a:xfrm>
          <a:custGeom>
            <a:avLst/>
            <a:gdLst>
              <a:gd name="textAreaLeft" fmla="*/ 0 w 12313080"/>
              <a:gd name="textAreaRight" fmla="*/ 12313440 w 12313080"/>
              <a:gd name="textAreaTop" fmla="*/ 0 h 1104840"/>
              <a:gd name="textAreaBottom" fmla="*/ 1105200 h 1104840"/>
            </a:gdLst>
            <a:ahLst/>
            <a:rect l="textAreaLeft" t="textAreaTop" r="textAreaRight" b="textAreaBottom"/>
            <a:pathLst>
              <a:path w="9144000" h="838200">
                <a:moveTo>
                  <a:pt x="0" y="0"/>
                </a:moveTo>
                <a:lnTo>
                  <a:pt x="9143999" y="0"/>
                </a:lnTo>
                <a:lnTo>
                  <a:pt x="9143999"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85" name="Freeform 3"/>
          <p:cNvSpPr/>
          <p:nvPr/>
        </p:nvSpPr>
        <p:spPr>
          <a:xfrm>
            <a:off x="1402920" y="837360"/>
            <a:ext cx="2173680" cy="1104840"/>
          </a:xfrm>
          <a:custGeom>
            <a:avLst/>
            <a:gdLst>
              <a:gd name="textAreaLeft" fmla="*/ 0 w 2173680"/>
              <a:gd name="textAreaRight" fmla="*/ 2174040 w 2173680"/>
              <a:gd name="textAreaTop" fmla="*/ 0 h 1104840"/>
              <a:gd name="textAreaBottom" fmla="*/ 1105200 h 1104840"/>
            </a:gdLst>
            <a:ahLst/>
            <a:rect l="textAreaLeft" t="textAreaTop" r="textAreaRight" b="textAreaBottom"/>
            <a:pathLst>
              <a:path w="1614677" h="838200">
                <a:moveTo>
                  <a:pt x="0" y="0"/>
                </a:moveTo>
                <a:lnTo>
                  <a:pt x="1614677" y="0"/>
                </a:lnTo>
                <a:lnTo>
                  <a:pt x="1614677"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86" name="Freeform 3"/>
          <p:cNvSpPr/>
          <p:nvPr/>
        </p:nvSpPr>
        <p:spPr>
          <a:xfrm>
            <a:off x="1402920" y="196776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87" name="Freeform 3"/>
          <p:cNvSpPr/>
          <p:nvPr/>
        </p:nvSpPr>
        <p:spPr>
          <a:xfrm>
            <a:off x="1402920" y="1967760"/>
            <a:ext cx="2173680" cy="434880"/>
          </a:xfrm>
          <a:custGeom>
            <a:avLst/>
            <a:gdLst>
              <a:gd name="textAreaLeft" fmla="*/ 0 w 2173680"/>
              <a:gd name="textAreaRight" fmla="*/ 2174040 w 2173680"/>
              <a:gd name="textAreaTop" fmla="*/ 0 h 434880"/>
              <a:gd name="textAreaBottom" fmla="*/ 435240 h 434880"/>
            </a:gdLst>
            <a:ahLst/>
            <a:rect l="textAreaLeft" t="textAreaTop" r="textAreaRight" b="textAreaBottom"/>
            <a:pathLst>
              <a:path w="1614677" h="330200">
                <a:moveTo>
                  <a:pt x="0" y="0"/>
                </a:moveTo>
                <a:lnTo>
                  <a:pt x="1614677" y="0"/>
                </a:lnTo>
                <a:lnTo>
                  <a:pt x="1614677" y="330200"/>
                </a:lnTo>
                <a:lnTo>
                  <a:pt x="0" y="330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88" name="Freeform 3"/>
          <p:cNvSpPr/>
          <p:nvPr/>
        </p:nvSpPr>
        <p:spPr>
          <a:xfrm>
            <a:off x="1505880" y="222984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89" name="Freeform 3"/>
          <p:cNvSpPr/>
          <p:nvPr/>
        </p:nvSpPr>
        <p:spPr>
          <a:xfrm>
            <a:off x="1505880" y="336060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90" name="Freeform 3"/>
          <p:cNvSpPr/>
          <p:nvPr/>
        </p:nvSpPr>
        <p:spPr>
          <a:xfrm>
            <a:off x="1505880" y="449136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91" name="Freeform 3"/>
          <p:cNvSpPr/>
          <p:nvPr/>
        </p:nvSpPr>
        <p:spPr>
          <a:xfrm>
            <a:off x="1505880" y="562248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92" name="Freeform 3"/>
          <p:cNvSpPr/>
          <p:nvPr/>
        </p:nvSpPr>
        <p:spPr>
          <a:xfrm>
            <a:off x="1505880" y="675324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93" name="Freeform 3"/>
          <p:cNvSpPr/>
          <p:nvPr/>
        </p:nvSpPr>
        <p:spPr>
          <a:xfrm>
            <a:off x="1402920" y="875232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94" name="Freeform 3"/>
          <p:cNvSpPr/>
          <p:nvPr/>
        </p:nvSpPr>
        <p:spPr>
          <a:xfrm>
            <a:off x="1711080" y="9557280"/>
            <a:ext cx="11800080" cy="16560"/>
          </a:xfrm>
          <a:custGeom>
            <a:avLst/>
            <a:gdLst>
              <a:gd name="textAreaLeft" fmla="*/ 0 w 11800080"/>
              <a:gd name="textAreaRight" fmla="*/ 11800440 w 11800080"/>
              <a:gd name="textAreaTop" fmla="*/ 0 h 16560"/>
              <a:gd name="textAreaBottom" fmla="*/ 16920 h 16560"/>
            </a:gdLst>
            <a:ahLst/>
            <a:rect l="textAreaLeft" t="textAreaTop" r="textAreaRight" b="textAreaBottom"/>
            <a:pathLst>
              <a:path w="8763000" h="12954">
                <a:moveTo>
                  <a:pt x="0" y="6477"/>
                </a:moveTo>
                <a:lnTo>
                  <a:pt x="8762999" y="6477"/>
                </a:lnTo>
              </a:path>
            </a:pathLst>
          </a:custGeom>
          <a:noFill/>
          <a:ln w="12700">
            <a:solidFill>
              <a:srgbClr val="00279f"/>
            </a:solidFill>
            <a:round/>
          </a:ln>
        </p:spPr>
        <p:style>
          <a:lnRef idx="1">
            <a:schemeClr val="accent1"/>
          </a:lnRef>
          <a:fillRef idx="0">
            <a:schemeClr val="accent1"/>
          </a:fillRef>
          <a:effectRef idx="0">
            <a:schemeClr val="accent1"/>
          </a:effectRef>
          <a:fontRef idx="minor"/>
        </p:style>
        <p:txBody>
          <a:bodyPr lIns="90000" rIns="90000" tIns="-28080" bIns="-28080" anchor="ctr">
            <a:noAutofit/>
          </a:bodyPr>
          <a:p>
            <a:pPr algn="ctr">
              <a:lnSpc>
                <a:spcPct val="100000"/>
              </a:lnSpc>
            </a:pPr>
            <a:endParaRPr b="0" lang="es-AR" sz="1800" spc="-1" strike="noStrike">
              <a:solidFill>
                <a:srgbClr val="000000"/>
              </a:solidFill>
              <a:latin typeface="Calibri"/>
            </a:endParaRPr>
          </a:p>
        </p:txBody>
      </p:sp>
      <p:pic>
        <p:nvPicPr>
          <p:cNvPr id="295" name="Picture 3" descr=""/>
          <p:cNvPicPr/>
          <p:nvPr/>
        </p:nvPicPr>
        <p:blipFill>
          <a:blip r:embed="rId1"/>
          <a:stretch/>
        </p:blipFill>
        <p:spPr>
          <a:xfrm>
            <a:off x="3096000" y="1448640"/>
            <a:ext cx="68040" cy="33120"/>
          </a:xfrm>
          <a:prstGeom prst="rect">
            <a:avLst/>
          </a:prstGeom>
          <a:ln w="0">
            <a:noFill/>
          </a:ln>
        </p:spPr>
      </p:pic>
      <p:pic>
        <p:nvPicPr>
          <p:cNvPr id="296" name="Picture 3" descr=""/>
          <p:cNvPicPr/>
          <p:nvPr/>
        </p:nvPicPr>
        <p:blipFill>
          <a:blip r:embed="rId2"/>
          <a:stretch/>
        </p:blipFill>
        <p:spPr>
          <a:xfrm>
            <a:off x="9389520" y="3964320"/>
            <a:ext cx="3933000" cy="3450600"/>
          </a:xfrm>
          <a:prstGeom prst="rect">
            <a:avLst/>
          </a:prstGeom>
          <a:ln w="0">
            <a:noFill/>
          </a:ln>
        </p:spPr>
      </p:pic>
      <p:sp>
        <p:nvSpPr>
          <p:cNvPr id="297" name="TextBox 1"/>
          <p:cNvSpPr/>
          <p:nvPr/>
        </p:nvSpPr>
        <p:spPr>
          <a:xfrm>
            <a:off x="787320" y="1107360"/>
            <a:ext cx="13441680" cy="540720"/>
          </a:xfrm>
          <a:prstGeom prst="rect">
            <a:avLst/>
          </a:prstGeom>
          <a:noFill/>
          <a:ln w="0">
            <a:noFill/>
          </a:ln>
        </p:spPr>
        <p:style>
          <a:lnRef idx="0"/>
          <a:fillRef idx="0"/>
          <a:effectRef idx="0"/>
          <a:fontRef idx="minor"/>
        </p:style>
        <p:txBody>
          <a:bodyPr lIns="0" rIns="0" tIns="0" bIns="45000" anchor="t">
            <a:spAutoFit/>
          </a:bodyPr>
          <a:p>
            <a:pPr algn="ctr">
              <a:lnSpc>
                <a:spcPts val="3900"/>
              </a:lnSpc>
            </a:pPr>
            <a:r>
              <a:rPr b="1" lang="en-US" sz="2900" spc="-1" strike="noStrike">
                <a:solidFill>
                  <a:srgbClr val="000000"/>
                </a:solidFill>
                <a:latin typeface="Arial"/>
              </a:rPr>
              <a:t>Características de Arquitectura </a:t>
            </a:r>
            <a:r>
              <a:rPr b="1" i="1" lang="en-US" sz="2900" spc="-1" strike="noStrike" u="sng">
                <a:solidFill>
                  <a:schemeClr val="accent4">
                    <a:lumMod val="75000"/>
                  </a:schemeClr>
                </a:solidFill>
                <a:uFillTx/>
                <a:latin typeface="Arial"/>
              </a:rPr>
              <a:t>Microcontroladores PIC</a:t>
            </a:r>
            <a:r>
              <a:rPr b="1" lang="en-US" sz="2900" spc="-1" strike="noStrike">
                <a:solidFill>
                  <a:srgbClr val="000000"/>
                </a:solidFill>
                <a:latin typeface="Arial"/>
              </a:rPr>
              <a:t>.</a:t>
            </a:r>
            <a:endParaRPr b="0" lang="es-AR" sz="2900" spc="-1" strike="noStrike">
              <a:solidFill>
                <a:srgbClr val="000000"/>
              </a:solidFill>
              <a:latin typeface="Arial"/>
            </a:endParaRPr>
          </a:p>
        </p:txBody>
      </p:sp>
      <p:sp>
        <p:nvSpPr>
          <p:cNvPr id="298" name="TextBox 1"/>
          <p:cNvSpPr/>
          <p:nvPr/>
        </p:nvSpPr>
        <p:spPr>
          <a:xfrm>
            <a:off x="2686680" y="3444480"/>
            <a:ext cx="202320" cy="310716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p:txBody>
      </p:sp>
      <p:sp>
        <p:nvSpPr>
          <p:cNvPr id="299" name="TextBox 1"/>
          <p:cNvSpPr/>
          <p:nvPr/>
        </p:nvSpPr>
        <p:spPr>
          <a:xfrm>
            <a:off x="4103640" y="3444480"/>
            <a:ext cx="4451040" cy="313236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1" i="1" lang="en-US" sz="2000" spc="-1" strike="noStrike">
                <a:solidFill>
                  <a:srgbClr val="000000"/>
                </a:solidFill>
                <a:latin typeface="Times New Roman"/>
              </a:rPr>
              <a:t>Arquitectura Harvard  </a:t>
            </a:r>
            <a:endParaRPr b="0" lang="es-AR" sz="2000" spc="-1" strike="noStrike">
              <a:solidFill>
                <a:srgbClr val="000000"/>
              </a:solidFill>
              <a:latin typeface="Arial"/>
            </a:endParaRPr>
          </a:p>
          <a:p>
            <a:pPr>
              <a:lnSpc>
                <a:spcPts val="3101"/>
              </a:lnSpc>
            </a:pPr>
            <a:r>
              <a:rPr b="1" i="1" lang="en-US" sz="2000" spc="-1" strike="noStrike">
                <a:solidFill>
                  <a:srgbClr val="000000"/>
                </a:solidFill>
                <a:latin typeface="Times New Roman"/>
              </a:rPr>
              <a:t>Pipelining (canalización) de Instrucciones</a:t>
            </a:r>
            <a:endParaRPr b="0" lang="es-AR" sz="2000" spc="-1" strike="noStrike">
              <a:solidFill>
                <a:srgbClr val="000000"/>
              </a:solidFill>
              <a:latin typeface="Arial"/>
            </a:endParaRPr>
          </a:p>
          <a:p>
            <a:pPr>
              <a:lnSpc>
                <a:spcPts val="3101"/>
              </a:lnSpc>
            </a:pPr>
            <a:r>
              <a:rPr b="1" i="1" lang="en-US" sz="2000" spc="-1" strike="noStrike">
                <a:solidFill>
                  <a:srgbClr val="000000"/>
                </a:solidFill>
                <a:latin typeface="Times New Roman"/>
              </a:rPr>
              <a:t>Archivos de registros</a:t>
            </a:r>
            <a:endParaRPr b="0" lang="es-AR" sz="2000" spc="-1" strike="noStrike">
              <a:solidFill>
                <a:srgbClr val="000000"/>
              </a:solidFill>
              <a:latin typeface="Arial"/>
            </a:endParaRPr>
          </a:p>
          <a:p>
            <a:pPr>
              <a:lnSpc>
                <a:spcPts val="3101"/>
              </a:lnSpc>
            </a:pPr>
            <a:r>
              <a:rPr b="1" i="1" lang="en-US" sz="2000" spc="-1" strike="noStrike">
                <a:solidFill>
                  <a:srgbClr val="000000"/>
                </a:solidFill>
                <a:latin typeface="Times New Roman"/>
              </a:rPr>
              <a:t>Instrucciones de un ciclo</a:t>
            </a:r>
            <a:endParaRPr b="0" lang="es-AR" sz="2000" spc="-1" strike="noStrike">
              <a:solidFill>
                <a:srgbClr val="000000"/>
              </a:solidFill>
              <a:latin typeface="Arial"/>
            </a:endParaRPr>
          </a:p>
          <a:p>
            <a:pPr>
              <a:lnSpc>
                <a:spcPts val="3101"/>
              </a:lnSpc>
            </a:pPr>
            <a:r>
              <a:rPr b="1" i="1" lang="en-US" sz="2000" spc="-1" strike="noStrike">
                <a:solidFill>
                  <a:srgbClr val="000000"/>
                </a:solidFill>
                <a:latin typeface="Times New Roman"/>
              </a:rPr>
              <a:t>Instrucciones de una palabra</a:t>
            </a:r>
            <a:endParaRPr b="0" lang="es-AR" sz="2000" spc="-1" strike="noStrike">
              <a:solidFill>
                <a:srgbClr val="000000"/>
              </a:solidFill>
              <a:latin typeface="Arial"/>
            </a:endParaRPr>
          </a:p>
          <a:p>
            <a:pPr>
              <a:lnSpc>
                <a:spcPts val="3101"/>
              </a:lnSpc>
            </a:pPr>
            <a:r>
              <a:rPr b="1" i="1" lang="en-US" sz="2000" spc="-1" strike="noStrike">
                <a:solidFill>
                  <a:srgbClr val="000000"/>
                </a:solidFill>
                <a:latin typeface="Times New Roman"/>
              </a:rPr>
              <a:t>Longitud de la palabra de Instrucciones</a:t>
            </a:r>
            <a:endParaRPr b="0" lang="es-AR" sz="2000" spc="-1" strike="noStrike">
              <a:solidFill>
                <a:srgbClr val="000000"/>
              </a:solidFill>
              <a:latin typeface="Arial"/>
            </a:endParaRPr>
          </a:p>
          <a:p>
            <a:pPr>
              <a:lnSpc>
                <a:spcPts val="3101"/>
              </a:lnSpc>
            </a:pPr>
            <a:r>
              <a:rPr b="1" i="1" lang="en-US" sz="2000" spc="-1" strike="noStrike">
                <a:solidFill>
                  <a:srgbClr val="000000"/>
                </a:solidFill>
                <a:latin typeface="Times New Roman"/>
              </a:rPr>
              <a:t>Set de Instrucciones reducido</a:t>
            </a:r>
            <a:endParaRPr b="0" lang="es-AR" sz="2000" spc="-1" strike="noStrike">
              <a:solidFill>
                <a:srgbClr val="000000"/>
              </a:solidFill>
              <a:latin typeface="Arial"/>
            </a:endParaRPr>
          </a:p>
          <a:p>
            <a:pPr>
              <a:lnSpc>
                <a:spcPts val="3101"/>
              </a:lnSpc>
            </a:pPr>
            <a:r>
              <a:rPr b="1" i="1" lang="en-US" sz="2000" spc="-1" strike="noStrike">
                <a:solidFill>
                  <a:srgbClr val="000000"/>
                </a:solidFill>
                <a:latin typeface="Times New Roman"/>
              </a:rPr>
              <a:t>Set de Instrucciones ortogonal</a:t>
            </a:r>
            <a:endParaRPr b="0" lang="es-A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3"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ff0000"/>
                </a:solidFill>
                <a:latin typeface="Calibri"/>
              </a:rPr>
              <a:t>Diagrama de Flujo</a:t>
            </a:r>
            <a:endParaRPr b="0" lang="en-US" sz="4400" spc="-1" strike="noStrike">
              <a:solidFill>
                <a:srgbClr val="000000"/>
              </a:solidFill>
              <a:latin typeface="Calibri"/>
            </a:endParaRPr>
          </a:p>
        </p:txBody>
      </p:sp>
      <p:pic>
        <p:nvPicPr>
          <p:cNvPr id="1684" name="Picture 2" descr=""/>
          <p:cNvPicPr/>
          <p:nvPr/>
        </p:nvPicPr>
        <p:blipFill>
          <a:blip r:embed="rId1"/>
          <a:stretch/>
        </p:blipFill>
        <p:spPr>
          <a:xfrm>
            <a:off x="1711080" y="2269440"/>
            <a:ext cx="10465920" cy="7418880"/>
          </a:xfrm>
          <a:prstGeom prst="rect">
            <a:avLst/>
          </a:prstGeom>
          <a:ln w="0">
            <a:noFill/>
          </a:ln>
        </p:spPr>
      </p:pic>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5"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ff0000"/>
                </a:solidFill>
                <a:latin typeface="Calibri"/>
              </a:rPr>
              <a:t>Diagrama de Flujo</a:t>
            </a:r>
            <a:endParaRPr b="0" lang="en-US" sz="4400" spc="-1" strike="noStrike">
              <a:solidFill>
                <a:srgbClr val="000000"/>
              </a:solidFill>
              <a:latin typeface="Calibri"/>
            </a:endParaRPr>
          </a:p>
        </p:txBody>
      </p:sp>
      <p:pic>
        <p:nvPicPr>
          <p:cNvPr id="1686" name="Picture 3" descr=""/>
          <p:cNvPicPr/>
          <p:nvPr/>
        </p:nvPicPr>
        <p:blipFill>
          <a:blip r:embed="rId1"/>
          <a:stretch/>
        </p:blipFill>
        <p:spPr>
          <a:xfrm>
            <a:off x="2531520" y="2330640"/>
            <a:ext cx="8106120" cy="7264080"/>
          </a:xfrm>
          <a:prstGeom prst="rect">
            <a:avLst/>
          </a:prstGeom>
          <a:ln w="0">
            <a:noFill/>
          </a:ln>
        </p:spPr>
      </p:pic>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7"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ff0000"/>
                </a:solidFill>
                <a:latin typeface="Calibri"/>
              </a:rPr>
              <a:t>Diagrama de Utilización</a:t>
            </a:r>
            <a:endParaRPr b="0" lang="en-US" sz="4400" spc="-1" strike="noStrike">
              <a:solidFill>
                <a:srgbClr val="000000"/>
              </a:solidFill>
              <a:latin typeface="Calibri"/>
            </a:endParaRPr>
          </a:p>
        </p:txBody>
      </p:sp>
      <p:pic>
        <p:nvPicPr>
          <p:cNvPr id="1688" name="Picture 2" descr=""/>
          <p:cNvPicPr/>
          <p:nvPr/>
        </p:nvPicPr>
        <p:blipFill>
          <a:blip r:embed="rId1">
            <a:extLst>
              <a:ext uri="{BEBA8EAE-BF5A-486C-A8C5-ECC9F3942E4B}">
                <a14:imgProps xmlns:a14="http://schemas.microsoft.com/office/drawing/2010/main">
                  <a14:imgLayer r:embed="rId2">
                    <a14:imgEffect>
                      <a14:sharpenSoften amount="100000"/>
                    </a14:imgEffect>
                  </a14:imgLayer>
                </a14:imgProps>
              </a:ext>
            </a:extLst>
          </a:blip>
          <a:stretch/>
        </p:blipFill>
        <p:spPr>
          <a:xfrm>
            <a:off x="756000" y="2229840"/>
            <a:ext cx="13720680" cy="7423200"/>
          </a:xfrm>
          <a:prstGeom prst="rect">
            <a:avLst/>
          </a:prstGeom>
          <a:ln w="0">
            <a:noFill/>
          </a:ln>
        </p:spPr>
      </p:pic>
      <p:sp>
        <p:nvSpPr>
          <p:cNvPr id="1689" name="4 Elipse"/>
          <p:cNvSpPr/>
          <p:nvPr/>
        </p:nvSpPr>
        <p:spPr>
          <a:xfrm>
            <a:off x="4724640" y="5450400"/>
            <a:ext cx="679680" cy="366840"/>
          </a:xfrm>
          <a:prstGeom prst="ellipse">
            <a:avLst/>
          </a:prstGeom>
          <a:solidFill>
            <a:schemeClr val="accent1">
              <a:alpha val="20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90" name="6 Elipse"/>
          <p:cNvSpPr/>
          <p:nvPr/>
        </p:nvSpPr>
        <p:spPr>
          <a:xfrm>
            <a:off x="8127000" y="4726080"/>
            <a:ext cx="679680" cy="418320"/>
          </a:xfrm>
          <a:prstGeom prst="ellipse">
            <a:avLst/>
          </a:prstGeom>
          <a:solidFill>
            <a:schemeClr val="accent1">
              <a:alpha val="20000"/>
            </a:schemeClr>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91" name="7 Elipse"/>
          <p:cNvSpPr/>
          <p:nvPr/>
        </p:nvSpPr>
        <p:spPr>
          <a:xfrm>
            <a:off x="10187640" y="5044680"/>
            <a:ext cx="679680" cy="418320"/>
          </a:xfrm>
          <a:prstGeom prst="ellipse">
            <a:avLst/>
          </a:prstGeom>
          <a:solidFill>
            <a:schemeClr val="accent1">
              <a:alpha val="20000"/>
            </a:schemeClr>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92" name="8 Elipse"/>
          <p:cNvSpPr/>
          <p:nvPr/>
        </p:nvSpPr>
        <p:spPr>
          <a:xfrm>
            <a:off x="9600480" y="5329080"/>
            <a:ext cx="679680" cy="418320"/>
          </a:xfrm>
          <a:prstGeom prst="ellipse">
            <a:avLst/>
          </a:prstGeom>
          <a:solidFill>
            <a:schemeClr val="accent1">
              <a:alpha val="20000"/>
            </a:schemeClr>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93" name="9 Elipse"/>
          <p:cNvSpPr/>
          <p:nvPr/>
        </p:nvSpPr>
        <p:spPr>
          <a:xfrm>
            <a:off x="4724640" y="5083200"/>
            <a:ext cx="679680" cy="366840"/>
          </a:xfrm>
          <a:prstGeom prst="ellipse">
            <a:avLst/>
          </a:prstGeom>
          <a:solidFill>
            <a:schemeClr val="accent1">
              <a:alpha val="20000"/>
            </a:schemeClr>
          </a:solidFill>
          <a:ln>
            <a:solidFill>
              <a:srgbClr val="00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94" name="10 Elipse"/>
          <p:cNvSpPr/>
          <p:nvPr/>
        </p:nvSpPr>
        <p:spPr>
          <a:xfrm>
            <a:off x="4611240" y="303372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95" name="11 Elipse"/>
          <p:cNvSpPr/>
          <p:nvPr/>
        </p:nvSpPr>
        <p:spPr>
          <a:xfrm>
            <a:off x="4611240" y="266652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96" name="12 Elipse"/>
          <p:cNvSpPr/>
          <p:nvPr/>
        </p:nvSpPr>
        <p:spPr>
          <a:xfrm>
            <a:off x="9600480" y="273204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697" name="16 Rectángulo"/>
          <p:cNvSpPr/>
          <p:nvPr/>
        </p:nvSpPr>
        <p:spPr>
          <a:xfrm>
            <a:off x="787320" y="3838320"/>
            <a:ext cx="1473840" cy="418320"/>
          </a:xfrm>
          <a:prstGeom prst="rect">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r>
              <a:rPr b="0" lang="es-AR" sz="1400" spc="-1" strike="noStrike">
                <a:solidFill>
                  <a:schemeClr val="lt1"/>
                </a:solidFill>
                <a:latin typeface="Calibri"/>
              </a:rPr>
              <a:t>Pta. Cabina</a:t>
            </a:r>
            <a:endParaRPr b="0" lang="es-AR" sz="1400" spc="-1" strike="noStrike">
              <a:solidFill>
                <a:srgbClr val="000000"/>
              </a:solidFill>
              <a:latin typeface="Arial"/>
            </a:endParaRPr>
          </a:p>
        </p:txBody>
      </p:sp>
      <p:sp>
        <p:nvSpPr>
          <p:cNvPr id="1698" name="17 Elipse"/>
          <p:cNvSpPr/>
          <p:nvPr/>
        </p:nvSpPr>
        <p:spPr>
          <a:xfrm>
            <a:off x="4724640" y="4677120"/>
            <a:ext cx="679680" cy="366840"/>
          </a:xfrm>
          <a:prstGeom prst="ellipse">
            <a:avLst/>
          </a:prstGeom>
          <a:solidFill>
            <a:schemeClr val="accent1">
              <a:alpha val="20000"/>
            </a:schemeClr>
          </a:solidFill>
          <a:ln>
            <a:solidFill>
              <a:srgbClr val="f79646">
                <a:lumMod val="50000"/>
              </a:srgbClr>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9"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ff0000"/>
                </a:solidFill>
                <a:latin typeface="Calibri"/>
              </a:rPr>
              <a:t>Registros del PICF16</a:t>
            </a:r>
            <a:endParaRPr b="0" lang="en-US" sz="4400" spc="-1" strike="noStrike">
              <a:solidFill>
                <a:srgbClr val="000000"/>
              </a:solidFill>
              <a:latin typeface="Calibri"/>
            </a:endParaRPr>
          </a:p>
        </p:txBody>
      </p:sp>
      <p:pic>
        <p:nvPicPr>
          <p:cNvPr id="1700" name="Picture 2" descr=""/>
          <p:cNvPicPr/>
          <p:nvPr/>
        </p:nvPicPr>
        <p:blipFill>
          <a:blip r:embed="rId1"/>
          <a:stretch/>
        </p:blipFill>
        <p:spPr>
          <a:xfrm>
            <a:off x="1323000" y="2824920"/>
            <a:ext cx="12813480" cy="6603840"/>
          </a:xfrm>
          <a:prstGeom prst="rect">
            <a:avLst/>
          </a:prstGeom>
          <a:ln w="0">
            <a:noFill/>
          </a:ln>
        </p:spPr>
      </p:pic>
      <p:sp>
        <p:nvSpPr>
          <p:cNvPr id="1701" name="3 Rectángulo"/>
          <p:cNvSpPr/>
          <p:nvPr/>
        </p:nvSpPr>
        <p:spPr>
          <a:xfrm>
            <a:off x="1323000" y="4822200"/>
            <a:ext cx="12813480" cy="627840"/>
          </a:xfrm>
          <a:prstGeom prst="rect">
            <a:avLst/>
          </a:prstGeom>
          <a:solidFill>
            <a:schemeClr val="accent1">
              <a:alpha val="14000"/>
            </a:schemeClr>
          </a:solidFill>
          <a:ln w="47625">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02" name="4 Rectángulo"/>
          <p:cNvSpPr/>
          <p:nvPr/>
        </p:nvSpPr>
        <p:spPr>
          <a:xfrm>
            <a:off x="1323000" y="5764320"/>
            <a:ext cx="12813480" cy="1046520"/>
          </a:xfrm>
          <a:prstGeom prst="rect">
            <a:avLst/>
          </a:prstGeom>
          <a:solidFill>
            <a:schemeClr val="accent1">
              <a:alpha val="14000"/>
            </a:schemeClr>
          </a:solidFill>
          <a:ln w="47625">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3"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ff0000"/>
                </a:solidFill>
                <a:latin typeface="Calibri"/>
              </a:rPr>
              <a:t>Registros a utilizar</a:t>
            </a:r>
            <a:endParaRPr b="0" lang="en-US" sz="4400" spc="-1" strike="noStrike">
              <a:solidFill>
                <a:srgbClr val="000000"/>
              </a:solidFill>
              <a:latin typeface="Calibri"/>
            </a:endParaRPr>
          </a:p>
        </p:txBody>
      </p:sp>
      <p:pic>
        <p:nvPicPr>
          <p:cNvPr id="1704" name="Picture 3" descr=""/>
          <p:cNvPicPr/>
          <p:nvPr/>
        </p:nvPicPr>
        <p:blipFill>
          <a:blip r:embed="rId1"/>
          <a:stretch/>
        </p:blipFill>
        <p:spPr>
          <a:xfrm>
            <a:off x="749520" y="2129400"/>
            <a:ext cx="9638280" cy="6805440"/>
          </a:xfrm>
          <a:prstGeom prst="rect">
            <a:avLst/>
          </a:prstGeom>
          <a:ln w="0">
            <a:noFill/>
          </a:ln>
        </p:spPr>
      </p:pic>
      <p:sp>
        <p:nvSpPr>
          <p:cNvPr id="1705" name="4 Rectángulo"/>
          <p:cNvSpPr/>
          <p:nvPr/>
        </p:nvSpPr>
        <p:spPr>
          <a:xfrm>
            <a:off x="1608120" y="5371200"/>
            <a:ext cx="8618760" cy="577800"/>
          </a:xfrm>
          <a:prstGeom prst="rect">
            <a:avLst/>
          </a:prstGeom>
          <a:solidFill>
            <a:schemeClr val="accent1">
              <a:alpha val="14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06" name="5 Rectángulo"/>
          <p:cNvSpPr/>
          <p:nvPr/>
        </p:nvSpPr>
        <p:spPr>
          <a:xfrm>
            <a:off x="1608120" y="6049440"/>
            <a:ext cx="8618760" cy="581760"/>
          </a:xfrm>
          <a:prstGeom prst="rect">
            <a:avLst/>
          </a:prstGeom>
          <a:solidFill>
            <a:schemeClr val="accent1">
              <a:alpha val="14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07" name="6 Rectángulo"/>
          <p:cNvSpPr/>
          <p:nvPr/>
        </p:nvSpPr>
        <p:spPr>
          <a:xfrm>
            <a:off x="1608120" y="4340880"/>
            <a:ext cx="8618760" cy="501840"/>
          </a:xfrm>
          <a:prstGeom prst="rect">
            <a:avLst/>
          </a:prstGeom>
          <a:solidFill>
            <a:schemeClr val="accent1">
              <a:alpha val="14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08" name="7 Elipse"/>
          <p:cNvSpPr/>
          <p:nvPr/>
        </p:nvSpPr>
        <p:spPr>
          <a:xfrm>
            <a:off x="8573760" y="537480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09" name="8 Elipse"/>
          <p:cNvSpPr/>
          <p:nvPr/>
        </p:nvSpPr>
        <p:spPr>
          <a:xfrm>
            <a:off x="7666920" y="537480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10" name="9 Elipse"/>
          <p:cNvSpPr/>
          <p:nvPr/>
        </p:nvSpPr>
        <p:spPr>
          <a:xfrm>
            <a:off x="6872760" y="537480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11" name="10 Elipse"/>
          <p:cNvSpPr/>
          <p:nvPr/>
        </p:nvSpPr>
        <p:spPr>
          <a:xfrm>
            <a:off x="4037760" y="6108480"/>
            <a:ext cx="679680" cy="418320"/>
          </a:xfrm>
          <a:prstGeom prst="ellipse">
            <a:avLst/>
          </a:prstGeom>
          <a:solidFill>
            <a:schemeClr val="accent1">
              <a:alpha val="20000"/>
            </a:schemeClr>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12" name="11 Elipse"/>
          <p:cNvSpPr/>
          <p:nvPr/>
        </p:nvSpPr>
        <p:spPr>
          <a:xfrm>
            <a:off x="4945320" y="6108480"/>
            <a:ext cx="679680" cy="418320"/>
          </a:xfrm>
          <a:prstGeom prst="ellipse">
            <a:avLst/>
          </a:prstGeom>
          <a:solidFill>
            <a:schemeClr val="accent1">
              <a:alpha val="20000"/>
            </a:schemeClr>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13" name="12 Elipse"/>
          <p:cNvSpPr/>
          <p:nvPr/>
        </p:nvSpPr>
        <p:spPr>
          <a:xfrm>
            <a:off x="5852160" y="6108480"/>
            <a:ext cx="679680" cy="418320"/>
          </a:xfrm>
          <a:prstGeom prst="ellipse">
            <a:avLst/>
          </a:prstGeom>
          <a:solidFill>
            <a:schemeClr val="accent1">
              <a:alpha val="20000"/>
            </a:schemeClr>
          </a:solidFill>
          <a:ln>
            <a:solidFill>
              <a:srgbClr val="00b05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14" name="13 Elipse"/>
          <p:cNvSpPr/>
          <p:nvPr/>
        </p:nvSpPr>
        <p:spPr>
          <a:xfrm>
            <a:off x="8573760" y="6093360"/>
            <a:ext cx="679680" cy="366840"/>
          </a:xfrm>
          <a:prstGeom prst="ellipse">
            <a:avLst/>
          </a:prstGeom>
          <a:solidFill>
            <a:schemeClr val="accent1">
              <a:alpha val="20000"/>
            </a:schemeClr>
          </a:solidFill>
          <a:ln>
            <a:solidFill>
              <a:srgbClr val="00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15" name="14 Elipse"/>
          <p:cNvSpPr/>
          <p:nvPr/>
        </p:nvSpPr>
        <p:spPr>
          <a:xfrm>
            <a:off x="7768440" y="6076080"/>
            <a:ext cx="679680" cy="366840"/>
          </a:xfrm>
          <a:prstGeom prst="ellipse">
            <a:avLst/>
          </a:prstGeom>
          <a:solidFill>
            <a:schemeClr val="accent1">
              <a:alpha val="20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16" name="15 Elipse"/>
          <p:cNvSpPr/>
          <p:nvPr/>
        </p:nvSpPr>
        <p:spPr>
          <a:xfrm>
            <a:off x="9480960" y="537480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17" name="16 Elipse"/>
          <p:cNvSpPr/>
          <p:nvPr/>
        </p:nvSpPr>
        <p:spPr>
          <a:xfrm>
            <a:off x="7666920" y="437616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18" name="17 Elipse"/>
          <p:cNvSpPr/>
          <p:nvPr/>
        </p:nvSpPr>
        <p:spPr>
          <a:xfrm>
            <a:off x="9432360" y="4381920"/>
            <a:ext cx="679680" cy="366840"/>
          </a:xfrm>
          <a:prstGeom prst="ellipse">
            <a:avLst/>
          </a:prstGeom>
          <a:solidFill>
            <a:schemeClr val="accent1">
              <a:alpha val="20000"/>
            </a:scheme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19" name="20 Elipse"/>
          <p:cNvSpPr/>
          <p:nvPr/>
        </p:nvSpPr>
        <p:spPr>
          <a:xfrm>
            <a:off x="9432360" y="6053400"/>
            <a:ext cx="679680" cy="366840"/>
          </a:xfrm>
          <a:prstGeom prst="ellipse">
            <a:avLst/>
          </a:prstGeom>
          <a:solidFill>
            <a:schemeClr val="accent1">
              <a:alpha val="20000"/>
            </a:schemeClr>
          </a:solidFill>
          <a:ln>
            <a:solidFill>
              <a:srgbClr val="f79646">
                <a:lumMod val="50000"/>
              </a:srgbClr>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20" name="2 CuadroTexto"/>
          <p:cNvSpPr/>
          <p:nvPr/>
        </p:nvSpPr>
        <p:spPr>
          <a:xfrm>
            <a:off x="11788200" y="3033720"/>
            <a:ext cx="2104200" cy="1187640"/>
          </a:xfrm>
          <a:prstGeom prst="rect">
            <a:avLst/>
          </a:prstGeom>
          <a:noFill/>
          <a:ln w="3175">
            <a:solidFill>
              <a:srgbClr val="c0504d">
                <a:lumMod val="60000"/>
                <a:lumOff val="40000"/>
              </a:srgbClr>
            </a:solidFill>
            <a:round/>
          </a:ln>
        </p:spPr>
        <p:style>
          <a:lnRef idx="0"/>
          <a:fillRef idx="0"/>
          <a:effectRef idx="0"/>
          <a:fontRef idx="minor"/>
        </p:style>
        <p:txBody>
          <a:bodyPr wrap="none" lIns="90000" rIns="90000" tIns="45000" bIns="45000" anchor="t">
            <a:spAutoFit/>
          </a:bodyPr>
          <a:p>
            <a:pPr>
              <a:lnSpc>
                <a:spcPct val="100000"/>
              </a:lnSpc>
            </a:pPr>
            <a:r>
              <a:rPr b="0" i="1" lang="es-ES" sz="1800" spc="-1" strike="noStrike">
                <a:solidFill>
                  <a:srgbClr val="000000"/>
                </a:solidFill>
                <a:latin typeface="Calibri"/>
              </a:rPr>
              <a:t>Posición de Cabina</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RA0 (PB)</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RA1 (1)</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RA2 (2)</a:t>
            </a:r>
            <a:endParaRPr b="0" lang="es-AR" sz="1800" spc="-1" strike="noStrike">
              <a:solidFill>
                <a:srgbClr val="000000"/>
              </a:solidFill>
              <a:latin typeface="Arial"/>
            </a:endParaRPr>
          </a:p>
        </p:txBody>
      </p:sp>
      <p:cxnSp>
        <p:nvCxnSpPr>
          <p:cNvPr id="1721" name="18 Conector recto de flecha"/>
          <p:cNvCxnSpPr>
            <a:stCxn id="1708" idx="7"/>
            <a:endCxn id="1720" idx="1"/>
          </p:cNvCxnSpPr>
          <p:nvPr/>
        </p:nvCxnSpPr>
        <p:spPr>
          <a:xfrm flipV="1">
            <a:off x="9154080" y="3627360"/>
            <a:ext cx="2634480" cy="1801440"/>
          </a:xfrm>
          <a:prstGeom prst="straightConnector1">
            <a:avLst/>
          </a:prstGeom>
          <a:ln>
            <a:solidFill>
              <a:srgbClr val="ff0000"/>
            </a:solidFill>
            <a:round/>
            <a:tailEnd len="med" type="arrow" w="med"/>
          </a:ln>
        </p:spPr>
      </p:cxnSp>
      <p:cxnSp>
        <p:nvCxnSpPr>
          <p:cNvPr id="1722" name="22 Conector recto de flecha"/>
          <p:cNvCxnSpPr>
            <a:endCxn id="1720" idx="1"/>
          </p:cNvCxnSpPr>
          <p:nvPr/>
        </p:nvCxnSpPr>
        <p:spPr>
          <a:xfrm flipV="1">
            <a:off x="5727600" y="3627360"/>
            <a:ext cx="6060960" cy="152640"/>
          </a:xfrm>
          <a:prstGeom prst="straightConnector1">
            <a:avLst/>
          </a:prstGeom>
          <a:ln>
            <a:solidFill>
              <a:srgbClr val="ff0000"/>
            </a:solidFill>
            <a:round/>
            <a:tailEnd len="med" type="arrow" w="med"/>
          </a:ln>
        </p:spPr>
      </p:cxnSp>
      <p:cxnSp>
        <p:nvCxnSpPr>
          <p:cNvPr id="1723" name="24 Conector recto de flecha"/>
          <p:cNvCxnSpPr>
            <a:stCxn id="1710" idx="0"/>
            <a:endCxn id="1724" idx="1"/>
          </p:cNvCxnSpPr>
          <p:nvPr/>
        </p:nvCxnSpPr>
        <p:spPr>
          <a:xfrm flipV="1">
            <a:off x="7212600" y="2427120"/>
            <a:ext cx="4569480" cy="2948040"/>
          </a:xfrm>
          <a:prstGeom prst="straightConnector1">
            <a:avLst/>
          </a:prstGeom>
          <a:ln>
            <a:solidFill>
              <a:srgbClr val="ff0000"/>
            </a:solidFill>
            <a:round/>
            <a:tailEnd len="med" type="arrow" w="med"/>
          </a:ln>
        </p:spPr>
      </p:cxnSp>
      <p:sp>
        <p:nvSpPr>
          <p:cNvPr id="1725" name="26 CuadroTexto"/>
          <p:cNvSpPr/>
          <p:nvPr/>
        </p:nvSpPr>
        <p:spPr>
          <a:xfrm>
            <a:off x="11941200" y="6350760"/>
            <a:ext cx="2127240" cy="639000"/>
          </a:xfrm>
          <a:prstGeom prst="rect">
            <a:avLst/>
          </a:prstGeom>
          <a:noFill/>
          <a:ln w="3175">
            <a:solidFill>
              <a:srgbClr val="c0504d">
                <a:lumMod val="60000"/>
                <a:lumOff val="40000"/>
              </a:srgbClr>
            </a:solidFill>
            <a:round/>
          </a:ln>
        </p:spPr>
        <p:style>
          <a:lnRef idx="0"/>
          <a:fillRef idx="0"/>
          <a:effectRef idx="0"/>
          <a:fontRef idx="minor"/>
        </p:style>
        <p:txBody>
          <a:bodyPr wrap="none" lIns="90000" rIns="90000" tIns="45000" bIns="45000" anchor="t">
            <a:spAutoFit/>
          </a:bodyPr>
          <a:p>
            <a:pPr>
              <a:lnSpc>
                <a:spcPct val="100000"/>
              </a:lnSpc>
            </a:pPr>
            <a:r>
              <a:rPr b="0" i="1" lang="es-ES" sz="1800" spc="-1" strike="noStrike">
                <a:solidFill>
                  <a:srgbClr val="000000"/>
                </a:solidFill>
                <a:latin typeface="Calibri"/>
              </a:rPr>
              <a:t>Motor Prendido (0)</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            </a:t>
            </a:r>
            <a:r>
              <a:rPr b="0" i="1" lang="es-ES" sz="1800" spc="-1" strike="noStrike">
                <a:solidFill>
                  <a:srgbClr val="000000"/>
                </a:solidFill>
                <a:latin typeface="Calibri"/>
              </a:rPr>
              <a:t>Apagado (1)</a:t>
            </a:r>
            <a:endParaRPr b="0" lang="es-AR" sz="1800" spc="-1" strike="noStrike">
              <a:solidFill>
                <a:srgbClr val="000000"/>
              </a:solidFill>
              <a:latin typeface="Arial"/>
            </a:endParaRPr>
          </a:p>
        </p:txBody>
      </p:sp>
      <p:cxnSp>
        <p:nvCxnSpPr>
          <p:cNvPr id="1726" name="27 Conector recto de flecha"/>
          <p:cNvCxnSpPr>
            <a:endCxn id="1727" idx="1"/>
          </p:cNvCxnSpPr>
          <p:nvPr/>
        </p:nvCxnSpPr>
        <p:spPr>
          <a:xfrm>
            <a:off x="7251480" y="4389120"/>
            <a:ext cx="4590000" cy="910800"/>
          </a:xfrm>
          <a:prstGeom prst="straightConnector1">
            <a:avLst/>
          </a:prstGeom>
          <a:ln>
            <a:solidFill>
              <a:srgbClr val="ff0000"/>
            </a:solidFill>
            <a:round/>
            <a:tailEnd len="med" type="arrow" w="med"/>
          </a:ln>
        </p:spPr>
      </p:cxnSp>
      <p:sp>
        <p:nvSpPr>
          <p:cNvPr id="1727" name="29 CuadroTexto"/>
          <p:cNvSpPr/>
          <p:nvPr/>
        </p:nvSpPr>
        <p:spPr>
          <a:xfrm>
            <a:off x="11841120" y="4843080"/>
            <a:ext cx="1631880" cy="913320"/>
          </a:xfrm>
          <a:prstGeom prst="rect">
            <a:avLst/>
          </a:prstGeom>
          <a:noFill/>
          <a:ln w="3175">
            <a:solidFill>
              <a:srgbClr val="c0504d">
                <a:lumMod val="60000"/>
                <a:lumOff val="40000"/>
              </a:srgbClr>
            </a:solidFill>
            <a:round/>
          </a:ln>
        </p:spPr>
        <p:style>
          <a:lnRef idx="0"/>
          <a:fillRef idx="0"/>
          <a:effectRef idx="0"/>
          <a:fontRef idx="minor"/>
        </p:style>
        <p:txBody>
          <a:bodyPr wrap="none" lIns="90000" rIns="90000" tIns="45000" bIns="45000" anchor="t">
            <a:spAutoFit/>
          </a:bodyPr>
          <a:p>
            <a:pPr>
              <a:lnSpc>
                <a:spcPct val="100000"/>
              </a:lnSpc>
            </a:pPr>
            <a:r>
              <a:rPr b="0" i="1" lang="es-ES" sz="1800" spc="-1" strike="noStrike">
                <a:solidFill>
                  <a:srgbClr val="000000"/>
                </a:solidFill>
                <a:latin typeface="Calibri"/>
              </a:rPr>
              <a:t>Puerta Cabina</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Abierta (1)</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Cerrada (0)</a:t>
            </a:r>
            <a:endParaRPr b="0" lang="es-AR" sz="1800" spc="-1" strike="noStrike">
              <a:solidFill>
                <a:srgbClr val="000000"/>
              </a:solidFill>
              <a:latin typeface="Arial"/>
            </a:endParaRPr>
          </a:p>
        </p:txBody>
      </p:sp>
      <p:cxnSp>
        <p:nvCxnSpPr>
          <p:cNvPr id="1728" name="3071 Conector recto de flecha"/>
          <p:cNvCxnSpPr>
            <a:stCxn id="1714" idx="5"/>
            <a:endCxn id="1725" idx="1"/>
          </p:cNvCxnSpPr>
          <p:nvPr/>
        </p:nvCxnSpPr>
        <p:spPr>
          <a:xfrm>
            <a:off x="9154080" y="6406560"/>
            <a:ext cx="2787480" cy="263880"/>
          </a:xfrm>
          <a:prstGeom prst="straightConnector1">
            <a:avLst/>
          </a:prstGeom>
          <a:ln>
            <a:solidFill>
              <a:srgbClr val="ff0000"/>
            </a:solidFill>
            <a:round/>
            <a:tailEnd len="med" type="arrow" w="med"/>
          </a:ln>
        </p:spPr>
      </p:cxnSp>
      <p:sp>
        <p:nvSpPr>
          <p:cNvPr id="1729" name="34 CuadroTexto"/>
          <p:cNvSpPr/>
          <p:nvPr/>
        </p:nvSpPr>
        <p:spPr>
          <a:xfrm>
            <a:off x="11995920" y="7356240"/>
            <a:ext cx="2170080" cy="639000"/>
          </a:xfrm>
          <a:prstGeom prst="rect">
            <a:avLst/>
          </a:prstGeom>
          <a:noFill/>
          <a:ln w="3175">
            <a:solidFill>
              <a:srgbClr val="c0504d">
                <a:lumMod val="60000"/>
                <a:lumOff val="40000"/>
              </a:srgbClr>
            </a:solidFill>
            <a:round/>
          </a:ln>
        </p:spPr>
        <p:style>
          <a:lnRef idx="0"/>
          <a:fillRef idx="0"/>
          <a:effectRef idx="0"/>
          <a:fontRef idx="minor"/>
        </p:style>
        <p:txBody>
          <a:bodyPr wrap="none" lIns="90000" rIns="90000" tIns="45000" bIns="45000" anchor="t">
            <a:spAutoFit/>
          </a:bodyPr>
          <a:p>
            <a:pPr>
              <a:lnSpc>
                <a:spcPct val="100000"/>
              </a:lnSpc>
            </a:pPr>
            <a:r>
              <a:rPr b="0" i="1" lang="es-ES" sz="1800" spc="-1" strike="noStrike">
                <a:solidFill>
                  <a:srgbClr val="000000"/>
                </a:solidFill>
                <a:latin typeface="Calibri"/>
              </a:rPr>
              <a:t>Dirección del motor</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Sube (0) Baja (1)</a:t>
            </a:r>
            <a:endParaRPr b="0" lang="es-AR" sz="1800" spc="-1" strike="noStrike">
              <a:solidFill>
                <a:srgbClr val="000000"/>
              </a:solidFill>
              <a:latin typeface="Arial"/>
            </a:endParaRPr>
          </a:p>
        </p:txBody>
      </p:sp>
      <p:cxnSp>
        <p:nvCxnSpPr>
          <p:cNvPr id="1730" name="3075 Conector recto de flecha"/>
          <p:cNvCxnSpPr>
            <a:stCxn id="1715" idx="4"/>
            <a:endCxn id="1729" idx="1"/>
          </p:cNvCxnSpPr>
          <p:nvPr/>
        </p:nvCxnSpPr>
        <p:spPr>
          <a:xfrm>
            <a:off x="8108280" y="6442920"/>
            <a:ext cx="3888000" cy="1233000"/>
          </a:xfrm>
          <a:prstGeom prst="straightConnector1">
            <a:avLst/>
          </a:prstGeom>
          <a:ln>
            <a:solidFill>
              <a:srgbClr val="ff0000"/>
            </a:solidFill>
            <a:round/>
            <a:tailEnd len="med" type="arrow" w="med"/>
          </a:ln>
        </p:spPr>
      </p:cxnSp>
      <p:sp>
        <p:nvSpPr>
          <p:cNvPr id="1731" name="37 CuadroTexto"/>
          <p:cNvSpPr/>
          <p:nvPr/>
        </p:nvSpPr>
        <p:spPr>
          <a:xfrm>
            <a:off x="12038400" y="8477280"/>
            <a:ext cx="2250720" cy="1187640"/>
          </a:xfrm>
          <a:prstGeom prst="rect">
            <a:avLst/>
          </a:prstGeom>
          <a:noFill/>
          <a:ln w="3175">
            <a:solidFill>
              <a:srgbClr val="c0504d">
                <a:lumMod val="60000"/>
                <a:lumOff val="40000"/>
              </a:srgbClr>
            </a:solidFill>
            <a:round/>
          </a:ln>
        </p:spPr>
        <p:style>
          <a:lnRef idx="0"/>
          <a:fillRef idx="0"/>
          <a:effectRef idx="0"/>
          <a:fontRef idx="minor"/>
        </p:style>
        <p:txBody>
          <a:bodyPr wrap="none" lIns="90000" rIns="90000" tIns="45000" bIns="45000" anchor="t">
            <a:spAutoFit/>
          </a:bodyPr>
          <a:p>
            <a:pPr>
              <a:lnSpc>
                <a:spcPct val="100000"/>
              </a:lnSpc>
            </a:pPr>
            <a:r>
              <a:rPr b="0" i="1" lang="es-ES" sz="1800" spc="-1" strike="noStrike">
                <a:solidFill>
                  <a:srgbClr val="000000"/>
                </a:solidFill>
                <a:latin typeface="Calibri"/>
              </a:rPr>
              <a:t>Pulsadores de Pared</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RB4 (PB)</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RB5 (1)</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RB6 (2)</a:t>
            </a:r>
            <a:endParaRPr b="0" lang="es-AR" sz="1800" spc="-1" strike="noStrike">
              <a:solidFill>
                <a:srgbClr val="000000"/>
              </a:solidFill>
              <a:latin typeface="Arial"/>
            </a:endParaRPr>
          </a:p>
        </p:txBody>
      </p:sp>
      <p:cxnSp>
        <p:nvCxnSpPr>
          <p:cNvPr id="1732" name="3077 Conector recto"/>
          <p:cNvCxnSpPr>
            <a:stCxn id="1713" idx="6"/>
            <a:endCxn id="1731" idx="1"/>
          </p:cNvCxnSpPr>
          <p:nvPr/>
        </p:nvCxnSpPr>
        <p:spPr>
          <a:xfrm>
            <a:off x="6531840" y="6317640"/>
            <a:ext cx="5506920" cy="2753640"/>
          </a:xfrm>
          <a:prstGeom prst="straightConnector1">
            <a:avLst/>
          </a:prstGeom>
          <a:ln>
            <a:solidFill>
              <a:srgbClr val="ff0000"/>
            </a:solidFill>
            <a:round/>
          </a:ln>
        </p:spPr>
      </p:cxnSp>
      <p:cxnSp>
        <p:nvCxnSpPr>
          <p:cNvPr id="1733" name="3079 Conector recto de flecha"/>
          <p:cNvCxnSpPr>
            <a:stCxn id="1712" idx="6"/>
            <a:endCxn id="1731" idx="1"/>
          </p:cNvCxnSpPr>
          <p:nvPr/>
        </p:nvCxnSpPr>
        <p:spPr>
          <a:xfrm>
            <a:off x="5625000" y="6317640"/>
            <a:ext cx="6413760" cy="2753640"/>
          </a:xfrm>
          <a:prstGeom prst="straightConnector1">
            <a:avLst/>
          </a:prstGeom>
          <a:ln>
            <a:solidFill>
              <a:srgbClr val="ff0000"/>
            </a:solidFill>
            <a:round/>
            <a:tailEnd len="med" type="arrow" w="med"/>
          </a:ln>
        </p:spPr>
      </p:cxnSp>
      <p:cxnSp>
        <p:nvCxnSpPr>
          <p:cNvPr id="1734" name="3081 Conector recto de flecha"/>
          <p:cNvCxnSpPr>
            <a:stCxn id="1711" idx="4"/>
            <a:endCxn id="1731" idx="1"/>
          </p:cNvCxnSpPr>
          <p:nvPr/>
        </p:nvCxnSpPr>
        <p:spPr>
          <a:xfrm>
            <a:off x="4377600" y="6526800"/>
            <a:ext cx="7661160" cy="2544480"/>
          </a:xfrm>
          <a:prstGeom prst="straightConnector1">
            <a:avLst/>
          </a:prstGeom>
          <a:ln>
            <a:solidFill>
              <a:srgbClr val="ff0000"/>
            </a:solidFill>
            <a:round/>
            <a:tailEnd len="med" type="arrow" w="med"/>
          </a:ln>
        </p:spPr>
      </p:cxnSp>
      <p:cxnSp>
        <p:nvCxnSpPr>
          <p:cNvPr id="1735" name="45 Conector recto de flecha"/>
          <p:cNvCxnSpPr>
            <a:endCxn id="1720" idx="1"/>
          </p:cNvCxnSpPr>
          <p:nvPr/>
        </p:nvCxnSpPr>
        <p:spPr>
          <a:xfrm flipV="1">
            <a:off x="7175160" y="3627360"/>
            <a:ext cx="4613400" cy="196560"/>
          </a:xfrm>
          <a:prstGeom prst="straightConnector1">
            <a:avLst/>
          </a:prstGeom>
          <a:ln>
            <a:solidFill>
              <a:srgbClr val="ff0000"/>
            </a:solidFill>
            <a:round/>
            <a:tailEnd len="med" type="arrow" w="med"/>
          </a:ln>
        </p:spPr>
      </p:cxnSp>
      <p:sp>
        <p:nvSpPr>
          <p:cNvPr id="1724" name="48 CuadroTexto"/>
          <p:cNvSpPr/>
          <p:nvPr/>
        </p:nvSpPr>
        <p:spPr>
          <a:xfrm>
            <a:off x="11781720" y="2244960"/>
            <a:ext cx="1494720" cy="364680"/>
          </a:xfrm>
          <a:prstGeom prst="rect">
            <a:avLst/>
          </a:prstGeom>
          <a:noFill/>
          <a:ln w="3175">
            <a:solidFill>
              <a:srgbClr val="c0504d">
                <a:lumMod val="60000"/>
                <a:lumOff val="40000"/>
              </a:srgbClr>
            </a:solidFill>
            <a:round/>
          </a:ln>
        </p:spPr>
        <p:style>
          <a:lnRef idx="0"/>
          <a:fillRef idx="0"/>
          <a:effectRef idx="0"/>
          <a:fontRef idx="minor"/>
        </p:style>
        <p:txBody>
          <a:bodyPr wrap="none" lIns="90000" rIns="90000" tIns="45000" bIns="45000" anchor="t">
            <a:spAutoFit/>
          </a:bodyPr>
          <a:p>
            <a:pPr>
              <a:lnSpc>
                <a:spcPct val="100000"/>
              </a:lnSpc>
            </a:pPr>
            <a:r>
              <a:rPr b="0" i="1" lang="es-ES" sz="1800" spc="-1" strike="noStrike">
                <a:solidFill>
                  <a:srgbClr val="000000"/>
                </a:solidFill>
                <a:latin typeface="Calibri"/>
              </a:rPr>
              <a:t>Sensor de PB</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6"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ff0000"/>
                </a:solidFill>
                <a:latin typeface="Calibri"/>
              </a:rPr>
              <a:t>Registros a utilizar</a:t>
            </a:r>
            <a:endParaRPr b="0" lang="en-US" sz="4400" spc="-1" strike="noStrike">
              <a:solidFill>
                <a:srgbClr val="000000"/>
              </a:solidFill>
              <a:latin typeface="Calibri"/>
            </a:endParaRPr>
          </a:p>
        </p:txBody>
      </p:sp>
      <p:grpSp>
        <p:nvGrpSpPr>
          <p:cNvPr id="1737" name="2 Grupo"/>
          <p:cNvGrpSpPr/>
          <p:nvPr/>
        </p:nvGrpSpPr>
        <p:grpSpPr>
          <a:xfrm>
            <a:off x="2343600" y="2595600"/>
            <a:ext cx="10432080" cy="6470640"/>
            <a:chOff x="2343600" y="2595600"/>
            <a:chExt cx="10432080" cy="6470640"/>
          </a:xfrm>
        </p:grpSpPr>
        <p:pic>
          <p:nvPicPr>
            <p:cNvPr id="1738" name="Picture 3" descr=""/>
            <p:cNvPicPr/>
            <p:nvPr/>
          </p:nvPicPr>
          <p:blipFill>
            <a:blip r:embed="rId1"/>
            <a:stretch/>
          </p:blipFill>
          <p:spPr>
            <a:xfrm>
              <a:off x="2343600" y="2595600"/>
              <a:ext cx="10432080" cy="969840"/>
            </a:xfrm>
            <a:prstGeom prst="rect">
              <a:avLst/>
            </a:prstGeom>
            <a:ln w="0">
              <a:noFill/>
            </a:ln>
          </p:spPr>
        </p:pic>
        <p:pic>
          <p:nvPicPr>
            <p:cNvPr id="1739" name="Picture 4" descr=""/>
            <p:cNvPicPr/>
            <p:nvPr/>
          </p:nvPicPr>
          <p:blipFill>
            <a:blip r:embed="rId2"/>
            <a:stretch/>
          </p:blipFill>
          <p:spPr>
            <a:xfrm>
              <a:off x="2378520" y="3499200"/>
              <a:ext cx="10397160" cy="5567040"/>
            </a:xfrm>
            <a:prstGeom prst="rect">
              <a:avLst/>
            </a:prstGeom>
            <a:ln w="0">
              <a:noFill/>
            </a:ln>
          </p:spPr>
        </p:pic>
      </p:grpSp>
      <p:sp>
        <p:nvSpPr>
          <p:cNvPr id="1740" name="3 Rectángulo"/>
          <p:cNvSpPr/>
          <p:nvPr/>
        </p:nvSpPr>
        <p:spPr>
          <a:xfrm>
            <a:off x="2230200" y="5973840"/>
            <a:ext cx="11112480" cy="418320"/>
          </a:xfrm>
          <a:prstGeom prst="rect">
            <a:avLst/>
          </a:prstGeom>
          <a:solidFill>
            <a:schemeClr val="accent1">
              <a:alpha val="14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
        <p:nvSpPr>
          <p:cNvPr id="1741" name="7 Rectángulo"/>
          <p:cNvSpPr/>
          <p:nvPr/>
        </p:nvSpPr>
        <p:spPr>
          <a:xfrm>
            <a:off x="2230200" y="5136840"/>
            <a:ext cx="11112480" cy="418320"/>
          </a:xfrm>
          <a:prstGeom prst="rect">
            <a:avLst/>
          </a:prstGeom>
          <a:solidFill>
            <a:schemeClr val="accent1">
              <a:alpha val="14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104400" rIns="104400" tIns="52200" bIns="52200" anchor="ctr">
            <a:noAutofit/>
          </a:bodyPr>
          <a:p>
            <a:pPr algn="ctr">
              <a:lnSpc>
                <a:spcPct val="100000"/>
              </a:lnSpc>
            </a:pPr>
            <a:endParaRPr b="0" lang="es-AR"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2"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Entregables</a:t>
            </a:r>
            <a:endParaRPr b="0" lang="en-US" sz="4400" spc="-1" strike="noStrike">
              <a:solidFill>
                <a:srgbClr val="000000"/>
              </a:solidFill>
              <a:latin typeface="Calibri"/>
            </a:endParaRPr>
          </a:p>
        </p:txBody>
      </p:sp>
      <p:sp>
        <p:nvSpPr>
          <p:cNvPr id="1743" name="PlaceHolder 2"/>
          <p:cNvSpPr>
            <a:spLocks noGrp="1"/>
          </p:cNvSpPr>
          <p:nvPr>
            <p:ph/>
          </p:nvPr>
        </p:nvSpPr>
        <p:spPr>
          <a:xfrm>
            <a:off x="1524240" y="3310560"/>
            <a:ext cx="11763360" cy="5192640"/>
          </a:xfrm>
          <a:prstGeom prst="rect">
            <a:avLst/>
          </a:prstGeom>
          <a:noFill/>
          <a:ln w="0">
            <a:noFill/>
          </a:ln>
        </p:spPr>
        <p:txBody>
          <a:bodyPr anchor="t">
            <a:normAutofit/>
          </a:bodyPr>
          <a:p>
            <a:pPr indent="0" algn="ctr">
              <a:lnSpc>
                <a:spcPct val="100000"/>
              </a:lnSpc>
              <a:spcBef>
                <a:spcPts val="422"/>
              </a:spcBef>
              <a:buNone/>
              <a:tabLst>
                <a:tab algn="l" pos="0"/>
              </a:tabLst>
            </a:pPr>
            <a:r>
              <a:rPr b="1" lang="es-AR" sz="2110" spc="-1" strike="noStrike">
                <a:solidFill>
                  <a:srgbClr val="000000"/>
                </a:solidFill>
                <a:latin typeface="Calibri"/>
              </a:rPr>
              <a:t>Para cada sub-ejercicio se debe desarrollar y entregar</a:t>
            </a:r>
            <a:endParaRPr b="0" lang="en-US" sz="2110" spc="-1" strike="noStrike">
              <a:solidFill>
                <a:srgbClr val="000000"/>
              </a:solidFill>
              <a:latin typeface="Calibri"/>
            </a:endParaRPr>
          </a:p>
          <a:p>
            <a:pPr indent="0" algn="ctr">
              <a:lnSpc>
                <a:spcPct val="100000"/>
              </a:lnSpc>
              <a:spcBef>
                <a:spcPts val="422"/>
              </a:spcBef>
              <a:buNone/>
              <a:tabLst>
                <a:tab algn="l" pos="0"/>
              </a:tabLst>
            </a:pPr>
            <a:endParaRPr b="0" lang="en-US" sz="2110" spc="-1" strike="noStrike">
              <a:solidFill>
                <a:srgbClr val="000000"/>
              </a:solidFill>
              <a:latin typeface="Calibri"/>
            </a:endParaRPr>
          </a:p>
          <a:p>
            <a:pPr marL="343080" indent="-343080">
              <a:lnSpc>
                <a:spcPct val="100000"/>
              </a:lnSpc>
              <a:spcBef>
                <a:spcPts val="422"/>
              </a:spcBef>
              <a:buClr>
                <a:srgbClr val="d24726"/>
              </a:buClr>
              <a:buSzPct val="150000"/>
              <a:buFont typeface="Arial"/>
              <a:buChar char="•"/>
              <a:tabLst>
                <a:tab algn="l" pos="0"/>
              </a:tabLst>
            </a:pPr>
            <a:r>
              <a:rPr b="0" lang="es-AR" sz="2110" spc="-1" strike="noStrike">
                <a:solidFill>
                  <a:srgbClr val="000000"/>
                </a:solidFill>
                <a:latin typeface="Calibri"/>
              </a:rPr>
              <a:t>Diagrama de flujo</a:t>
            </a:r>
            <a:endParaRPr b="0" lang="en-US" sz="2110" spc="-1" strike="noStrike">
              <a:solidFill>
                <a:srgbClr val="000000"/>
              </a:solidFill>
              <a:latin typeface="Calibri"/>
            </a:endParaRPr>
          </a:p>
          <a:p>
            <a:pPr indent="0">
              <a:lnSpc>
                <a:spcPct val="100000"/>
              </a:lnSpc>
              <a:spcBef>
                <a:spcPts val="422"/>
              </a:spcBef>
              <a:buNone/>
              <a:tabLst>
                <a:tab algn="l" pos="0"/>
              </a:tabLst>
            </a:pPr>
            <a:endParaRPr b="0" lang="en-US" sz="2110" spc="-1" strike="noStrike">
              <a:solidFill>
                <a:srgbClr val="000000"/>
              </a:solidFill>
              <a:latin typeface="Calibri"/>
            </a:endParaRPr>
          </a:p>
          <a:p>
            <a:pPr marL="268200" indent="-268200">
              <a:lnSpc>
                <a:spcPct val="100000"/>
              </a:lnSpc>
              <a:spcBef>
                <a:spcPts val="422"/>
              </a:spcBef>
              <a:buClr>
                <a:srgbClr val="d24726"/>
              </a:buClr>
              <a:buSzPct val="150000"/>
              <a:buFont typeface="Arial"/>
              <a:buChar char="•"/>
              <a:tabLst>
                <a:tab algn="l" pos="0"/>
              </a:tabLst>
            </a:pPr>
            <a:r>
              <a:rPr b="0" lang="es-AR" sz="2110" spc="-1" strike="noStrike">
                <a:solidFill>
                  <a:srgbClr val="000000"/>
                </a:solidFill>
                <a:latin typeface="Calibri"/>
              </a:rPr>
              <a:t>Proyecto completo en MPLAB</a:t>
            </a:r>
            <a:endParaRPr b="0" lang="en-US" sz="2110" spc="-1" strike="noStrike">
              <a:solidFill>
                <a:srgbClr val="000000"/>
              </a:solidFill>
              <a:latin typeface="Calibri"/>
            </a:endParaRPr>
          </a:p>
          <a:p>
            <a:pPr indent="0">
              <a:lnSpc>
                <a:spcPct val="100000"/>
              </a:lnSpc>
              <a:spcBef>
                <a:spcPts val="422"/>
              </a:spcBef>
              <a:buNone/>
              <a:tabLst>
                <a:tab algn="l" pos="0"/>
              </a:tabLst>
            </a:pPr>
            <a:endParaRPr b="0" lang="en-US" sz="2110" spc="-1" strike="noStrike">
              <a:solidFill>
                <a:srgbClr val="000000"/>
              </a:solidFill>
              <a:latin typeface="Calibri"/>
            </a:endParaRPr>
          </a:p>
          <a:p>
            <a:pPr marL="268200" indent="-268200">
              <a:lnSpc>
                <a:spcPct val="100000"/>
              </a:lnSpc>
              <a:spcBef>
                <a:spcPts val="422"/>
              </a:spcBef>
              <a:buClr>
                <a:srgbClr val="d24726"/>
              </a:buClr>
              <a:buSzPct val="150000"/>
              <a:buFont typeface="Arial"/>
              <a:buChar char="•"/>
              <a:tabLst>
                <a:tab algn="l" pos="0"/>
              </a:tabLst>
            </a:pPr>
            <a:r>
              <a:rPr b="0" lang="es-AR" sz="2110" spc="-1" strike="noStrike">
                <a:solidFill>
                  <a:srgbClr val="000000"/>
                </a:solidFill>
                <a:latin typeface="Calibri"/>
              </a:rPr>
              <a:t>Opcional: Simulación en Proteus </a:t>
            </a:r>
            <a:endParaRPr b="0" lang="en-US" sz="2110" spc="-1" strike="noStrike">
              <a:solidFill>
                <a:srgbClr val="000000"/>
              </a:solidFill>
              <a:latin typeface="Calibri"/>
            </a:endParaRPr>
          </a:p>
          <a:p>
            <a:pPr indent="0">
              <a:lnSpc>
                <a:spcPct val="100000"/>
              </a:lnSpc>
              <a:spcBef>
                <a:spcPts val="422"/>
              </a:spcBef>
              <a:buNone/>
              <a:tabLst>
                <a:tab algn="l" pos="0"/>
              </a:tabLst>
            </a:pPr>
            <a:endParaRPr b="0" lang="en-US" sz="2110" spc="-1" strike="noStrike">
              <a:solidFill>
                <a:srgbClr val="000000"/>
              </a:solidFill>
              <a:latin typeface="Calibri"/>
            </a:endParaRPr>
          </a:p>
          <a:p>
            <a:pPr marL="268200" indent="-268200">
              <a:lnSpc>
                <a:spcPct val="100000"/>
              </a:lnSpc>
              <a:spcBef>
                <a:spcPts val="422"/>
              </a:spcBef>
              <a:buClr>
                <a:srgbClr val="d24726"/>
              </a:buClr>
              <a:buSzPct val="150000"/>
              <a:buFont typeface="Arial"/>
              <a:buChar char="•"/>
              <a:tabLst>
                <a:tab algn="l" pos="0"/>
              </a:tabLst>
            </a:pPr>
            <a:r>
              <a:rPr b="0" lang="es-AR" sz="2110" spc="-1" strike="noStrike">
                <a:solidFill>
                  <a:srgbClr val="000000"/>
                </a:solidFill>
                <a:latin typeface="Calibri"/>
              </a:rPr>
              <a:t>Todo esto debe entregarse vía mail como se informa en el documento del trabajo práctico</a:t>
            </a:r>
            <a:endParaRPr b="0" lang="en-US" sz="211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4"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ff0000"/>
                </a:solidFill>
                <a:latin typeface="Calibri"/>
              </a:rPr>
              <a:t>Programa Ascensor</a:t>
            </a:r>
            <a:endParaRPr b="0" lang="en-US" sz="4400" spc="-1" strike="noStrike">
              <a:solidFill>
                <a:srgbClr val="000000"/>
              </a:solidFill>
              <a:latin typeface="Calibri"/>
            </a:endParaRPr>
          </a:p>
        </p:txBody>
      </p:sp>
      <p:sp>
        <p:nvSpPr>
          <p:cNvPr id="1745" name="2 Rectángulo"/>
          <p:cNvSpPr/>
          <p:nvPr/>
        </p:nvSpPr>
        <p:spPr>
          <a:xfrm>
            <a:off x="684720" y="2330280"/>
            <a:ext cx="12723480" cy="3863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 DECLARACIONES DE PROCESADOR, VARIABLES y CONFIGURACION</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2000" spc="-1" strike="noStrike">
                <a:solidFill>
                  <a:srgbClr val="c00000"/>
                </a:solidFill>
                <a:latin typeface="Calibri"/>
              </a:rPr>
              <a:t>#include&lt;p16f628a.inc&gt;</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Archivo de reconocimiento de </a:t>
            </a:r>
            <a:r>
              <a:rPr b="0" lang="es-AR" sz="1600" spc="-1" strike="noStrike">
                <a:solidFill>
                  <a:srgbClr val="000000"/>
                </a:solidFill>
                <a:latin typeface="Calibri"/>
              </a:rPr>
              <a:t>registros especiales y sus bits.</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Piso</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equ</a:t>
            </a:r>
            <a:r>
              <a:rPr b="0" lang="es-ES" sz="1600" spc="-1" strike="noStrike">
                <a:solidFill>
                  <a:srgbClr val="000000"/>
                </a:solidFill>
                <a:latin typeface="Calibri"/>
              </a:rPr>
              <a:t>	</a:t>
            </a:r>
            <a:r>
              <a:rPr b="0" lang="es-ES" sz="1600" spc="-1" strike="noStrike">
                <a:solidFill>
                  <a:srgbClr val="000000"/>
                </a:solidFill>
                <a:latin typeface="Calibri"/>
              </a:rPr>
              <a:t>0x20</a:t>
            </a:r>
            <a:r>
              <a:rPr b="0" lang="es-ES" sz="1600" spc="-1" strike="noStrike">
                <a:solidFill>
                  <a:srgbClr val="000000"/>
                </a:solidFill>
                <a:latin typeface="Calibri"/>
              </a:rPr>
              <a:t>	</a:t>
            </a:r>
            <a:r>
              <a:rPr b="0" lang="es-ES" sz="1600" spc="-1" strike="noStrike">
                <a:solidFill>
                  <a:srgbClr val="000000"/>
                </a:solidFill>
                <a:latin typeface="Calibri"/>
              </a:rPr>
              <a:t>; Declaración de registro para la ubicación de la cabina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Cabina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equ</a:t>
            </a:r>
            <a:r>
              <a:rPr b="0" lang="es-ES" sz="1600" spc="-1" strike="noStrike">
                <a:solidFill>
                  <a:srgbClr val="000000"/>
                </a:solidFill>
                <a:latin typeface="Calibri"/>
              </a:rPr>
              <a:t>	</a:t>
            </a:r>
            <a:r>
              <a:rPr b="0" lang="es-ES" sz="1600" spc="-1" strike="noStrike">
                <a:solidFill>
                  <a:srgbClr val="000000"/>
                </a:solidFill>
                <a:latin typeface="Calibri"/>
              </a:rPr>
              <a:t>0x21</a:t>
            </a:r>
            <a:r>
              <a:rPr b="0" lang="es-ES" sz="1600" spc="-1" strike="noStrike">
                <a:solidFill>
                  <a:srgbClr val="000000"/>
                </a:solidFill>
                <a:latin typeface="Calibri"/>
              </a:rPr>
              <a:t>	</a:t>
            </a:r>
            <a:r>
              <a:rPr b="0" lang="es-ES" sz="1600" spc="-1" strike="noStrike">
                <a:solidFill>
                  <a:srgbClr val="000000"/>
                </a:solidFill>
                <a:latin typeface="Calibri"/>
              </a:rPr>
              <a:t>; Declaración de registro para ubicación de la cabina </a:t>
            </a:r>
            <a:endParaRPr b="0" lang="es-AR" sz="1600" spc="-1" strike="noStrike">
              <a:solidFill>
                <a:srgbClr val="000000"/>
              </a:solidFill>
              <a:latin typeface="Arial"/>
            </a:endParaRPr>
          </a:p>
          <a:p>
            <a:pPr>
              <a:lnSpc>
                <a:spcPct val="100000"/>
              </a:lnSpc>
            </a:pPr>
            <a:r>
              <a:rPr b="0" lang="en-US" sz="1600" spc="-1" strike="noStrike">
                <a:solidFill>
                  <a:srgbClr val="000000"/>
                </a:solidFill>
                <a:latin typeface="Calibri"/>
              </a:rPr>
              <a:t>intmem</a:t>
            </a:r>
            <a:r>
              <a:rPr b="0" lang="en-US" sz="1600" spc="-1" strike="noStrike">
                <a:solidFill>
                  <a:srgbClr val="000000"/>
                </a:solidFill>
                <a:latin typeface="Calibri"/>
              </a:rPr>
              <a:t>	</a:t>
            </a:r>
            <a:r>
              <a:rPr b="0" lang="en-US" sz="1600" spc="-1" strike="noStrike">
                <a:solidFill>
                  <a:srgbClr val="000000"/>
                </a:solidFill>
                <a:latin typeface="Calibri"/>
              </a:rPr>
              <a:t>	</a:t>
            </a:r>
            <a:r>
              <a:rPr b="0" lang="en-US" sz="1600" spc="-1" strike="noStrike">
                <a:solidFill>
                  <a:srgbClr val="000000"/>
                </a:solidFill>
                <a:latin typeface="Calibri"/>
              </a:rPr>
              <a:t>equ</a:t>
            </a:r>
            <a:r>
              <a:rPr b="0" lang="en-US" sz="1600" spc="-1" strike="noStrike">
                <a:solidFill>
                  <a:srgbClr val="000000"/>
                </a:solidFill>
                <a:latin typeface="Calibri"/>
              </a:rPr>
              <a:t>	</a:t>
            </a:r>
            <a:r>
              <a:rPr b="0" lang="en-US" sz="1600" spc="-1" strike="noStrike">
                <a:solidFill>
                  <a:srgbClr val="000000"/>
                </a:solidFill>
                <a:latin typeface="Calibri"/>
              </a:rPr>
              <a:t>0x70</a:t>
            </a:r>
            <a:r>
              <a:rPr b="0" lang="en-US" sz="1600" spc="-1" strike="noStrike">
                <a:solidFill>
                  <a:srgbClr val="000000"/>
                </a:solidFill>
                <a:latin typeface="Calibri"/>
              </a:rPr>
              <a:t>	</a:t>
            </a:r>
            <a:r>
              <a:rPr b="0" lang="en-US" sz="1600" spc="-1" strike="noStrike">
                <a:solidFill>
                  <a:srgbClr val="000000"/>
                </a:solidFill>
                <a:latin typeface="Calibri"/>
              </a:rPr>
              <a:t>; </a:t>
            </a:r>
            <a:r>
              <a:rPr b="0" lang="es-ES" sz="1600" spc="-1" strike="noStrike">
                <a:solidFill>
                  <a:srgbClr val="000000"/>
                </a:solidFill>
                <a:latin typeface="Calibri"/>
              </a:rPr>
              <a:t>Declaración de registro para estado actual del motor y dirección</a:t>
            </a:r>
            <a:endParaRPr b="0" lang="es-AR" sz="1600" spc="-1" strike="noStrike">
              <a:solidFill>
                <a:srgbClr val="000000"/>
              </a:solidFill>
              <a:latin typeface="Arial"/>
            </a:endParaRPr>
          </a:p>
          <a:p>
            <a:pPr>
              <a:lnSpc>
                <a:spcPct val="100000"/>
              </a:lnSpc>
            </a:pPr>
            <a:r>
              <a:rPr b="0" lang="en-US" sz="1600" spc="-1" strike="noStrike">
                <a:solidFill>
                  <a:srgbClr val="000000"/>
                </a:solidFill>
                <a:latin typeface="Calibri"/>
              </a:rPr>
              <a:t> </a:t>
            </a:r>
            <a:endParaRPr b="0" lang="es-AR" sz="1600" spc="-1" strike="noStrike">
              <a:solidFill>
                <a:srgbClr val="000000"/>
              </a:solidFill>
              <a:latin typeface="Arial"/>
            </a:endParaRPr>
          </a:p>
          <a:p>
            <a:pPr>
              <a:lnSpc>
                <a:spcPct val="100000"/>
              </a:lnSpc>
            </a:pPr>
            <a:r>
              <a:rPr b="0" lang="en-US" sz="1600" spc="-1" strike="noStrike">
                <a:solidFill>
                  <a:srgbClr val="000000"/>
                </a:solidFill>
                <a:latin typeface="Calibri"/>
              </a:rPr>
              <a:t>	</a:t>
            </a:r>
            <a:r>
              <a:rPr b="0" lang="es-ES" sz="1600" spc="-1" strike="noStrike">
                <a:solidFill>
                  <a:srgbClr val="000000"/>
                </a:solidFill>
                <a:latin typeface="Calibri"/>
              </a:rPr>
              <a:t>__config</a:t>
            </a:r>
            <a:r>
              <a:rPr b="0" lang="es-ES" sz="1600" spc="-1" strike="noStrike">
                <a:solidFill>
                  <a:srgbClr val="000000"/>
                </a:solidFill>
                <a:latin typeface="Calibri"/>
              </a:rPr>
              <a:t>	</a:t>
            </a:r>
            <a:r>
              <a:rPr b="1" lang="es-ES" sz="2000" spc="-1" strike="noStrike">
                <a:solidFill>
                  <a:srgbClr val="c00000"/>
                </a:solidFill>
                <a:latin typeface="Calibri"/>
              </a:rPr>
              <a:t>3f10</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Oscilador INTRA I/O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Watchdog OFF</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Power Up TIM ON</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Master Clear DISABLE</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Brown Out DISABLE</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Data Read DISABLE Protege datos NO CAMBIAR NUNCA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Code Protect OFF Protege datos NO CAMBIAR NUNCA</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6" name="PlaceHolder 1"/>
          <p:cNvSpPr>
            <a:spLocks noGrp="1"/>
          </p:cNvSpPr>
          <p:nvPr>
            <p:ph type="title"/>
          </p:nvPr>
        </p:nvSpPr>
        <p:spPr>
          <a:xfrm>
            <a:off x="1079640" y="549720"/>
            <a:ext cx="12959640" cy="607320"/>
          </a:xfrm>
          <a:prstGeom prst="rect">
            <a:avLst/>
          </a:prstGeom>
          <a:noFill/>
          <a:ln w="0">
            <a:noFill/>
          </a:ln>
        </p:spPr>
        <p:txBody>
          <a:bodyPr anchor="ctr">
            <a:normAutofit fontScale="76000"/>
          </a:bodyPr>
          <a:p>
            <a:pPr indent="0" algn="ctr">
              <a:lnSpc>
                <a:spcPct val="100000"/>
              </a:lnSpc>
              <a:buNone/>
            </a:pPr>
            <a:r>
              <a:rPr b="0" lang="es-AR" sz="4400" spc="-1" strike="noStrike">
                <a:solidFill>
                  <a:srgbClr val="ff0000"/>
                </a:solidFill>
                <a:latin typeface="Calibri"/>
              </a:rPr>
              <a:t>Programa Ascensor</a:t>
            </a:r>
            <a:endParaRPr b="0" lang="en-US" sz="4400" spc="-1" strike="noStrike">
              <a:solidFill>
                <a:srgbClr val="000000"/>
              </a:solidFill>
              <a:latin typeface="Calibri"/>
            </a:endParaRPr>
          </a:p>
        </p:txBody>
      </p:sp>
      <p:sp>
        <p:nvSpPr>
          <p:cNvPr id="1747" name="1 Rectángulo"/>
          <p:cNvSpPr/>
          <p:nvPr/>
        </p:nvSpPr>
        <p:spPr>
          <a:xfrm>
            <a:off x="1198080" y="1626840"/>
            <a:ext cx="13339440" cy="5718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 INICIO DEL PROGRAMA</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org</a:t>
            </a:r>
            <a:r>
              <a:rPr b="0" lang="es-ES" sz="1600" spc="-1" strike="noStrike">
                <a:solidFill>
                  <a:srgbClr val="000000"/>
                </a:solidFill>
                <a:latin typeface="Calibri"/>
              </a:rPr>
              <a:t>	</a:t>
            </a:r>
            <a:r>
              <a:rPr b="0" lang="es-ES" sz="1600" spc="-1" strike="noStrike">
                <a:solidFill>
                  <a:srgbClr val="000000"/>
                </a:solidFill>
                <a:latin typeface="Calibri"/>
              </a:rPr>
              <a:t>0x05</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goto</a:t>
            </a:r>
            <a:r>
              <a:rPr b="0" lang="es-ES" sz="1600" spc="-1" strike="noStrike">
                <a:solidFill>
                  <a:srgbClr val="000000"/>
                </a:solidFill>
                <a:latin typeface="Calibri"/>
              </a:rPr>
              <a:t>	</a:t>
            </a:r>
            <a:r>
              <a:rPr b="0" lang="es-ES" sz="1600" spc="-1" strike="noStrike">
                <a:solidFill>
                  <a:srgbClr val="000000"/>
                </a:solidFill>
                <a:latin typeface="Calibri"/>
              </a:rPr>
              <a:t>inicio</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inicio</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clrf</a:t>
            </a:r>
            <a:r>
              <a:rPr b="0" lang="es-ES" sz="1600" spc="-1" strike="noStrike">
                <a:solidFill>
                  <a:srgbClr val="000000"/>
                </a:solidFill>
                <a:latin typeface="Calibri"/>
              </a:rPr>
              <a:t>	</a:t>
            </a:r>
            <a:r>
              <a:rPr b="0" lang="es-ES" sz="1600" spc="-1" strike="noStrike">
                <a:solidFill>
                  <a:srgbClr val="000000"/>
                </a:solidFill>
                <a:latin typeface="Calibri"/>
              </a:rPr>
              <a:t>porta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;Borra registros del porta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;RA4= Sensor PB (0= PB; 1= No llegó)</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;RA3= Puerta Cabina Abierta (1) Cerrada (0)</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;RA2= Posición Cabina 2°</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;RA1= Posición Cabina 1°</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;RA0= Posición Cabina PB</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movfw</a:t>
            </a:r>
            <a:r>
              <a:rPr b="0" lang="es-ES" sz="1600" spc="-1" strike="noStrike">
                <a:solidFill>
                  <a:srgbClr val="000000"/>
                </a:solidFill>
                <a:latin typeface="Calibri"/>
              </a:rPr>
              <a:t>	</a:t>
            </a:r>
            <a:r>
              <a:rPr b="0" lang="es-ES" sz="1600" spc="-1" strike="noStrike">
                <a:solidFill>
                  <a:srgbClr val="000000"/>
                </a:solidFill>
                <a:latin typeface="Calibri"/>
              </a:rPr>
              <a:t>portb</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;Mueve el contenido del portb a W</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;RB7= Posible Interrupción Por Cambio en Pulsadores de</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;Cabina (No se usa)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;RB6= Pulsador 2°</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;RB5= Pulsador 1°</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;RB4= Pulsador PB</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;RB3= No se usa Futuro Motor Paso a Paso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;RB2= Dirección de motor baja (1) sube (0)</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;RB1= Prende (0) / Apaga el motor (1)</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;RB0= Interrupción Posic. Cabina / Puerta abierta (NO SE USA)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clrw</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;Se asegura que el registro W se encuentre borrado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8" name="PlaceHolder 1"/>
          <p:cNvSpPr>
            <a:spLocks noGrp="1"/>
          </p:cNvSpPr>
          <p:nvPr>
            <p:ph type="title"/>
          </p:nvPr>
        </p:nvSpPr>
        <p:spPr>
          <a:xfrm>
            <a:off x="1079640" y="549720"/>
            <a:ext cx="12959640" cy="607320"/>
          </a:xfrm>
          <a:prstGeom prst="rect">
            <a:avLst/>
          </a:prstGeom>
          <a:noFill/>
          <a:ln w="0">
            <a:noFill/>
          </a:ln>
        </p:spPr>
        <p:txBody>
          <a:bodyPr anchor="ctr">
            <a:normAutofit fontScale="76000"/>
          </a:bodyPr>
          <a:p>
            <a:pPr indent="0" algn="ctr">
              <a:lnSpc>
                <a:spcPct val="100000"/>
              </a:lnSpc>
              <a:buNone/>
            </a:pPr>
            <a:r>
              <a:rPr b="0" lang="es-AR" sz="4400" spc="-1" strike="noStrike">
                <a:solidFill>
                  <a:srgbClr val="ff0000"/>
                </a:solidFill>
                <a:latin typeface="Calibri"/>
              </a:rPr>
              <a:t>Programa</a:t>
            </a:r>
            <a:endParaRPr b="0" lang="en-US" sz="4400" spc="-1" strike="noStrike">
              <a:solidFill>
                <a:srgbClr val="000000"/>
              </a:solidFill>
              <a:latin typeface="Calibri"/>
            </a:endParaRPr>
          </a:p>
        </p:txBody>
      </p:sp>
      <p:sp>
        <p:nvSpPr>
          <p:cNvPr id="1749" name="3 Rectángulo"/>
          <p:cNvSpPr/>
          <p:nvPr/>
        </p:nvSpPr>
        <p:spPr>
          <a:xfrm>
            <a:off x="1095120" y="1671840"/>
            <a:ext cx="13441680" cy="5844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movwf</a:t>
            </a:r>
            <a:r>
              <a:rPr b="0" lang="es-ES" sz="1400" spc="-1" strike="noStrike">
                <a:solidFill>
                  <a:srgbClr val="000000"/>
                </a:solidFill>
                <a:latin typeface="Calibri"/>
              </a:rPr>
              <a:t>	</a:t>
            </a:r>
            <a:r>
              <a:rPr b="0" lang="es-ES" sz="1400" spc="-1" strike="noStrike">
                <a:solidFill>
                  <a:srgbClr val="000000"/>
                </a:solidFill>
                <a:latin typeface="Calibri"/>
              </a:rPr>
              <a:t>portb</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;Mueve el contenido del portb a W</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;RB7= No se usa</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;RB6= Pulsador 2°</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;RB5= Pulsador 1°</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;RB4= Pulsador PB</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;RB3= No se usa</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;RB2= Dirección de motor sube (1)</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;RB1= Prende (0) / Apaga el motor (1)</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;RB0= Puerta abierta (1)</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clrf</a:t>
            </a:r>
            <a:r>
              <a:rPr b="0" lang="es-ES" sz="1400" spc="-1" strike="noStrike">
                <a:solidFill>
                  <a:srgbClr val="000000"/>
                </a:solidFill>
                <a:latin typeface="Calibri"/>
              </a:rPr>
              <a:t>	</a:t>
            </a:r>
            <a:r>
              <a:rPr b="0" lang="es-ES" sz="1400" spc="-1" strike="noStrike">
                <a:solidFill>
                  <a:srgbClr val="000000"/>
                </a:solidFill>
                <a:latin typeface="Calibri"/>
              </a:rPr>
              <a:t>piso</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;Borra dirección de memoria Piso</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clrf</a:t>
            </a:r>
            <a:r>
              <a:rPr b="0" lang="es-ES" sz="1400" spc="-1" strike="noStrike">
                <a:solidFill>
                  <a:srgbClr val="000000"/>
                </a:solidFill>
                <a:latin typeface="Calibri"/>
              </a:rPr>
              <a:t>	</a:t>
            </a:r>
            <a:r>
              <a:rPr b="0" lang="es-ES" sz="1400" spc="-1" strike="noStrike">
                <a:solidFill>
                  <a:srgbClr val="000000"/>
                </a:solidFill>
                <a:latin typeface="Calibri"/>
              </a:rPr>
              <a:t>cabina</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;Borra dirección de memoria ubicación de cabina</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movlw</a:t>
            </a:r>
            <a:r>
              <a:rPr b="0" lang="es-ES" sz="1400" spc="-1" strike="noStrike">
                <a:solidFill>
                  <a:srgbClr val="000000"/>
                </a:solidFill>
                <a:latin typeface="Calibri"/>
              </a:rPr>
              <a:t>	</a:t>
            </a:r>
            <a:r>
              <a:rPr b="0" lang="es-ES" sz="1400" spc="-1" strike="noStrike">
                <a:solidFill>
                  <a:srgbClr val="000000"/>
                </a:solidFill>
                <a:latin typeface="Calibri"/>
              </a:rPr>
              <a:t>0x07</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;Identifica a todas patas como E/S Mueve valor 0 al bit 7 de W </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(Se asegura que el bit 7 del portb tiene 0)</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movwf</a:t>
            </a:r>
            <a:r>
              <a:rPr b="0" lang="es-ES" sz="1400" spc="-1" strike="noStrike">
                <a:solidFill>
                  <a:srgbClr val="000000"/>
                </a:solidFill>
                <a:latin typeface="Calibri"/>
              </a:rPr>
              <a:t>	</a:t>
            </a:r>
            <a:r>
              <a:rPr b="0" lang="es-ES" sz="1400" spc="-1" strike="noStrike">
                <a:solidFill>
                  <a:srgbClr val="000000"/>
                </a:solidFill>
                <a:latin typeface="Calibri"/>
              </a:rPr>
              <a:t>cmcon</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;porta como i/o </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bsf</a:t>
            </a:r>
            <a:r>
              <a:rPr b="0" lang="es-ES" sz="1400" spc="-1" strike="noStrike">
                <a:solidFill>
                  <a:srgbClr val="000000"/>
                </a:solidFill>
                <a:latin typeface="Calibri"/>
              </a:rPr>
              <a:t>	</a:t>
            </a:r>
            <a:r>
              <a:rPr b="0" lang="es-ES" sz="1400" spc="-1" strike="noStrike">
                <a:solidFill>
                  <a:srgbClr val="000000"/>
                </a:solidFill>
                <a:latin typeface="Calibri"/>
              </a:rPr>
              <a:t>status,rp0</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;Pone en 1 el bit RP0 (selector de banco de registros) indica banco 1</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movlw</a:t>
            </a:r>
            <a:r>
              <a:rPr b="0" lang="es-ES" sz="1400" spc="-1" strike="noStrike">
                <a:solidFill>
                  <a:srgbClr val="000000"/>
                </a:solidFill>
                <a:latin typeface="Calibri"/>
              </a:rPr>
              <a:t>	</a:t>
            </a:r>
            <a:r>
              <a:rPr b="0" lang="es-ES" sz="1400" spc="-1" strike="noStrike">
                <a:solidFill>
                  <a:srgbClr val="000000"/>
                </a:solidFill>
                <a:latin typeface="Calibri"/>
              </a:rPr>
              <a:t>0xff</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;Mueve al registro W el valor FF-&gt; W= 11111111 (Para que?)</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movwf</a:t>
            </a:r>
            <a:r>
              <a:rPr b="0" lang="es-ES" sz="1400" spc="-1" strike="noStrike">
                <a:solidFill>
                  <a:srgbClr val="000000"/>
                </a:solidFill>
                <a:latin typeface="Calibri"/>
              </a:rPr>
              <a:t>	</a:t>
            </a:r>
            <a:r>
              <a:rPr b="0" lang="es-ES" sz="1400" spc="-1" strike="noStrike">
                <a:solidFill>
                  <a:srgbClr val="000000"/>
                </a:solidFill>
                <a:latin typeface="Calibri"/>
              </a:rPr>
              <a:t>trisa</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;Mueve el contenido de W (11111111) al registro TRISA porta entradas</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movlw</a:t>
            </a:r>
            <a:r>
              <a:rPr b="0" lang="es-ES" sz="1400" spc="-1" strike="noStrike">
                <a:solidFill>
                  <a:srgbClr val="000000"/>
                </a:solidFill>
                <a:latin typeface="Calibri"/>
              </a:rPr>
              <a:t>	</a:t>
            </a:r>
            <a:r>
              <a:rPr b="0" lang="es-ES" sz="1400" spc="-1" strike="noStrike">
                <a:solidFill>
                  <a:srgbClr val="000000"/>
                </a:solidFill>
                <a:latin typeface="Calibri"/>
              </a:rPr>
              <a:t>0xf1</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;Mueve al registro W el valor F1-&gt; W= 11110001</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movwf</a:t>
            </a:r>
            <a:r>
              <a:rPr b="0" lang="es-ES" sz="1400" spc="-1" strike="noStrike">
                <a:solidFill>
                  <a:srgbClr val="000000"/>
                </a:solidFill>
                <a:latin typeface="Calibri"/>
              </a:rPr>
              <a:t>	</a:t>
            </a:r>
            <a:r>
              <a:rPr b="0" lang="es-ES" sz="1400" spc="-1" strike="noStrike">
                <a:solidFill>
                  <a:srgbClr val="000000"/>
                </a:solidFill>
                <a:latin typeface="Calibri"/>
              </a:rPr>
              <a:t>trisb</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;Pone en portb 1,2 y 3 como salidas</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bcf</a:t>
            </a:r>
            <a:r>
              <a:rPr b="0" lang="es-ES" sz="1400" spc="-1" strike="noStrike">
                <a:solidFill>
                  <a:srgbClr val="000000"/>
                </a:solidFill>
                <a:latin typeface="Calibri"/>
              </a:rPr>
              <a:t>	</a:t>
            </a:r>
            <a:r>
              <a:rPr b="0" lang="es-ES" sz="1400" spc="-1" strike="noStrike">
                <a:solidFill>
                  <a:srgbClr val="000000"/>
                </a:solidFill>
                <a:latin typeface="Calibri"/>
              </a:rPr>
              <a:t>status,rp0</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Pone en 0 el bit RP0 (selector de banco de registros) indica banco 0</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movfw</a:t>
            </a:r>
            <a:r>
              <a:rPr b="0" lang="es-ES" sz="1400" spc="-1" strike="noStrike">
                <a:solidFill>
                  <a:srgbClr val="000000"/>
                </a:solidFill>
                <a:latin typeface="Calibri"/>
              </a:rPr>
              <a:t>	</a:t>
            </a:r>
            <a:r>
              <a:rPr b="0" lang="es-ES" sz="1400" spc="-1" strike="noStrike">
                <a:solidFill>
                  <a:srgbClr val="000000"/>
                </a:solidFill>
                <a:latin typeface="Calibri"/>
              </a:rPr>
              <a:t>portb</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;Mueve el contenido del registro portb al registro W</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movlw</a:t>
            </a:r>
            <a:r>
              <a:rPr b="0" lang="es-ES" sz="1400" spc="-1" strike="noStrike">
                <a:solidFill>
                  <a:srgbClr val="000000"/>
                </a:solidFill>
                <a:latin typeface="Calibri"/>
              </a:rPr>
              <a:t>	</a:t>
            </a:r>
            <a:r>
              <a:rPr b="0" lang="es-ES" sz="1400" spc="-1" strike="noStrike">
                <a:solidFill>
                  <a:srgbClr val="000000"/>
                </a:solidFill>
                <a:latin typeface="Calibri"/>
              </a:rPr>
              <a:t>0x0e</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;ESTAS INSTRUCCIONES SON PARA VER COMPORTAMIENTO EN MP Lab </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(Recurso de Programador)</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movwf</a:t>
            </a:r>
            <a:r>
              <a:rPr b="0" lang="es-ES" sz="1400" spc="-1" strike="noStrike">
                <a:solidFill>
                  <a:srgbClr val="000000"/>
                </a:solidFill>
                <a:latin typeface="Calibri"/>
              </a:rPr>
              <a:t>	</a:t>
            </a:r>
            <a:r>
              <a:rPr b="0" lang="es-ES" sz="1400" spc="-1" strike="noStrike">
                <a:solidFill>
                  <a:srgbClr val="000000"/>
                </a:solidFill>
                <a:latin typeface="Calibri"/>
              </a:rPr>
              <a:t>portb</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;ESTAS INSTRUCCIONES SON PARA VER COMPORTAMIENTO EN MP Lab </a:t>
            </a:r>
            <a:endParaRPr b="0" lang="es-AR" sz="1400" spc="-1" strike="noStrike">
              <a:solidFill>
                <a:srgbClr val="000000"/>
              </a:solidFill>
              <a:latin typeface="Arial"/>
            </a:endParaRPr>
          </a:p>
          <a:p>
            <a:pPr>
              <a:lnSpc>
                <a:spcPct val="100000"/>
              </a:lnSpc>
            </a:pP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	</a:t>
            </a:r>
            <a:r>
              <a:rPr b="0" lang="es-ES" sz="1400" spc="-1" strike="noStrike">
                <a:solidFill>
                  <a:srgbClr val="000000"/>
                </a:solidFill>
                <a:latin typeface="Calibri"/>
              </a:rPr>
              <a:t>(Recurso de Programador)</a:t>
            </a: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2121480" y="4512240"/>
            <a:ext cx="10465920" cy="193860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Clase 2</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0" name="PlaceHolder 1"/>
          <p:cNvSpPr>
            <a:spLocks noGrp="1"/>
          </p:cNvSpPr>
          <p:nvPr>
            <p:ph type="title"/>
          </p:nvPr>
        </p:nvSpPr>
        <p:spPr>
          <a:xfrm>
            <a:off x="1079640" y="549720"/>
            <a:ext cx="12959640" cy="607320"/>
          </a:xfrm>
          <a:prstGeom prst="rect">
            <a:avLst/>
          </a:prstGeom>
          <a:noFill/>
          <a:ln w="0">
            <a:noFill/>
          </a:ln>
        </p:spPr>
        <p:txBody>
          <a:bodyPr anchor="ctr">
            <a:normAutofit fontScale="76000"/>
          </a:bodyPr>
          <a:p>
            <a:pPr indent="0" algn="ctr">
              <a:lnSpc>
                <a:spcPct val="100000"/>
              </a:lnSpc>
              <a:buNone/>
            </a:pPr>
            <a:r>
              <a:rPr b="0" lang="es-AR" sz="4400" spc="-1" strike="noStrike">
                <a:solidFill>
                  <a:srgbClr val="ff0000"/>
                </a:solidFill>
                <a:latin typeface="Calibri"/>
              </a:rPr>
              <a:t>Programa Ascensor</a:t>
            </a:r>
            <a:endParaRPr b="0" lang="en-US" sz="4400" spc="-1" strike="noStrike">
              <a:solidFill>
                <a:srgbClr val="000000"/>
              </a:solidFill>
              <a:latin typeface="Calibri"/>
            </a:endParaRPr>
          </a:p>
        </p:txBody>
      </p:sp>
      <p:sp>
        <p:nvSpPr>
          <p:cNvPr id="1751" name="4 Rectángulo"/>
          <p:cNvSpPr/>
          <p:nvPr/>
        </p:nvSpPr>
        <p:spPr>
          <a:xfrm>
            <a:off x="684720" y="1671840"/>
            <a:ext cx="13852080" cy="4563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 ENVIA LA CABINA A PB EN EL PRIMER CICLO DE TRABAJO</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apb</a:t>
            </a:r>
            <a:r>
              <a:rPr b="0" lang="es-ES" sz="1600" spc="-1" strike="noStrike">
                <a:solidFill>
                  <a:srgbClr val="ff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btfsc</a:t>
            </a:r>
            <a:r>
              <a:rPr b="0" lang="es-ES" sz="1600" spc="-1" strike="noStrike">
                <a:solidFill>
                  <a:srgbClr val="000000"/>
                </a:solidFill>
                <a:latin typeface="Calibri"/>
              </a:rPr>
              <a:t>	</a:t>
            </a:r>
            <a:r>
              <a:rPr b="0" lang="es-ES" sz="1600" spc="-1" strike="noStrike">
                <a:solidFill>
                  <a:srgbClr val="000000"/>
                </a:solidFill>
                <a:latin typeface="Calibri"/>
              </a:rPr>
              <a:t>porta,0</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;Verifica que el bit 0 del porta sea = 1 (Verifica si Cabina  está PB)</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;Si es =1 va a la etiqueta SIGUE si=0 Salta el GOTO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;El bit 0 de porta controla que la cabina se encuentre en  PB(1)</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goto</a:t>
            </a:r>
            <a:r>
              <a:rPr b="0" lang="es-ES" sz="1600" spc="-1" strike="noStrike">
                <a:solidFill>
                  <a:srgbClr val="000000"/>
                </a:solidFill>
                <a:latin typeface="Calibri"/>
              </a:rPr>
              <a:t>	</a:t>
            </a:r>
            <a:r>
              <a:rPr b="0" lang="es-ES" sz="1600" spc="-1" strike="noStrike">
                <a:solidFill>
                  <a:srgbClr val="000000"/>
                </a:solidFill>
                <a:latin typeface="Calibri"/>
              </a:rPr>
              <a:t>sigue</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;si, seguir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bsf</a:t>
            </a:r>
            <a:r>
              <a:rPr b="0" lang="es-ES" sz="1600" spc="-1" strike="noStrike">
                <a:solidFill>
                  <a:srgbClr val="000000"/>
                </a:solidFill>
                <a:latin typeface="Calibri"/>
              </a:rPr>
              <a:t>	</a:t>
            </a:r>
            <a:r>
              <a:rPr b="0" lang="es-ES" sz="1600" spc="-1" strike="noStrike">
                <a:solidFill>
                  <a:srgbClr val="000000"/>
                </a:solidFill>
                <a:latin typeface="Calibri"/>
              </a:rPr>
              <a:t>portb,2</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;No Esta en PB Pone el bit 2 del puerto b = 1 </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;El bit 2 del puerto controla la dirección del motor (1=abajo)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bcf</a:t>
            </a:r>
            <a:r>
              <a:rPr b="0" lang="es-ES" sz="1600" spc="-1" strike="noStrike">
                <a:solidFill>
                  <a:srgbClr val="000000"/>
                </a:solidFill>
                <a:latin typeface="Calibri"/>
              </a:rPr>
              <a:t>	</a:t>
            </a:r>
            <a:r>
              <a:rPr b="0" lang="es-ES" sz="1600" spc="-1" strike="noStrike">
                <a:solidFill>
                  <a:srgbClr val="000000"/>
                </a:solidFill>
                <a:latin typeface="Calibri"/>
              </a:rPr>
              <a:t>portb,1</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;anda motor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goto</a:t>
            </a:r>
            <a:r>
              <a:rPr b="0" lang="es-ES" sz="1600" spc="-1" strike="noStrike">
                <a:solidFill>
                  <a:srgbClr val="000000"/>
                </a:solidFill>
                <a:latin typeface="Calibri"/>
              </a:rPr>
              <a:t>	</a:t>
            </a:r>
            <a:r>
              <a:rPr b="0" lang="es-ES" sz="1600" spc="-1" strike="noStrike">
                <a:solidFill>
                  <a:srgbClr val="000000"/>
                </a:solidFill>
                <a:latin typeface="Calibri"/>
              </a:rPr>
              <a:t>apb</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;bucle hasta que llega a PB</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sigue</a:t>
            </a:r>
            <a:r>
              <a:rPr b="0" lang="es-ES" sz="1600" spc="-1" strike="noStrike">
                <a:solidFill>
                  <a:srgbClr val="ff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bsf</a:t>
            </a:r>
            <a:r>
              <a:rPr b="0" lang="es-ES" sz="1600" spc="-1" strike="noStrike">
                <a:solidFill>
                  <a:srgbClr val="000000"/>
                </a:solidFill>
                <a:latin typeface="Calibri"/>
              </a:rPr>
              <a:t>	</a:t>
            </a:r>
            <a:r>
              <a:rPr b="0" lang="es-ES" sz="1600" spc="-1" strike="noStrike">
                <a:solidFill>
                  <a:srgbClr val="000000"/>
                </a:solidFill>
                <a:latin typeface="Calibri"/>
              </a:rPr>
              <a:t>portb,1</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;para motor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movfw</a:t>
            </a:r>
            <a:r>
              <a:rPr b="0" lang="es-ES" sz="1600" spc="-1" strike="noStrike">
                <a:solidFill>
                  <a:srgbClr val="000000"/>
                </a:solidFill>
                <a:latin typeface="Calibri"/>
              </a:rPr>
              <a:t>	</a:t>
            </a:r>
            <a:r>
              <a:rPr b="0" lang="es-ES" sz="1600" spc="-1" strike="noStrike">
                <a:solidFill>
                  <a:srgbClr val="000000"/>
                </a:solidFill>
                <a:latin typeface="Calibri"/>
              </a:rPr>
              <a:t>porta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;Pone en PORTA 00000111</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andlw</a:t>
            </a:r>
            <a:r>
              <a:rPr b="0" lang="es-ES" sz="1600" spc="-1" strike="noStrike">
                <a:solidFill>
                  <a:srgbClr val="000000"/>
                </a:solidFill>
                <a:latin typeface="Calibri"/>
              </a:rPr>
              <a:t>	</a:t>
            </a:r>
            <a:r>
              <a:rPr b="0" lang="es-ES" sz="1600" spc="-1" strike="noStrike">
                <a:solidFill>
                  <a:srgbClr val="000000"/>
                </a:solidFill>
                <a:latin typeface="Calibri"/>
              </a:rPr>
              <a:t>0x07</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;Pone en PORTA 00000111</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movwf</a:t>
            </a:r>
            <a:r>
              <a:rPr b="0" lang="es-ES" sz="1600" spc="-1" strike="noStrike">
                <a:solidFill>
                  <a:srgbClr val="000000"/>
                </a:solidFill>
                <a:latin typeface="Calibri"/>
              </a:rPr>
              <a:t>	</a:t>
            </a:r>
            <a:r>
              <a:rPr b="0" lang="es-ES" sz="1600" spc="-1" strike="noStrike">
                <a:solidFill>
                  <a:srgbClr val="000000"/>
                </a:solidFill>
                <a:latin typeface="Calibri"/>
              </a:rPr>
              <a:t>cabina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;leo porta y cargo posicion de cabina</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nada</a:t>
            </a:r>
            <a:r>
              <a:rPr b="0" lang="es-ES" sz="1600" spc="-1" strike="noStrike">
                <a:solidFill>
                  <a:srgbClr val="ff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ptaabierta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;LOGICA PRINCIPAL DEL PROGRAMA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pulsadores</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;LOGICA PRINCIPAL DEL PROGRAMA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goto</a:t>
            </a:r>
            <a:r>
              <a:rPr b="0" lang="es-ES" sz="1600" spc="-1" strike="noStrike">
                <a:solidFill>
                  <a:srgbClr val="000000"/>
                </a:solidFill>
                <a:latin typeface="Calibri"/>
              </a:rPr>
              <a:t>	</a:t>
            </a:r>
            <a:r>
              <a:rPr b="0" lang="es-ES" sz="1600" spc="-1" strike="noStrike">
                <a:solidFill>
                  <a:srgbClr val="000000"/>
                </a:solidFill>
                <a:latin typeface="Calibri"/>
              </a:rPr>
              <a:t>nada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;LOGICA PRINCIPAL DEL PROGRAMA</a:t>
            </a:r>
            <a:r>
              <a:rPr b="0" lang="es-ES" sz="1600" spc="-1" strike="noStrike">
                <a:solidFill>
                  <a:srgbClr val="000000"/>
                </a:solidFill>
                <a:latin typeface="Calibri"/>
              </a:rPr>
              <a:t>	</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2" name="PlaceHolder 1"/>
          <p:cNvSpPr>
            <a:spLocks noGrp="1"/>
          </p:cNvSpPr>
          <p:nvPr>
            <p:ph type="title"/>
          </p:nvPr>
        </p:nvSpPr>
        <p:spPr>
          <a:xfrm>
            <a:off x="1079640" y="549720"/>
            <a:ext cx="12959640" cy="607320"/>
          </a:xfrm>
          <a:prstGeom prst="rect">
            <a:avLst/>
          </a:prstGeom>
          <a:noFill/>
          <a:ln w="0">
            <a:noFill/>
          </a:ln>
        </p:spPr>
        <p:txBody>
          <a:bodyPr anchor="ctr">
            <a:normAutofit fontScale="76000"/>
          </a:bodyPr>
          <a:p>
            <a:pPr indent="0" algn="ctr">
              <a:lnSpc>
                <a:spcPct val="100000"/>
              </a:lnSpc>
              <a:buNone/>
            </a:pPr>
            <a:r>
              <a:rPr b="0" lang="es-AR" sz="4400" spc="-1" strike="noStrike">
                <a:solidFill>
                  <a:srgbClr val="ff0000"/>
                </a:solidFill>
                <a:latin typeface="Calibri"/>
              </a:rPr>
              <a:t>P</a:t>
            </a:r>
            <a:r>
              <a:rPr b="0" lang="es-AR" sz="4400" spc="-1" strike="noStrike">
                <a:solidFill>
                  <a:srgbClr val="ff0000"/>
                </a:solidFill>
                <a:latin typeface="Calibri"/>
              </a:rPr>
              <a:t>r</a:t>
            </a:r>
            <a:r>
              <a:rPr b="0" lang="es-AR" sz="4400" spc="-1" strike="noStrike">
                <a:solidFill>
                  <a:srgbClr val="ff0000"/>
                </a:solidFill>
                <a:latin typeface="Calibri"/>
              </a:rPr>
              <a:t>o</a:t>
            </a:r>
            <a:r>
              <a:rPr b="0" lang="es-AR" sz="4400" spc="-1" strike="noStrike">
                <a:solidFill>
                  <a:srgbClr val="ff0000"/>
                </a:solidFill>
                <a:latin typeface="Calibri"/>
              </a:rPr>
              <a:t>g</a:t>
            </a:r>
            <a:r>
              <a:rPr b="0" lang="es-AR" sz="4400" spc="-1" strike="noStrike">
                <a:solidFill>
                  <a:srgbClr val="ff0000"/>
                </a:solidFill>
                <a:latin typeface="Calibri"/>
              </a:rPr>
              <a:t>r</a:t>
            </a:r>
            <a:r>
              <a:rPr b="0" lang="es-AR" sz="4400" spc="-1" strike="noStrike">
                <a:solidFill>
                  <a:srgbClr val="ff0000"/>
                </a:solidFill>
                <a:latin typeface="Calibri"/>
              </a:rPr>
              <a:t>a</a:t>
            </a:r>
            <a:r>
              <a:rPr b="0" lang="es-AR" sz="4400" spc="-1" strike="noStrike">
                <a:solidFill>
                  <a:srgbClr val="ff0000"/>
                </a:solidFill>
                <a:latin typeface="Calibri"/>
              </a:rPr>
              <a:t>m</a:t>
            </a:r>
            <a:r>
              <a:rPr b="0" lang="es-AR" sz="4400" spc="-1" strike="noStrike">
                <a:solidFill>
                  <a:srgbClr val="ff0000"/>
                </a:solidFill>
                <a:latin typeface="Calibri"/>
              </a:rPr>
              <a:t>a </a:t>
            </a:r>
            <a:r>
              <a:rPr b="0" lang="es-AR" sz="4400" spc="-1" strike="noStrike">
                <a:solidFill>
                  <a:srgbClr val="ff0000"/>
                </a:solidFill>
                <a:latin typeface="Calibri"/>
              </a:rPr>
              <a:t>A</a:t>
            </a:r>
            <a:r>
              <a:rPr b="0" lang="es-AR" sz="4400" spc="-1" strike="noStrike">
                <a:solidFill>
                  <a:srgbClr val="ff0000"/>
                </a:solidFill>
                <a:latin typeface="Calibri"/>
              </a:rPr>
              <a:t>s</a:t>
            </a:r>
            <a:r>
              <a:rPr b="0" lang="es-AR" sz="4400" spc="-1" strike="noStrike">
                <a:solidFill>
                  <a:srgbClr val="ff0000"/>
                </a:solidFill>
                <a:latin typeface="Calibri"/>
              </a:rPr>
              <a:t>c</a:t>
            </a:r>
            <a:r>
              <a:rPr b="0" lang="es-AR" sz="4400" spc="-1" strike="noStrike">
                <a:solidFill>
                  <a:srgbClr val="ff0000"/>
                </a:solidFill>
                <a:latin typeface="Calibri"/>
              </a:rPr>
              <a:t>e</a:t>
            </a:r>
            <a:r>
              <a:rPr b="0" lang="es-AR" sz="4400" spc="-1" strike="noStrike">
                <a:solidFill>
                  <a:srgbClr val="ff0000"/>
                </a:solidFill>
                <a:latin typeface="Calibri"/>
              </a:rPr>
              <a:t>n</a:t>
            </a:r>
            <a:r>
              <a:rPr b="0" lang="es-AR" sz="4400" spc="-1" strike="noStrike">
                <a:solidFill>
                  <a:srgbClr val="ff0000"/>
                </a:solidFill>
                <a:latin typeface="Calibri"/>
              </a:rPr>
              <a:t>s</a:t>
            </a:r>
            <a:r>
              <a:rPr b="0" lang="es-AR" sz="4400" spc="-1" strike="noStrike">
                <a:solidFill>
                  <a:srgbClr val="ff0000"/>
                </a:solidFill>
                <a:latin typeface="Calibri"/>
              </a:rPr>
              <a:t>o</a:t>
            </a:r>
            <a:r>
              <a:rPr b="0" lang="es-AR" sz="4400" spc="-1" strike="noStrike">
                <a:solidFill>
                  <a:srgbClr val="ff0000"/>
                </a:solidFill>
                <a:latin typeface="Calibri"/>
              </a:rPr>
              <a:t>r</a:t>
            </a:r>
            <a:endParaRPr b="0" lang="en-US" sz="4400" spc="-1" strike="noStrike">
              <a:solidFill>
                <a:srgbClr val="000000"/>
              </a:solidFill>
              <a:latin typeface="Calibri"/>
            </a:endParaRPr>
          </a:p>
        </p:txBody>
      </p:sp>
      <p:sp>
        <p:nvSpPr>
          <p:cNvPr id="1753" name="1 Rectángulo"/>
          <p:cNvSpPr/>
          <p:nvPr/>
        </p:nvSpPr>
        <p:spPr>
          <a:xfrm>
            <a:off x="1505880" y="1626840"/>
            <a:ext cx="12723480" cy="4320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;*CONTROLA LA APERTURA DE LA PUERTA</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Ptaabierta</a:t>
            </a:r>
            <a:r>
              <a:rPr b="1" lang="es-ES" sz="18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btfss</a:t>
            </a:r>
            <a:r>
              <a:rPr b="0" lang="es-ES" sz="1600" spc="-1" strike="noStrike">
                <a:solidFill>
                  <a:srgbClr val="000000"/>
                </a:solidFill>
                <a:latin typeface="Calibri"/>
              </a:rPr>
              <a:t>	</a:t>
            </a:r>
            <a:r>
              <a:rPr b="0" lang="es-ES" sz="1600" spc="-1" strike="noStrike">
                <a:solidFill>
                  <a:srgbClr val="000000"/>
                </a:solidFill>
                <a:latin typeface="Calibri"/>
              </a:rPr>
              <a:t>porta,3</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;puerta de cabina abierta?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return</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;no, salga del proceso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tiempo</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;antirrebote de contactos</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btfss</a:t>
            </a:r>
            <a:r>
              <a:rPr b="0" lang="es-ES" sz="1600" spc="-1" strike="noStrike">
                <a:solidFill>
                  <a:srgbClr val="000000"/>
                </a:solidFill>
                <a:latin typeface="Calibri"/>
              </a:rPr>
              <a:t>	</a:t>
            </a:r>
            <a:r>
              <a:rPr b="0" lang="es-ES" sz="1600" spc="-1" strike="noStrike">
                <a:solidFill>
                  <a:srgbClr val="000000"/>
                </a:solidFill>
                <a:latin typeface="Calibri"/>
              </a:rPr>
              <a:t>porta,3</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;sigue abierta?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return</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;no, falsa alarma, salga del proceso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movfw</a:t>
            </a:r>
            <a:r>
              <a:rPr b="0" lang="es-ES" sz="1600" spc="-1" strike="noStrike">
                <a:solidFill>
                  <a:srgbClr val="000000"/>
                </a:solidFill>
                <a:latin typeface="Calibri"/>
              </a:rPr>
              <a:t>	</a:t>
            </a:r>
            <a:r>
              <a:rPr b="0" lang="es-ES" sz="1600" spc="-1" strike="noStrike">
                <a:solidFill>
                  <a:srgbClr val="000000"/>
                </a:solidFill>
                <a:latin typeface="Calibri"/>
              </a:rPr>
              <a:t>portb</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;si, puerta abierta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movwf</a:t>
            </a:r>
            <a:r>
              <a:rPr b="0" lang="es-ES" sz="1600" spc="-1" strike="noStrike">
                <a:solidFill>
                  <a:srgbClr val="000000"/>
                </a:solidFill>
                <a:latin typeface="Calibri"/>
              </a:rPr>
              <a:t>	</a:t>
            </a:r>
            <a:r>
              <a:rPr b="0" lang="es-ES" sz="1600" spc="-1" strike="noStrike">
                <a:solidFill>
                  <a:srgbClr val="000000"/>
                </a:solidFill>
                <a:latin typeface="Calibri"/>
              </a:rPr>
              <a:t>intmem</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;guardar estado actual del motor y direcc</a:t>
            </a:r>
            <a:endParaRPr b="0" lang="es-AR" sz="1600" spc="-1" strike="noStrike">
              <a:solidFill>
                <a:srgbClr val="000000"/>
              </a:solidFill>
              <a:latin typeface="Arial"/>
            </a:endParaRPr>
          </a:p>
          <a:p>
            <a:pPr>
              <a:lnSpc>
                <a:spcPct val="100000"/>
              </a:lnSpc>
            </a:pP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emergencia</a:t>
            </a:r>
            <a:r>
              <a:rPr b="0" lang="es-ES" sz="1600" spc="-1" strike="noStrike">
                <a:solidFill>
                  <a:srgbClr val="000000"/>
                </a:solidFill>
                <a:latin typeface="Calibri"/>
              </a:rPr>
              <a:t>	</a:t>
            </a:r>
            <a:r>
              <a:rPr b="0" lang="es-ES" sz="1600" spc="-1" strike="noStrike">
                <a:solidFill>
                  <a:srgbClr val="000000"/>
                </a:solidFill>
                <a:latin typeface="Calibri"/>
              </a:rPr>
              <a:t>bsf</a:t>
            </a:r>
            <a:r>
              <a:rPr b="0" lang="es-ES" sz="1600" spc="-1" strike="noStrike">
                <a:solidFill>
                  <a:srgbClr val="000000"/>
                </a:solidFill>
                <a:latin typeface="Calibri"/>
              </a:rPr>
              <a:t>	</a:t>
            </a:r>
            <a:r>
              <a:rPr b="0" lang="es-ES" sz="1600" spc="-1" strike="noStrike">
                <a:solidFill>
                  <a:srgbClr val="000000"/>
                </a:solidFill>
                <a:latin typeface="Calibri"/>
              </a:rPr>
              <a:t>portb,1</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;parar el motor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btfsc</a:t>
            </a:r>
            <a:r>
              <a:rPr b="0" lang="es-ES" sz="1600" spc="-1" strike="noStrike">
                <a:solidFill>
                  <a:srgbClr val="000000"/>
                </a:solidFill>
                <a:latin typeface="Calibri"/>
              </a:rPr>
              <a:t>	</a:t>
            </a:r>
            <a:r>
              <a:rPr b="0" lang="es-ES" sz="1600" spc="-1" strike="noStrike">
                <a:solidFill>
                  <a:srgbClr val="000000"/>
                </a:solidFill>
                <a:latin typeface="Calibri"/>
              </a:rPr>
              <a:t>porta,3</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goto</a:t>
            </a:r>
            <a:r>
              <a:rPr b="0" lang="es-ES" sz="1600" spc="-1" strike="noStrike">
                <a:solidFill>
                  <a:srgbClr val="000000"/>
                </a:solidFill>
                <a:latin typeface="Calibri"/>
              </a:rPr>
              <a:t>	</a:t>
            </a:r>
            <a:r>
              <a:rPr b="0" lang="es-ES" sz="1600" spc="-1" strike="noStrike">
                <a:solidFill>
                  <a:srgbClr val="000000"/>
                </a:solidFill>
                <a:latin typeface="Calibri"/>
              </a:rPr>
              <a:t>emergencia </a:t>
            </a:r>
            <a:r>
              <a:rPr b="0" lang="es-ES" sz="1600" spc="-1" strike="noStrike">
                <a:solidFill>
                  <a:srgbClr val="000000"/>
                </a:solidFill>
                <a:latin typeface="Calibri"/>
              </a:rPr>
              <a:t>	</a:t>
            </a:r>
            <a:r>
              <a:rPr b="0" lang="es-ES" sz="1600" spc="-1" strike="noStrike">
                <a:solidFill>
                  <a:srgbClr val="000000"/>
                </a:solidFill>
                <a:latin typeface="Calibri"/>
              </a:rPr>
              <a:t>;esperar a que cierren la puerta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movfw</a:t>
            </a:r>
            <a:r>
              <a:rPr b="0" lang="es-ES" sz="1600" spc="-1" strike="noStrike">
                <a:solidFill>
                  <a:srgbClr val="000000"/>
                </a:solidFill>
                <a:latin typeface="Calibri"/>
              </a:rPr>
              <a:t>	</a:t>
            </a:r>
            <a:r>
              <a:rPr b="0" lang="es-ES" sz="1600" spc="-1" strike="noStrike">
                <a:solidFill>
                  <a:srgbClr val="000000"/>
                </a:solidFill>
                <a:latin typeface="Calibri"/>
              </a:rPr>
              <a:t>intmem</a:t>
            </a:r>
            <a:r>
              <a:rPr b="0" lang="es-ES" sz="1600" spc="-1" strike="noStrike">
                <a:solidFill>
                  <a:srgbClr val="000000"/>
                </a:solidFill>
                <a:latin typeface="Calibri"/>
              </a:rPr>
              <a:t>	</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movwf</a:t>
            </a:r>
            <a:r>
              <a:rPr b="0" lang="es-ES" sz="1600" spc="-1" strike="noStrike">
                <a:solidFill>
                  <a:srgbClr val="000000"/>
                </a:solidFill>
                <a:latin typeface="Calibri"/>
              </a:rPr>
              <a:t>	</a:t>
            </a:r>
            <a:r>
              <a:rPr b="0" lang="es-ES" sz="1600" spc="-1" strike="noStrike">
                <a:solidFill>
                  <a:srgbClr val="000000"/>
                </a:solidFill>
                <a:latin typeface="Calibri"/>
              </a:rPr>
              <a:t>portb</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;recompomer el estado anterior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return</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;volver al punto de llamada</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4" name="PlaceHolder 1"/>
          <p:cNvSpPr>
            <a:spLocks noGrp="1"/>
          </p:cNvSpPr>
          <p:nvPr>
            <p:ph type="title"/>
          </p:nvPr>
        </p:nvSpPr>
        <p:spPr>
          <a:xfrm>
            <a:off x="1079640" y="549720"/>
            <a:ext cx="12959640" cy="607320"/>
          </a:xfrm>
          <a:prstGeom prst="rect">
            <a:avLst/>
          </a:prstGeom>
          <a:noFill/>
          <a:ln w="0">
            <a:noFill/>
          </a:ln>
        </p:spPr>
        <p:txBody>
          <a:bodyPr anchor="ctr">
            <a:normAutofit fontScale="76000"/>
          </a:bodyPr>
          <a:p>
            <a:pPr indent="0" algn="ctr">
              <a:lnSpc>
                <a:spcPct val="100000"/>
              </a:lnSpc>
              <a:buNone/>
            </a:pPr>
            <a:r>
              <a:rPr b="0" lang="es-AR" sz="4400" spc="-1" strike="noStrike">
                <a:solidFill>
                  <a:srgbClr val="ff0000"/>
                </a:solidFill>
                <a:latin typeface="Calibri"/>
              </a:rPr>
              <a:t>P</a:t>
            </a:r>
            <a:r>
              <a:rPr b="0" lang="es-AR" sz="4400" spc="-1" strike="noStrike">
                <a:solidFill>
                  <a:srgbClr val="ff0000"/>
                </a:solidFill>
                <a:latin typeface="Calibri"/>
              </a:rPr>
              <a:t>r</a:t>
            </a:r>
            <a:r>
              <a:rPr b="0" lang="es-AR" sz="4400" spc="-1" strike="noStrike">
                <a:solidFill>
                  <a:srgbClr val="ff0000"/>
                </a:solidFill>
                <a:latin typeface="Calibri"/>
              </a:rPr>
              <a:t>o</a:t>
            </a:r>
            <a:r>
              <a:rPr b="0" lang="es-AR" sz="4400" spc="-1" strike="noStrike">
                <a:solidFill>
                  <a:srgbClr val="ff0000"/>
                </a:solidFill>
                <a:latin typeface="Calibri"/>
              </a:rPr>
              <a:t>g</a:t>
            </a:r>
            <a:r>
              <a:rPr b="0" lang="es-AR" sz="4400" spc="-1" strike="noStrike">
                <a:solidFill>
                  <a:srgbClr val="ff0000"/>
                </a:solidFill>
                <a:latin typeface="Calibri"/>
              </a:rPr>
              <a:t>r</a:t>
            </a:r>
            <a:r>
              <a:rPr b="0" lang="es-AR" sz="4400" spc="-1" strike="noStrike">
                <a:solidFill>
                  <a:srgbClr val="ff0000"/>
                </a:solidFill>
                <a:latin typeface="Calibri"/>
              </a:rPr>
              <a:t>a</a:t>
            </a:r>
            <a:r>
              <a:rPr b="0" lang="es-AR" sz="4400" spc="-1" strike="noStrike">
                <a:solidFill>
                  <a:srgbClr val="ff0000"/>
                </a:solidFill>
                <a:latin typeface="Calibri"/>
              </a:rPr>
              <a:t>m</a:t>
            </a:r>
            <a:r>
              <a:rPr b="0" lang="es-AR" sz="4400" spc="-1" strike="noStrike">
                <a:solidFill>
                  <a:srgbClr val="ff0000"/>
                </a:solidFill>
                <a:latin typeface="Calibri"/>
              </a:rPr>
              <a:t>a </a:t>
            </a:r>
            <a:r>
              <a:rPr b="0" lang="es-AR" sz="4400" spc="-1" strike="noStrike">
                <a:solidFill>
                  <a:srgbClr val="ff0000"/>
                </a:solidFill>
                <a:latin typeface="Calibri"/>
              </a:rPr>
              <a:t>A</a:t>
            </a:r>
            <a:r>
              <a:rPr b="0" lang="es-AR" sz="4400" spc="-1" strike="noStrike">
                <a:solidFill>
                  <a:srgbClr val="ff0000"/>
                </a:solidFill>
                <a:latin typeface="Calibri"/>
              </a:rPr>
              <a:t>s</a:t>
            </a:r>
            <a:r>
              <a:rPr b="0" lang="es-AR" sz="4400" spc="-1" strike="noStrike">
                <a:solidFill>
                  <a:srgbClr val="ff0000"/>
                </a:solidFill>
                <a:latin typeface="Calibri"/>
              </a:rPr>
              <a:t>c</a:t>
            </a:r>
            <a:r>
              <a:rPr b="0" lang="es-AR" sz="4400" spc="-1" strike="noStrike">
                <a:solidFill>
                  <a:srgbClr val="ff0000"/>
                </a:solidFill>
                <a:latin typeface="Calibri"/>
              </a:rPr>
              <a:t>e</a:t>
            </a:r>
            <a:r>
              <a:rPr b="0" lang="es-AR" sz="4400" spc="-1" strike="noStrike">
                <a:solidFill>
                  <a:srgbClr val="ff0000"/>
                </a:solidFill>
                <a:latin typeface="Calibri"/>
              </a:rPr>
              <a:t>n</a:t>
            </a:r>
            <a:r>
              <a:rPr b="0" lang="es-AR" sz="4400" spc="-1" strike="noStrike">
                <a:solidFill>
                  <a:srgbClr val="ff0000"/>
                </a:solidFill>
                <a:latin typeface="Calibri"/>
              </a:rPr>
              <a:t>s</a:t>
            </a:r>
            <a:r>
              <a:rPr b="0" lang="es-AR" sz="4400" spc="-1" strike="noStrike">
                <a:solidFill>
                  <a:srgbClr val="ff0000"/>
                </a:solidFill>
                <a:latin typeface="Calibri"/>
              </a:rPr>
              <a:t>o</a:t>
            </a:r>
            <a:r>
              <a:rPr b="0" lang="es-AR" sz="4400" spc="-1" strike="noStrike">
                <a:solidFill>
                  <a:srgbClr val="ff0000"/>
                </a:solidFill>
                <a:latin typeface="Calibri"/>
              </a:rPr>
              <a:t>r</a:t>
            </a:r>
            <a:endParaRPr b="0" lang="en-US" sz="4400" spc="-1" strike="noStrike">
              <a:solidFill>
                <a:srgbClr val="000000"/>
              </a:solidFill>
              <a:latin typeface="Calibri"/>
            </a:endParaRPr>
          </a:p>
        </p:txBody>
      </p:sp>
      <p:sp>
        <p:nvSpPr>
          <p:cNvPr id="1755" name="2 Rectángulo"/>
          <p:cNvSpPr/>
          <p:nvPr/>
        </p:nvSpPr>
        <p:spPr>
          <a:xfrm>
            <a:off x="1300320" y="1681920"/>
            <a:ext cx="13133880" cy="4015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 RUTINA DE PULSADORES</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pulsadores</a:t>
            </a:r>
            <a:r>
              <a:rPr b="1" lang="es-ES" sz="1800" spc="-1" strike="noStrike">
                <a:solidFill>
                  <a:srgbClr val="000000"/>
                </a:solidFill>
                <a:latin typeface="Calibri"/>
              </a:rPr>
              <a:t>	</a:t>
            </a:r>
            <a:r>
              <a:rPr b="0" lang="es-ES" sz="1600" spc="-1" strike="noStrike">
                <a:solidFill>
                  <a:srgbClr val="000000"/>
                </a:solidFill>
                <a:latin typeface="Calibri"/>
              </a:rPr>
              <a:t>btfsc</a:t>
            </a:r>
            <a:r>
              <a:rPr b="0" lang="es-ES" sz="1600" spc="-1" strike="noStrike">
                <a:solidFill>
                  <a:srgbClr val="000000"/>
                </a:solidFill>
                <a:latin typeface="Calibri"/>
              </a:rPr>
              <a:t>	</a:t>
            </a:r>
            <a:r>
              <a:rPr b="0" lang="es-ES" sz="1600" spc="-1" strike="noStrike">
                <a:solidFill>
                  <a:srgbClr val="000000"/>
                </a:solidFill>
                <a:latin typeface="Calibri"/>
              </a:rPr>
              <a:t>portb,4</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;pruebo pulsador de PB accionado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tiempo</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;espero tiempo de rebotes del pulsado </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btfsc</a:t>
            </a:r>
            <a:r>
              <a:rPr b="0" lang="es-ES" sz="1600" spc="-1" strike="noStrike">
                <a:solidFill>
                  <a:srgbClr val="000000"/>
                </a:solidFill>
                <a:latin typeface="Calibri"/>
              </a:rPr>
              <a:t>	</a:t>
            </a:r>
            <a:r>
              <a:rPr b="0" lang="es-ES" sz="1600" spc="-1" strike="noStrike">
                <a:solidFill>
                  <a:srgbClr val="000000"/>
                </a:solidFill>
                <a:latin typeface="Calibri"/>
              </a:rPr>
              <a:t>portb,4</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;confirmo accionamiento de pulsador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PB</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;pulsador de PB confirmado, ir al proceso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btfsc</a:t>
            </a:r>
            <a:r>
              <a:rPr b="0" lang="es-ES" sz="1600" spc="-1" strike="noStrike">
                <a:solidFill>
                  <a:srgbClr val="000000"/>
                </a:solidFill>
                <a:latin typeface="Calibri"/>
              </a:rPr>
              <a:t>	</a:t>
            </a:r>
            <a:r>
              <a:rPr b="0" lang="es-ES" sz="1600" spc="-1" strike="noStrike">
                <a:solidFill>
                  <a:srgbClr val="000000"/>
                </a:solidFill>
                <a:latin typeface="Calibri"/>
              </a:rPr>
              <a:t>portb,5</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tiempo</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;espero tiempo de rebotes del pulsado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btfsc</a:t>
            </a:r>
            <a:r>
              <a:rPr b="0" lang="es-ES" sz="1600" spc="-1" strike="noStrike">
                <a:solidFill>
                  <a:srgbClr val="000000"/>
                </a:solidFill>
                <a:latin typeface="Calibri"/>
              </a:rPr>
              <a:t>	</a:t>
            </a:r>
            <a:r>
              <a:rPr b="0" lang="es-ES" sz="1600" spc="-1" strike="noStrike">
                <a:solidFill>
                  <a:srgbClr val="000000"/>
                </a:solidFill>
                <a:latin typeface="Calibri"/>
              </a:rPr>
              <a:t>portb,5</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primero</a:t>
            </a:r>
            <a:r>
              <a:rPr b="0" lang="es-ES" sz="1600" spc="-1" strike="noStrike">
                <a:solidFill>
                  <a:srgbClr val="000000"/>
                </a:solidFill>
                <a:latin typeface="Calibri"/>
              </a:rPr>
              <a:t>	</a:t>
            </a:r>
            <a:r>
              <a:rPr b="0" lang="es-ES" sz="1600" spc="-1" strike="noStrike">
                <a:solidFill>
                  <a:srgbClr val="000000"/>
                </a:solidFill>
                <a:latin typeface="Calibri"/>
              </a:rPr>
              <a:t>;pulsador de 1 piso confirmado, ir al proceso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btfsc</a:t>
            </a:r>
            <a:r>
              <a:rPr b="0" lang="es-ES" sz="1600" spc="-1" strike="noStrike">
                <a:solidFill>
                  <a:srgbClr val="000000"/>
                </a:solidFill>
                <a:latin typeface="Calibri"/>
              </a:rPr>
              <a:t>	</a:t>
            </a:r>
            <a:r>
              <a:rPr b="0" lang="es-ES" sz="1600" spc="-1" strike="noStrike">
                <a:solidFill>
                  <a:srgbClr val="000000"/>
                </a:solidFill>
                <a:latin typeface="Calibri"/>
              </a:rPr>
              <a:t>portb,6</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tiempo</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;espero tiempo de rebotes del pulsado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btfsc</a:t>
            </a:r>
            <a:r>
              <a:rPr b="0" lang="es-ES" sz="1600" spc="-1" strike="noStrike">
                <a:solidFill>
                  <a:srgbClr val="000000"/>
                </a:solidFill>
                <a:latin typeface="Calibri"/>
              </a:rPr>
              <a:t>	</a:t>
            </a:r>
            <a:r>
              <a:rPr b="0" lang="es-ES" sz="1600" spc="-1" strike="noStrike">
                <a:solidFill>
                  <a:srgbClr val="000000"/>
                </a:solidFill>
                <a:latin typeface="Calibri"/>
              </a:rPr>
              <a:t>portb,6</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segundo</a:t>
            </a:r>
            <a:r>
              <a:rPr b="0" lang="es-ES" sz="1600" spc="-1" strike="noStrike">
                <a:solidFill>
                  <a:srgbClr val="000000"/>
                </a:solidFill>
                <a:latin typeface="Calibri"/>
              </a:rPr>
              <a:t>	</a:t>
            </a:r>
            <a:r>
              <a:rPr b="0" lang="es-ES" sz="1600" spc="-1" strike="noStrike">
                <a:solidFill>
                  <a:srgbClr val="000000"/>
                </a:solidFill>
                <a:latin typeface="Calibri"/>
              </a:rPr>
              <a:t>;pulsador de 2 piso confirmado, ir al proceso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return</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;ningun pulsador accionado, volver al progr.</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6" name="PlaceHolder 1"/>
          <p:cNvSpPr>
            <a:spLocks noGrp="1"/>
          </p:cNvSpPr>
          <p:nvPr>
            <p:ph type="title"/>
          </p:nvPr>
        </p:nvSpPr>
        <p:spPr>
          <a:xfrm>
            <a:off x="1079640" y="549720"/>
            <a:ext cx="12959640" cy="607320"/>
          </a:xfrm>
          <a:prstGeom prst="rect">
            <a:avLst/>
          </a:prstGeom>
          <a:noFill/>
          <a:ln w="0">
            <a:noFill/>
          </a:ln>
        </p:spPr>
        <p:txBody>
          <a:bodyPr anchor="ctr">
            <a:normAutofit fontScale="76000"/>
          </a:bodyPr>
          <a:p>
            <a:pPr indent="0" algn="ctr">
              <a:lnSpc>
                <a:spcPct val="100000"/>
              </a:lnSpc>
              <a:buNone/>
            </a:pPr>
            <a:r>
              <a:rPr b="0" lang="es-AR" sz="4400" spc="-1" strike="noStrike">
                <a:solidFill>
                  <a:srgbClr val="ff0000"/>
                </a:solidFill>
                <a:latin typeface="Calibri"/>
              </a:rPr>
              <a:t>Programa Ascensor</a:t>
            </a:r>
            <a:endParaRPr b="0" lang="en-US" sz="4400" spc="-1" strike="noStrike">
              <a:solidFill>
                <a:srgbClr val="000000"/>
              </a:solidFill>
              <a:latin typeface="Calibri"/>
            </a:endParaRPr>
          </a:p>
        </p:txBody>
      </p:sp>
      <p:sp>
        <p:nvSpPr>
          <p:cNvPr id="1757" name="1 Rectángulo"/>
          <p:cNvSpPr/>
          <p:nvPr/>
        </p:nvSpPr>
        <p:spPr>
          <a:xfrm>
            <a:off x="1095120" y="1626840"/>
            <a:ext cx="13647240" cy="4077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 PROCESO EN PLANTA BAJA</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PB</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swapf</a:t>
            </a:r>
            <a:r>
              <a:rPr b="0" lang="es-ES" sz="1600" spc="-1" strike="noStrike">
                <a:solidFill>
                  <a:srgbClr val="000000"/>
                </a:solidFill>
                <a:latin typeface="Calibri"/>
              </a:rPr>
              <a:t>	</a:t>
            </a:r>
            <a:r>
              <a:rPr b="0" lang="es-ES" sz="1600" spc="-1" strike="noStrike">
                <a:solidFill>
                  <a:srgbClr val="000000"/>
                </a:solidFill>
                <a:latin typeface="Calibri"/>
              </a:rPr>
              <a:t>portb,w</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;paso los bits de las puertas a menor peso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andlw</a:t>
            </a:r>
            <a:r>
              <a:rPr b="0" lang="es-ES" sz="1600" spc="-1" strike="noStrike">
                <a:solidFill>
                  <a:srgbClr val="000000"/>
                </a:solidFill>
                <a:latin typeface="Calibri"/>
              </a:rPr>
              <a:t>	</a:t>
            </a:r>
            <a:r>
              <a:rPr b="0" lang="es-ES" sz="1600" spc="-1" strike="noStrike">
                <a:solidFill>
                  <a:srgbClr val="000000"/>
                </a:solidFill>
                <a:latin typeface="Calibri"/>
              </a:rPr>
              <a:t>0x07</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;aseguro el valor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movwf</a:t>
            </a:r>
            <a:r>
              <a:rPr b="0" lang="es-ES" sz="1600" spc="-1" strike="noStrike">
                <a:solidFill>
                  <a:srgbClr val="000000"/>
                </a:solidFill>
                <a:latin typeface="Calibri"/>
              </a:rPr>
              <a:t>	</a:t>
            </a:r>
            <a:r>
              <a:rPr b="0" lang="es-ES" sz="1600" spc="-1" strike="noStrike">
                <a:solidFill>
                  <a:srgbClr val="000000"/>
                </a:solidFill>
                <a:latin typeface="Calibri"/>
              </a:rPr>
              <a:t>piso</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;para guardarlo en memoria de piso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direccion</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;llamo al proceso que fijara la direccion</a:t>
            </a:r>
            <a:endParaRPr b="0" lang="es-AR" sz="1600" spc="-1" strike="noStrike">
              <a:solidFill>
                <a:srgbClr val="000000"/>
              </a:solidFill>
              <a:latin typeface="Arial"/>
            </a:endParaRPr>
          </a:p>
          <a:p>
            <a:pPr>
              <a:lnSpc>
                <a:spcPct val="100000"/>
              </a:lnSpc>
            </a:pP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otrapb</a:t>
            </a:r>
            <a:r>
              <a:rPr b="0" lang="es-ES" sz="1600" spc="-1" strike="noStrike">
                <a:solidFill>
                  <a:srgbClr val="ff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ptaabierta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;alguien abrio la puerta?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btfss</a:t>
            </a:r>
            <a:r>
              <a:rPr b="0" lang="es-ES" sz="1600" spc="-1" strike="noStrike">
                <a:solidFill>
                  <a:srgbClr val="000000"/>
                </a:solidFill>
                <a:latin typeface="Calibri"/>
              </a:rPr>
              <a:t>	</a:t>
            </a:r>
            <a:r>
              <a:rPr b="0" lang="es-ES" sz="1600" spc="-1" strike="noStrike">
                <a:solidFill>
                  <a:srgbClr val="000000"/>
                </a:solidFill>
                <a:latin typeface="Calibri"/>
              </a:rPr>
              <a:t>porta,0</a:t>
            </a:r>
            <a:r>
              <a:rPr b="0" lang="es-ES" sz="1600" spc="-1" strike="noStrike">
                <a:solidFill>
                  <a:srgbClr val="000000"/>
                </a:solidFill>
                <a:latin typeface="Calibri"/>
              </a:rPr>
              <a:t>	</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goto</a:t>
            </a:r>
            <a:r>
              <a:rPr b="0" lang="es-ES" sz="1600" spc="-1" strike="noStrike">
                <a:solidFill>
                  <a:srgbClr val="000000"/>
                </a:solidFill>
                <a:latin typeface="Calibri"/>
              </a:rPr>
              <a:t>	</a:t>
            </a:r>
            <a:r>
              <a:rPr b="0" lang="es-ES" sz="1600" spc="-1" strike="noStrike">
                <a:solidFill>
                  <a:srgbClr val="000000"/>
                </a:solidFill>
                <a:latin typeface="Calibri"/>
              </a:rPr>
              <a:t>otrapb</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;pruebo hasta que la cabina llegue a PB</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bsf</a:t>
            </a:r>
            <a:r>
              <a:rPr b="0" lang="es-ES" sz="1600" spc="-1" strike="noStrike">
                <a:solidFill>
                  <a:srgbClr val="000000"/>
                </a:solidFill>
                <a:latin typeface="Calibri"/>
              </a:rPr>
              <a:t>	</a:t>
            </a:r>
            <a:r>
              <a:rPr b="0" lang="es-ES" sz="1600" spc="-1" strike="noStrike">
                <a:solidFill>
                  <a:srgbClr val="000000"/>
                </a:solidFill>
                <a:latin typeface="Calibri"/>
              </a:rPr>
              <a:t>portb,1</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;llego, paro el motor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movlw</a:t>
            </a:r>
            <a:r>
              <a:rPr b="0" lang="es-ES" sz="1600" spc="-1" strike="noStrike">
                <a:solidFill>
                  <a:srgbClr val="000000"/>
                </a:solidFill>
                <a:latin typeface="Calibri"/>
              </a:rPr>
              <a:t>	</a:t>
            </a:r>
            <a:r>
              <a:rPr b="0" lang="es-ES" sz="1600" spc="-1" strike="noStrike">
                <a:solidFill>
                  <a:srgbClr val="000000"/>
                </a:solidFill>
                <a:latin typeface="Calibri"/>
              </a:rPr>
              <a:t>0x01</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movwf</a:t>
            </a:r>
            <a:r>
              <a:rPr b="0" lang="es-ES" sz="1600" spc="-1" strike="noStrike">
                <a:solidFill>
                  <a:srgbClr val="000000"/>
                </a:solidFill>
                <a:latin typeface="Calibri"/>
              </a:rPr>
              <a:t>	</a:t>
            </a:r>
            <a:r>
              <a:rPr b="0" lang="es-ES" sz="1600" spc="-1" strike="noStrike">
                <a:solidFill>
                  <a:srgbClr val="000000"/>
                </a:solidFill>
                <a:latin typeface="Calibri"/>
              </a:rPr>
              <a:t>cabina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;cargo la memoria con la posicion de cabina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clrf</a:t>
            </a:r>
            <a:r>
              <a:rPr b="0" lang="es-ES" sz="1600" spc="-1" strike="noStrike">
                <a:solidFill>
                  <a:srgbClr val="000000"/>
                </a:solidFill>
                <a:latin typeface="Calibri"/>
              </a:rPr>
              <a:t>	</a:t>
            </a:r>
            <a:r>
              <a:rPr b="0" lang="es-ES" sz="1600" spc="-1" strike="noStrike">
                <a:solidFill>
                  <a:srgbClr val="000000"/>
                </a:solidFill>
                <a:latin typeface="Calibri"/>
              </a:rPr>
              <a:t>piso</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;borro piso para proxima llamada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return</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8" name="PlaceHolder 1"/>
          <p:cNvSpPr>
            <a:spLocks noGrp="1"/>
          </p:cNvSpPr>
          <p:nvPr>
            <p:ph type="title"/>
          </p:nvPr>
        </p:nvSpPr>
        <p:spPr>
          <a:xfrm>
            <a:off x="1079640" y="549720"/>
            <a:ext cx="12959640" cy="607320"/>
          </a:xfrm>
          <a:prstGeom prst="rect">
            <a:avLst/>
          </a:prstGeom>
          <a:noFill/>
          <a:ln w="0">
            <a:noFill/>
          </a:ln>
        </p:spPr>
        <p:txBody>
          <a:bodyPr anchor="ctr">
            <a:normAutofit fontScale="76000"/>
          </a:bodyPr>
          <a:p>
            <a:pPr indent="0" algn="ctr">
              <a:lnSpc>
                <a:spcPct val="100000"/>
              </a:lnSpc>
              <a:buNone/>
            </a:pPr>
            <a:r>
              <a:rPr b="0" lang="es-AR" sz="4400" spc="-1" strike="noStrike">
                <a:solidFill>
                  <a:srgbClr val="ff0000"/>
                </a:solidFill>
                <a:latin typeface="Calibri"/>
              </a:rPr>
              <a:t>Programa Ascensor</a:t>
            </a:r>
            <a:endParaRPr b="0" lang="en-US" sz="4400" spc="-1" strike="noStrike">
              <a:solidFill>
                <a:srgbClr val="000000"/>
              </a:solidFill>
              <a:latin typeface="Calibri"/>
            </a:endParaRPr>
          </a:p>
        </p:txBody>
      </p:sp>
      <p:sp>
        <p:nvSpPr>
          <p:cNvPr id="1759" name="2 Rectángulo"/>
          <p:cNvSpPr/>
          <p:nvPr/>
        </p:nvSpPr>
        <p:spPr>
          <a:xfrm>
            <a:off x="1198080" y="1626840"/>
            <a:ext cx="13339440" cy="4077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 PROCESO EN PRIMER PISO</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primero</a:t>
            </a:r>
            <a:r>
              <a:rPr b="1" lang="es-ES" sz="1800" spc="-1" strike="noStrike">
                <a:solidFill>
                  <a:srgbClr val="ff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swapf</a:t>
            </a:r>
            <a:r>
              <a:rPr b="0" lang="es-ES" sz="1600" spc="-1" strike="noStrike">
                <a:solidFill>
                  <a:srgbClr val="000000"/>
                </a:solidFill>
                <a:latin typeface="Calibri"/>
              </a:rPr>
              <a:t>	</a:t>
            </a:r>
            <a:r>
              <a:rPr b="0" lang="es-ES" sz="1600" spc="-1" strike="noStrike">
                <a:solidFill>
                  <a:srgbClr val="000000"/>
                </a:solidFill>
                <a:latin typeface="Calibri"/>
              </a:rPr>
              <a:t>portb,w</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;paso los bits de las puertas a menor peso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andlw</a:t>
            </a:r>
            <a:r>
              <a:rPr b="0" lang="es-ES" sz="1600" spc="-1" strike="noStrike">
                <a:solidFill>
                  <a:srgbClr val="000000"/>
                </a:solidFill>
                <a:latin typeface="Calibri"/>
              </a:rPr>
              <a:t>	</a:t>
            </a:r>
            <a:r>
              <a:rPr b="0" lang="es-ES" sz="1600" spc="-1" strike="noStrike">
                <a:solidFill>
                  <a:srgbClr val="000000"/>
                </a:solidFill>
                <a:latin typeface="Calibri"/>
              </a:rPr>
              <a:t>0x07</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;aseguro el valor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movwf</a:t>
            </a:r>
            <a:r>
              <a:rPr b="0" lang="es-ES" sz="1600" spc="-1" strike="noStrike">
                <a:solidFill>
                  <a:srgbClr val="000000"/>
                </a:solidFill>
                <a:latin typeface="Calibri"/>
              </a:rPr>
              <a:t>	</a:t>
            </a:r>
            <a:r>
              <a:rPr b="0" lang="es-ES" sz="1600" spc="-1" strike="noStrike">
                <a:solidFill>
                  <a:srgbClr val="000000"/>
                </a:solidFill>
                <a:latin typeface="Calibri"/>
              </a:rPr>
              <a:t>piso</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;para guardarlo en memoria de piso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direccion</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;llamo al proceso que fijara la direccion</a:t>
            </a:r>
            <a:endParaRPr b="0" lang="es-AR" sz="1600" spc="-1" strike="noStrike">
              <a:solidFill>
                <a:srgbClr val="000000"/>
              </a:solidFill>
              <a:latin typeface="Arial"/>
            </a:endParaRPr>
          </a:p>
          <a:p>
            <a:pPr>
              <a:lnSpc>
                <a:spcPct val="100000"/>
              </a:lnSpc>
            </a:pP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otrap</a:t>
            </a:r>
            <a:r>
              <a:rPr b="1" lang="es-ES" sz="18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ptaabierta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;alguien abrio la puerta?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btfss</a:t>
            </a:r>
            <a:r>
              <a:rPr b="0" lang="es-ES" sz="1600" spc="-1" strike="noStrike">
                <a:solidFill>
                  <a:srgbClr val="000000"/>
                </a:solidFill>
                <a:latin typeface="Calibri"/>
              </a:rPr>
              <a:t>	</a:t>
            </a:r>
            <a:r>
              <a:rPr b="0" lang="es-ES" sz="1600" spc="-1" strike="noStrike">
                <a:solidFill>
                  <a:srgbClr val="000000"/>
                </a:solidFill>
                <a:latin typeface="Calibri"/>
              </a:rPr>
              <a:t>porta,1</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goto</a:t>
            </a:r>
            <a:r>
              <a:rPr b="0" lang="es-ES" sz="1600" spc="-1" strike="noStrike">
                <a:solidFill>
                  <a:srgbClr val="000000"/>
                </a:solidFill>
                <a:latin typeface="Calibri"/>
              </a:rPr>
              <a:t>	</a:t>
            </a:r>
            <a:r>
              <a:rPr b="0" lang="es-ES" sz="1600" spc="-1" strike="noStrike">
                <a:solidFill>
                  <a:srgbClr val="000000"/>
                </a:solidFill>
                <a:latin typeface="Calibri"/>
              </a:rPr>
              <a:t>otrap</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;pruebo hasta que la cabina llegue a PB</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bsf</a:t>
            </a:r>
            <a:r>
              <a:rPr b="0" lang="es-ES" sz="1600" spc="-1" strike="noStrike">
                <a:solidFill>
                  <a:srgbClr val="000000"/>
                </a:solidFill>
                <a:latin typeface="Calibri"/>
              </a:rPr>
              <a:t>	</a:t>
            </a:r>
            <a:r>
              <a:rPr b="0" lang="es-ES" sz="1600" spc="-1" strike="noStrike">
                <a:solidFill>
                  <a:srgbClr val="000000"/>
                </a:solidFill>
                <a:latin typeface="Calibri"/>
              </a:rPr>
              <a:t>portb,1</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;llego, paro el motor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movlw</a:t>
            </a:r>
            <a:r>
              <a:rPr b="0" lang="es-ES" sz="1600" spc="-1" strike="noStrike">
                <a:solidFill>
                  <a:srgbClr val="000000"/>
                </a:solidFill>
                <a:latin typeface="Calibri"/>
              </a:rPr>
              <a:t>	</a:t>
            </a:r>
            <a:r>
              <a:rPr b="0" lang="es-ES" sz="1600" spc="-1" strike="noStrike">
                <a:solidFill>
                  <a:srgbClr val="000000"/>
                </a:solidFill>
                <a:latin typeface="Calibri"/>
              </a:rPr>
              <a:t>0x02</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movwf</a:t>
            </a:r>
            <a:r>
              <a:rPr b="0" lang="es-ES" sz="1600" spc="-1" strike="noStrike">
                <a:solidFill>
                  <a:srgbClr val="000000"/>
                </a:solidFill>
                <a:latin typeface="Calibri"/>
              </a:rPr>
              <a:t>	</a:t>
            </a:r>
            <a:r>
              <a:rPr b="0" lang="es-ES" sz="1600" spc="-1" strike="noStrike">
                <a:solidFill>
                  <a:srgbClr val="000000"/>
                </a:solidFill>
                <a:latin typeface="Calibri"/>
              </a:rPr>
              <a:t>cabina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;cargo la memoria con la posicion de cabina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clrf</a:t>
            </a:r>
            <a:r>
              <a:rPr b="0" lang="es-ES" sz="1600" spc="-1" strike="noStrike">
                <a:solidFill>
                  <a:srgbClr val="000000"/>
                </a:solidFill>
                <a:latin typeface="Calibri"/>
              </a:rPr>
              <a:t>	</a:t>
            </a:r>
            <a:r>
              <a:rPr b="0" lang="es-ES" sz="1600" spc="-1" strike="noStrike">
                <a:solidFill>
                  <a:srgbClr val="000000"/>
                </a:solidFill>
                <a:latin typeface="Calibri"/>
              </a:rPr>
              <a:t>piso</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;borro piso para proxima llamada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return</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0" name="PlaceHolder 1"/>
          <p:cNvSpPr>
            <a:spLocks noGrp="1"/>
          </p:cNvSpPr>
          <p:nvPr>
            <p:ph type="title"/>
          </p:nvPr>
        </p:nvSpPr>
        <p:spPr>
          <a:xfrm>
            <a:off x="1079640" y="549720"/>
            <a:ext cx="12959640" cy="607320"/>
          </a:xfrm>
          <a:prstGeom prst="rect">
            <a:avLst/>
          </a:prstGeom>
          <a:noFill/>
          <a:ln w="0">
            <a:noFill/>
          </a:ln>
        </p:spPr>
        <p:txBody>
          <a:bodyPr anchor="ctr">
            <a:normAutofit fontScale="76000"/>
          </a:bodyPr>
          <a:p>
            <a:pPr indent="0" algn="ctr">
              <a:lnSpc>
                <a:spcPct val="100000"/>
              </a:lnSpc>
              <a:buNone/>
            </a:pPr>
            <a:r>
              <a:rPr b="0" lang="es-AR" sz="4400" spc="-1" strike="noStrike">
                <a:solidFill>
                  <a:srgbClr val="ff0000"/>
                </a:solidFill>
                <a:latin typeface="Calibri"/>
              </a:rPr>
              <a:t>Programa Ascensor</a:t>
            </a:r>
            <a:endParaRPr b="0" lang="en-US" sz="4400" spc="-1" strike="noStrike">
              <a:solidFill>
                <a:srgbClr val="000000"/>
              </a:solidFill>
              <a:latin typeface="Calibri"/>
            </a:endParaRPr>
          </a:p>
        </p:txBody>
      </p:sp>
      <p:sp>
        <p:nvSpPr>
          <p:cNvPr id="1761" name="1 Rectángulo"/>
          <p:cNvSpPr/>
          <p:nvPr/>
        </p:nvSpPr>
        <p:spPr>
          <a:xfrm>
            <a:off x="1300320" y="1626840"/>
            <a:ext cx="13236480" cy="4077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 PROCESO EN SEGUNDO PISO</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segundo</a:t>
            </a:r>
            <a:r>
              <a:rPr b="1" lang="es-ES" sz="1800" spc="-1" strike="noStrike">
                <a:solidFill>
                  <a:srgbClr val="ff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swapf</a:t>
            </a:r>
            <a:r>
              <a:rPr b="0" lang="es-ES" sz="1600" spc="-1" strike="noStrike">
                <a:solidFill>
                  <a:srgbClr val="000000"/>
                </a:solidFill>
                <a:latin typeface="Calibri"/>
              </a:rPr>
              <a:t>	</a:t>
            </a:r>
            <a:r>
              <a:rPr b="0" lang="es-ES" sz="1600" spc="-1" strike="noStrike">
                <a:solidFill>
                  <a:srgbClr val="000000"/>
                </a:solidFill>
                <a:latin typeface="Calibri"/>
              </a:rPr>
              <a:t>portb,w</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andlw</a:t>
            </a:r>
            <a:r>
              <a:rPr b="0" lang="es-ES" sz="1600" spc="-1" strike="noStrike">
                <a:solidFill>
                  <a:srgbClr val="000000"/>
                </a:solidFill>
                <a:latin typeface="Calibri"/>
              </a:rPr>
              <a:t>	</a:t>
            </a:r>
            <a:r>
              <a:rPr b="0" lang="es-ES" sz="1600" spc="-1" strike="noStrike">
                <a:solidFill>
                  <a:srgbClr val="000000"/>
                </a:solidFill>
                <a:latin typeface="Calibri"/>
              </a:rPr>
              <a:t>0x07</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alibri"/>
              </a:rPr>
              <a:t>	</a:t>
            </a:r>
            <a:r>
              <a:rPr b="1" lang="es-ES" sz="1600" spc="-1" strike="noStrike">
                <a:solidFill>
                  <a:srgbClr val="000000"/>
                </a:solidFill>
                <a:latin typeface="Calibri"/>
              </a:rPr>
              <a:t>	</a:t>
            </a:r>
            <a:r>
              <a:rPr b="1" lang="es-ES" sz="1600" spc="-1" strike="noStrike">
                <a:solidFill>
                  <a:srgbClr val="000000"/>
                </a:solidFill>
                <a:latin typeface="Calibri"/>
              </a:rPr>
              <a:t>movwf</a:t>
            </a:r>
            <a:r>
              <a:rPr b="1" lang="es-ES" sz="1600" spc="-1" strike="noStrike">
                <a:solidFill>
                  <a:srgbClr val="000000"/>
                </a:solidFill>
                <a:latin typeface="Calibri"/>
              </a:rPr>
              <a:t>	</a:t>
            </a:r>
            <a:r>
              <a:rPr b="1" lang="es-ES" sz="1600" spc="-1" strike="noStrike">
                <a:solidFill>
                  <a:srgbClr val="000000"/>
                </a:solidFill>
                <a:latin typeface="Calibri"/>
              </a:rPr>
              <a:t>piso</a:t>
            </a:r>
            <a:endParaRPr b="0" lang="es-AR" sz="1600" spc="-1" strike="noStrike">
              <a:solidFill>
                <a:srgbClr val="000000"/>
              </a:solidFill>
              <a:latin typeface="Arial"/>
            </a:endParaRPr>
          </a:p>
          <a:p>
            <a:pPr>
              <a:lnSpc>
                <a:spcPct val="100000"/>
              </a:lnSpc>
            </a:pPr>
            <a:r>
              <a:rPr b="1" lang="es-ES" sz="1600" spc="-1" strike="noStrike">
                <a:solidFill>
                  <a:srgbClr val="000000"/>
                </a:solidFill>
                <a:latin typeface="Calibri"/>
              </a:rPr>
              <a:t>	</a:t>
            </a:r>
            <a:r>
              <a:rPr b="1" lang="es-ES" sz="1600" spc="-1" strike="noStrike">
                <a:solidFill>
                  <a:srgbClr val="000000"/>
                </a:solidFill>
                <a:latin typeface="Calibri"/>
              </a:rPr>
              <a:t>	</a:t>
            </a:r>
            <a:r>
              <a:rPr b="1" lang="es-ES" sz="1600" spc="-1" strike="noStrike">
                <a:solidFill>
                  <a:srgbClr val="000000"/>
                </a:solidFill>
                <a:latin typeface="Calibri"/>
              </a:rPr>
              <a:t>call</a:t>
            </a:r>
            <a:r>
              <a:rPr b="1" lang="es-ES" sz="1600" spc="-1" strike="noStrike">
                <a:solidFill>
                  <a:srgbClr val="000000"/>
                </a:solidFill>
                <a:latin typeface="Calibri"/>
              </a:rPr>
              <a:t>	</a:t>
            </a:r>
            <a:r>
              <a:rPr b="1" lang="es-ES" sz="1600" spc="-1" strike="noStrike">
                <a:solidFill>
                  <a:srgbClr val="000000"/>
                </a:solidFill>
                <a:latin typeface="Calibri"/>
              </a:rPr>
              <a:t>direccion</a:t>
            </a:r>
            <a:endParaRPr b="0" lang="es-AR" sz="1600" spc="-1" strike="noStrike">
              <a:solidFill>
                <a:srgbClr val="000000"/>
              </a:solidFill>
              <a:latin typeface="Arial"/>
            </a:endParaRPr>
          </a:p>
          <a:p>
            <a:pPr>
              <a:lnSpc>
                <a:spcPct val="100000"/>
              </a:lnSpc>
            </a:pP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otras</a:t>
            </a:r>
            <a:r>
              <a:rPr b="1" lang="es-ES" sz="18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call</a:t>
            </a:r>
            <a:r>
              <a:rPr b="0" lang="es-ES" sz="1600" spc="-1" strike="noStrike">
                <a:solidFill>
                  <a:srgbClr val="000000"/>
                </a:solidFill>
                <a:latin typeface="Calibri"/>
              </a:rPr>
              <a:t>	</a:t>
            </a:r>
            <a:r>
              <a:rPr b="0" lang="es-ES" sz="1600" spc="-1" strike="noStrike">
                <a:solidFill>
                  <a:srgbClr val="000000"/>
                </a:solidFill>
                <a:latin typeface="Calibri"/>
              </a:rPr>
              <a:t>ptaabierta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btfss</a:t>
            </a:r>
            <a:r>
              <a:rPr b="0" lang="es-ES" sz="1600" spc="-1" strike="noStrike">
                <a:solidFill>
                  <a:srgbClr val="000000"/>
                </a:solidFill>
                <a:latin typeface="Calibri"/>
              </a:rPr>
              <a:t>	</a:t>
            </a:r>
            <a:r>
              <a:rPr b="0" lang="es-ES" sz="1600" spc="-1" strike="noStrike">
                <a:solidFill>
                  <a:srgbClr val="000000"/>
                </a:solidFill>
                <a:latin typeface="Calibri"/>
              </a:rPr>
              <a:t>porta,2</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goto</a:t>
            </a:r>
            <a:r>
              <a:rPr b="0" lang="es-ES" sz="1600" spc="-1" strike="noStrike">
                <a:solidFill>
                  <a:srgbClr val="000000"/>
                </a:solidFill>
                <a:latin typeface="Calibri"/>
              </a:rPr>
              <a:t>	</a:t>
            </a:r>
            <a:r>
              <a:rPr b="0" lang="es-ES" sz="1600" spc="-1" strike="noStrike">
                <a:solidFill>
                  <a:srgbClr val="000000"/>
                </a:solidFill>
                <a:latin typeface="Calibri"/>
              </a:rPr>
              <a:t>otras</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bsf</a:t>
            </a:r>
            <a:r>
              <a:rPr b="0" lang="es-ES" sz="1600" spc="-1" strike="noStrike">
                <a:solidFill>
                  <a:srgbClr val="000000"/>
                </a:solidFill>
                <a:latin typeface="Calibri"/>
              </a:rPr>
              <a:t>	</a:t>
            </a:r>
            <a:r>
              <a:rPr b="0" lang="es-ES" sz="1600" spc="-1" strike="noStrike">
                <a:solidFill>
                  <a:srgbClr val="000000"/>
                </a:solidFill>
                <a:latin typeface="Calibri"/>
              </a:rPr>
              <a:t>portb,1</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movlw</a:t>
            </a:r>
            <a:r>
              <a:rPr b="0" lang="es-ES" sz="1600" spc="-1" strike="noStrike">
                <a:solidFill>
                  <a:srgbClr val="000000"/>
                </a:solidFill>
                <a:latin typeface="Calibri"/>
              </a:rPr>
              <a:t>	</a:t>
            </a:r>
            <a:r>
              <a:rPr b="0" lang="es-ES" sz="1600" spc="-1" strike="noStrike">
                <a:solidFill>
                  <a:srgbClr val="000000"/>
                </a:solidFill>
                <a:latin typeface="Calibri"/>
              </a:rPr>
              <a:t>0x04</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movwf</a:t>
            </a:r>
            <a:r>
              <a:rPr b="0" lang="es-ES" sz="1600" spc="-1" strike="noStrike">
                <a:solidFill>
                  <a:srgbClr val="000000"/>
                </a:solidFill>
                <a:latin typeface="Calibri"/>
              </a:rPr>
              <a:t>	</a:t>
            </a:r>
            <a:r>
              <a:rPr b="0" lang="es-ES" sz="1600" spc="-1" strike="noStrike">
                <a:solidFill>
                  <a:srgbClr val="000000"/>
                </a:solidFill>
                <a:latin typeface="Calibri"/>
              </a:rPr>
              <a:t>cabina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clrf</a:t>
            </a:r>
            <a:r>
              <a:rPr b="0" lang="es-ES" sz="1600" spc="-1" strike="noStrike">
                <a:solidFill>
                  <a:srgbClr val="000000"/>
                </a:solidFill>
                <a:latin typeface="Calibri"/>
              </a:rPr>
              <a:t>	</a:t>
            </a:r>
            <a:r>
              <a:rPr b="0" lang="es-ES" sz="1600" spc="-1" strike="noStrike">
                <a:solidFill>
                  <a:srgbClr val="000000"/>
                </a:solidFill>
                <a:latin typeface="Calibri"/>
              </a:rPr>
              <a:t>piso</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;Mismo proceso que para PB</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return</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2" name="PlaceHolder 1"/>
          <p:cNvSpPr>
            <a:spLocks noGrp="1"/>
          </p:cNvSpPr>
          <p:nvPr>
            <p:ph type="title"/>
          </p:nvPr>
        </p:nvSpPr>
        <p:spPr>
          <a:xfrm>
            <a:off x="1079640" y="549720"/>
            <a:ext cx="12959640" cy="607320"/>
          </a:xfrm>
          <a:prstGeom prst="rect">
            <a:avLst/>
          </a:prstGeom>
          <a:noFill/>
          <a:ln w="0">
            <a:noFill/>
          </a:ln>
        </p:spPr>
        <p:txBody>
          <a:bodyPr anchor="ctr">
            <a:normAutofit fontScale="76000"/>
          </a:bodyPr>
          <a:p>
            <a:pPr indent="0" algn="ctr">
              <a:lnSpc>
                <a:spcPct val="100000"/>
              </a:lnSpc>
              <a:buNone/>
            </a:pPr>
            <a:r>
              <a:rPr b="0" lang="es-AR" sz="4400" spc="-1" strike="noStrike">
                <a:solidFill>
                  <a:srgbClr val="ff0000"/>
                </a:solidFill>
                <a:latin typeface="Calibri"/>
              </a:rPr>
              <a:t>Programa Ascensor</a:t>
            </a:r>
            <a:endParaRPr b="0" lang="en-US" sz="4400" spc="-1" strike="noStrike">
              <a:solidFill>
                <a:srgbClr val="000000"/>
              </a:solidFill>
              <a:latin typeface="Calibri"/>
            </a:endParaRPr>
          </a:p>
        </p:txBody>
      </p:sp>
      <p:sp>
        <p:nvSpPr>
          <p:cNvPr id="1763" name="2 Rectángulo"/>
          <p:cNvSpPr/>
          <p:nvPr/>
        </p:nvSpPr>
        <p:spPr>
          <a:xfrm>
            <a:off x="890280" y="1626840"/>
            <a:ext cx="13955040" cy="459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 PROCESO PARA DETERMINAR LA DIRECCION PARA MOVER LA CABINA</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direccion</a:t>
            </a:r>
            <a:r>
              <a:rPr b="0" lang="es-ES" sz="1600" spc="-1" strike="noStrike">
                <a:solidFill>
                  <a:srgbClr val="ff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movfw</a:t>
            </a:r>
            <a:r>
              <a:rPr b="0" lang="es-ES" sz="1600" spc="-1" strike="noStrike">
                <a:solidFill>
                  <a:srgbClr val="000000"/>
                </a:solidFill>
                <a:latin typeface="Calibri"/>
              </a:rPr>
              <a:t>	</a:t>
            </a:r>
            <a:r>
              <a:rPr b="0" lang="es-ES" sz="1600" spc="-1" strike="noStrike">
                <a:solidFill>
                  <a:srgbClr val="000000"/>
                </a:solidFill>
                <a:latin typeface="Calibri"/>
              </a:rPr>
              <a:t>cabina</a:t>
            </a:r>
            <a:r>
              <a:rPr b="0" lang="es-ES" sz="1600" spc="-1" strike="noStrike">
                <a:solidFill>
                  <a:srgbClr val="000000"/>
                </a:solidFill>
                <a:latin typeface="Calibri"/>
              </a:rPr>
              <a:t>	</a:t>
            </a:r>
            <a:r>
              <a:rPr b="0" lang="es-ES" sz="1600" spc="-1" strike="noStrike">
                <a:solidFill>
                  <a:srgbClr val="000000"/>
                </a:solidFill>
                <a:latin typeface="Calibri"/>
              </a:rPr>
              <a:t>	</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subwf</a:t>
            </a:r>
            <a:r>
              <a:rPr b="0" lang="es-ES" sz="1600" spc="-1" strike="noStrike">
                <a:solidFill>
                  <a:srgbClr val="000000"/>
                </a:solidFill>
                <a:latin typeface="Calibri"/>
              </a:rPr>
              <a:t>	</a:t>
            </a:r>
            <a:r>
              <a:rPr b="0" lang="es-ES" sz="1600" spc="-1" strike="noStrike">
                <a:solidFill>
                  <a:srgbClr val="000000"/>
                </a:solidFill>
                <a:latin typeface="Calibri"/>
              </a:rPr>
              <a:t>piso,w</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;Se resta Posición de CABINA - Sensor de PISO activado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btfsc</a:t>
            </a:r>
            <a:r>
              <a:rPr b="0" lang="es-ES" sz="1600" spc="-1" strike="noStrike">
                <a:solidFill>
                  <a:srgbClr val="000000"/>
                </a:solidFill>
                <a:latin typeface="Calibri"/>
              </a:rPr>
              <a:t>	</a:t>
            </a:r>
            <a:r>
              <a:rPr b="0" lang="es-ES" sz="1600" spc="-1" strike="noStrike">
                <a:solidFill>
                  <a:srgbClr val="000000"/>
                </a:solidFill>
                <a:latin typeface="Calibri"/>
              </a:rPr>
              <a:t>status,z</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;si la resta da cero la cabina y el pulsador</a:t>
            </a:r>
            <a:r>
              <a:rPr b="0" lang="es-ES" sz="1600" spc="-1" strike="noStrike">
                <a:solidFill>
                  <a:srgbClr val="000000"/>
                </a:solidFill>
                <a:latin typeface="Calibri"/>
              </a:rPr>
              <a:t>	</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return</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;da cero, corresponden al mismo piso, volver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btfss</a:t>
            </a:r>
            <a:r>
              <a:rPr b="0" lang="es-ES" sz="1600" spc="-1" strike="noStrike">
                <a:solidFill>
                  <a:srgbClr val="000000"/>
                </a:solidFill>
                <a:latin typeface="Calibri"/>
              </a:rPr>
              <a:t>	</a:t>
            </a:r>
            <a:r>
              <a:rPr b="0" lang="es-ES" sz="1600" spc="-1" strike="noStrike">
                <a:solidFill>
                  <a:srgbClr val="000000"/>
                </a:solidFill>
                <a:latin typeface="Calibri"/>
              </a:rPr>
              <a:t>status,c</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;Se verifica el valor del bit de Carry en STATUS</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goto</a:t>
            </a:r>
            <a:r>
              <a:rPr b="0" lang="es-ES" sz="1600" spc="-1" strike="noStrike">
                <a:solidFill>
                  <a:srgbClr val="000000"/>
                </a:solidFill>
                <a:latin typeface="Calibri"/>
              </a:rPr>
              <a:t>	</a:t>
            </a:r>
            <a:r>
              <a:rPr b="0" lang="es-ES" sz="1600" spc="-1" strike="noStrike">
                <a:solidFill>
                  <a:srgbClr val="000000"/>
                </a:solidFill>
                <a:latin typeface="Calibri"/>
              </a:rPr>
              <a:t>baja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;Por negativo (bit Carry = 0 hay que subir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goto</a:t>
            </a:r>
            <a:r>
              <a:rPr b="0" lang="es-ES" sz="1600" spc="-1" strike="noStrike">
                <a:solidFill>
                  <a:srgbClr val="000000"/>
                </a:solidFill>
                <a:latin typeface="Calibri"/>
              </a:rPr>
              <a:t>	</a:t>
            </a:r>
            <a:r>
              <a:rPr b="0" lang="es-ES" sz="1600" spc="-1" strike="noStrike">
                <a:solidFill>
                  <a:srgbClr val="000000"/>
                </a:solidFill>
                <a:latin typeface="Calibri"/>
              </a:rPr>
              <a:t>sube</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;Por Positivo (bit de Carry = 1 hay que bajar</a:t>
            </a:r>
            <a:endParaRPr b="0" lang="es-AR" sz="1600" spc="-1" strike="noStrike">
              <a:solidFill>
                <a:srgbClr val="000000"/>
              </a:solidFill>
              <a:latin typeface="Arial"/>
            </a:endParaRPr>
          </a:p>
          <a:p>
            <a:pPr>
              <a:lnSpc>
                <a:spcPct val="100000"/>
              </a:lnSpc>
            </a:pP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sube</a:t>
            </a:r>
            <a:r>
              <a:rPr b="0" lang="es-ES" sz="18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bcf</a:t>
            </a:r>
            <a:r>
              <a:rPr b="0" lang="es-ES" sz="1600" spc="-1" strike="noStrike">
                <a:solidFill>
                  <a:srgbClr val="000000"/>
                </a:solidFill>
                <a:latin typeface="Calibri"/>
              </a:rPr>
              <a:t>	</a:t>
            </a:r>
            <a:r>
              <a:rPr b="0" lang="es-ES" sz="1600" spc="-1" strike="noStrike">
                <a:solidFill>
                  <a:srgbClr val="000000"/>
                </a:solidFill>
                <a:latin typeface="Calibri"/>
              </a:rPr>
              <a:t>portb,2</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;direccion sube</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n-US" sz="1600" spc="-1" strike="noStrike">
                <a:solidFill>
                  <a:srgbClr val="000000"/>
                </a:solidFill>
                <a:latin typeface="Calibri"/>
              </a:rPr>
              <a:t>bcf</a:t>
            </a:r>
            <a:r>
              <a:rPr b="0" lang="en-US" sz="1600" spc="-1" strike="noStrike">
                <a:solidFill>
                  <a:srgbClr val="000000"/>
                </a:solidFill>
                <a:latin typeface="Calibri"/>
              </a:rPr>
              <a:t>	</a:t>
            </a:r>
            <a:r>
              <a:rPr b="0" lang="en-US" sz="1600" spc="-1" strike="noStrike">
                <a:solidFill>
                  <a:srgbClr val="000000"/>
                </a:solidFill>
                <a:latin typeface="Calibri"/>
              </a:rPr>
              <a:t>portb,1</a:t>
            </a:r>
            <a:r>
              <a:rPr b="0" lang="en-US" sz="1600" spc="-1" strike="noStrike">
                <a:solidFill>
                  <a:srgbClr val="000000"/>
                </a:solidFill>
                <a:latin typeface="Calibri"/>
              </a:rPr>
              <a:t>	</a:t>
            </a:r>
            <a:r>
              <a:rPr b="0" lang="en-US" sz="1600" spc="-1" strike="noStrike">
                <a:solidFill>
                  <a:srgbClr val="000000"/>
                </a:solidFill>
                <a:latin typeface="Calibri"/>
              </a:rPr>
              <a:t>	</a:t>
            </a:r>
            <a:r>
              <a:rPr b="0" lang="en-US" sz="1600" spc="-1" strike="noStrike">
                <a:solidFill>
                  <a:srgbClr val="000000"/>
                </a:solidFill>
                <a:latin typeface="Calibri"/>
              </a:rPr>
              <a:t>;motor anda</a:t>
            </a:r>
            <a:endParaRPr b="0" lang="es-AR" sz="1600" spc="-1" strike="noStrike">
              <a:solidFill>
                <a:srgbClr val="000000"/>
              </a:solidFill>
              <a:latin typeface="Arial"/>
            </a:endParaRPr>
          </a:p>
          <a:p>
            <a:pPr>
              <a:lnSpc>
                <a:spcPct val="100000"/>
              </a:lnSpc>
            </a:pPr>
            <a:r>
              <a:rPr b="0" lang="en-US" sz="1600" spc="-1" strike="noStrike">
                <a:solidFill>
                  <a:srgbClr val="000000"/>
                </a:solidFill>
                <a:latin typeface="Calibri"/>
              </a:rPr>
              <a:t>	</a:t>
            </a:r>
            <a:r>
              <a:rPr b="0" lang="en-US" sz="1600" spc="-1" strike="noStrike">
                <a:solidFill>
                  <a:srgbClr val="000000"/>
                </a:solidFill>
                <a:latin typeface="Calibri"/>
              </a:rPr>
              <a:t>	</a:t>
            </a:r>
            <a:r>
              <a:rPr b="0" lang="en-US" sz="1600" spc="-1" strike="noStrike">
                <a:solidFill>
                  <a:srgbClr val="000000"/>
                </a:solidFill>
                <a:latin typeface="Calibri"/>
              </a:rPr>
              <a:t>return</a:t>
            </a:r>
            <a:r>
              <a:rPr b="0" lang="en-US" sz="1600" spc="-1" strike="noStrike">
                <a:solidFill>
                  <a:srgbClr val="000000"/>
                </a:solidFill>
                <a:latin typeface="Calibri"/>
              </a:rPr>
              <a:t>	</a:t>
            </a:r>
            <a:r>
              <a:rPr b="0" lang="en-US" sz="1600" spc="-1" strike="noStrike">
                <a:solidFill>
                  <a:srgbClr val="000000"/>
                </a:solidFill>
                <a:latin typeface="Calibri"/>
              </a:rPr>
              <a:t>	</a:t>
            </a:r>
            <a:r>
              <a:rPr b="0" lang="en-US" sz="1600" spc="-1" strike="noStrike">
                <a:solidFill>
                  <a:srgbClr val="000000"/>
                </a:solidFill>
                <a:latin typeface="Calibri"/>
              </a:rPr>
              <a:t>	</a:t>
            </a:r>
            <a:r>
              <a:rPr b="0" lang="en-US" sz="1600" spc="-1" strike="noStrike">
                <a:solidFill>
                  <a:srgbClr val="000000"/>
                </a:solidFill>
                <a:latin typeface="Calibri"/>
              </a:rPr>
              <a:t>;vuelve</a:t>
            </a:r>
            <a:endParaRPr b="0" lang="es-AR" sz="1600" spc="-1" strike="noStrike">
              <a:solidFill>
                <a:srgbClr val="000000"/>
              </a:solidFill>
              <a:latin typeface="Arial"/>
            </a:endParaRPr>
          </a:p>
          <a:p>
            <a:pPr>
              <a:lnSpc>
                <a:spcPct val="100000"/>
              </a:lnSpc>
            </a:pPr>
            <a:r>
              <a:rPr b="0" lang="en-US" sz="1600" spc="-1" strike="noStrike">
                <a:solidFill>
                  <a:srgbClr val="000000"/>
                </a:solidFill>
                <a:latin typeface="Calibri"/>
              </a:rPr>
              <a:t>	</a:t>
            </a:r>
            <a:r>
              <a:rPr b="0" lang="en-US" sz="1600" spc="-1" strike="noStrike">
                <a:solidFill>
                  <a:srgbClr val="000000"/>
                </a:solidFill>
                <a:latin typeface="Calibri"/>
              </a:rPr>
              <a:t>	</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baja</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bsf</a:t>
            </a:r>
            <a:r>
              <a:rPr b="0" lang="es-ES" sz="1600" spc="-1" strike="noStrike">
                <a:solidFill>
                  <a:srgbClr val="000000"/>
                </a:solidFill>
                <a:latin typeface="Calibri"/>
              </a:rPr>
              <a:t>	</a:t>
            </a:r>
            <a:r>
              <a:rPr b="0" lang="es-ES" sz="1600" spc="-1" strike="noStrike">
                <a:solidFill>
                  <a:srgbClr val="000000"/>
                </a:solidFill>
                <a:latin typeface="Calibri"/>
              </a:rPr>
              <a:t>portb,2</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;direccion baja</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AR" sz="1600" spc="-1" strike="noStrike">
                <a:solidFill>
                  <a:srgbClr val="000000"/>
                </a:solidFill>
                <a:latin typeface="Calibri"/>
              </a:rPr>
              <a:t>bcf</a:t>
            </a:r>
            <a:r>
              <a:rPr b="0" lang="es-AR" sz="1600" spc="-1" strike="noStrike">
                <a:solidFill>
                  <a:srgbClr val="000000"/>
                </a:solidFill>
                <a:latin typeface="Calibri"/>
              </a:rPr>
              <a:t>	</a:t>
            </a:r>
            <a:r>
              <a:rPr b="0" lang="es-AR" sz="1600" spc="-1" strike="noStrike">
                <a:solidFill>
                  <a:srgbClr val="000000"/>
                </a:solidFill>
                <a:latin typeface="Calibri"/>
              </a:rPr>
              <a:t>portb,1</a:t>
            </a:r>
            <a:r>
              <a:rPr b="0" lang="es-AR" sz="1600" spc="-1" strike="noStrike">
                <a:solidFill>
                  <a:srgbClr val="000000"/>
                </a:solidFill>
                <a:latin typeface="Calibri"/>
              </a:rPr>
              <a:t>	</a:t>
            </a:r>
            <a:r>
              <a:rPr b="0" lang="es-AR" sz="1600" spc="-1" strike="noStrike">
                <a:solidFill>
                  <a:srgbClr val="000000"/>
                </a:solidFill>
                <a:latin typeface="Calibri"/>
              </a:rPr>
              <a:t>	</a:t>
            </a:r>
            <a:r>
              <a:rPr b="0" lang="es-ES" sz="1600" spc="-1" strike="noStrike">
                <a:solidFill>
                  <a:srgbClr val="000000"/>
                </a:solidFill>
                <a:latin typeface="Calibri"/>
              </a:rPr>
              <a:t>;motor anda</a:t>
            </a:r>
            <a:endParaRPr b="0" lang="es-AR" sz="1600" spc="-1" strike="noStrike">
              <a:solidFill>
                <a:srgbClr val="000000"/>
              </a:solidFill>
              <a:latin typeface="Arial"/>
            </a:endParaRPr>
          </a:p>
          <a:p>
            <a:pPr>
              <a:lnSpc>
                <a:spcPct val="100000"/>
              </a:lnSpc>
            </a:pPr>
            <a:r>
              <a:rPr b="0" lang="es-AR" sz="1600" spc="-1" strike="noStrike">
                <a:solidFill>
                  <a:srgbClr val="000000"/>
                </a:solidFill>
                <a:latin typeface="Calibri"/>
              </a:rPr>
              <a:t>	</a:t>
            </a:r>
            <a:r>
              <a:rPr b="0" lang="es-AR" sz="1600" spc="-1" strike="noStrike">
                <a:solidFill>
                  <a:srgbClr val="000000"/>
                </a:solidFill>
                <a:latin typeface="Calibri"/>
              </a:rPr>
              <a:t>	</a:t>
            </a:r>
            <a:r>
              <a:rPr b="0" lang="en-US" sz="1600" spc="-1" strike="noStrike">
                <a:solidFill>
                  <a:srgbClr val="000000"/>
                </a:solidFill>
                <a:latin typeface="Calibri"/>
              </a:rPr>
              <a:t>return</a:t>
            </a:r>
            <a:r>
              <a:rPr b="0" lang="en-US" sz="1600" spc="-1" strike="noStrike">
                <a:solidFill>
                  <a:srgbClr val="000000"/>
                </a:solidFill>
                <a:latin typeface="Calibri"/>
              </a:rPr>
              <a:t>	</a:t>
            </a:r>
            <a:r>
              <a:rPr b="0" lang="en-US" sz="1600" spc="-1" strike="noStrike">
                <a:solidFill>
                  <a:srgbClr val="000000"/>
                </a:solidFill>
                <a:latin typeface="Calibri"/>
              </a:rPr>
              <a:t>	</a:t>
            </a:r>
            <a:r>
              <a:rPr b="0" lang="en-US" sz="1600" spc="-1" strike="noStrike">
                <a:solidFill>
                  <a:srgbClr val="000000"/>
                </a:solidFill>
                <a:latin typeface="Calibri"/>
              </a:rPr>
              <a:t>	</a:t>
            </a:r>
            <a:r>
              <a:rPr b="0" lang="es-ES" sz="1600" spc="-1" strike="noStrike">
                <a:solidFill>
                  <a:srgbClr val="000000"/>
                </a:solidFill>
                <a:latin typeface="Calibri"/>
              </a:rPr>
              <a:t>;vuelve</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4" name="PlaceHolder 1"/>
          <p:cNvSpPr>
            <a:spLocks noGrp="1"/>
          </p:cNvSpPr>
          <p:nvPr>
            <p:ph type="title"/>
          </p:nvPr>
        </p:nvSpPr>
        <p:spPr>
          <a:xfrm>
            <a:off x="1079640" y="549720"/>
            <a:ext cx="12959640" cy="607320"/>
          </a:xfrm>
          <a:prstGeom prst="rect">
            <a:avLst/>
          </a:prstGeom>
          <a:noFill/>
          <a:ln w="0">
            <a:noFill/>
          </a:ln>
        </p:spPr>
        <p:txBody>
          <a:bodyPr anchor="ctr">
            <a:normAutofit fontScale="76000"/>
          </a:bodyPr>
          <a:p>
            <a:pPr indent="0" algn="ctr">
              <a:lnSpc>
                <a:spcPct val="100000"/>
              </a:lnSpc>
              <a:buNone/>
            </a:pPr>
            <a:r>
              <a:rPr b="0" lang="es-AR" sz="4400" spc="-1" strike="noStrike">
                <a:solidFill>
                  <a:srgbClr val="ff0000"/>
                </a:solidFill>
                <a:latin typeface="Calibri"/>
              </a:rPr>
              <a:t>P</a:t>
            </a:r>
            <a:r>
              <a:rPr b="0" lang="es-AR" sz="4400" spc="-1" strike="noStrike">
                <a:solidFill>
                  <a:srgbClr val="ff0000"/>
                </a:solidFill>
                <a:latin typeface="Calibri"/>
              </a:rPr>
              <a:t>r</a:t>
            </a:r>
            <a:r>
              <a:rPr b="0" lang="es-AR" sz="4400" spc="-1" strike="noStrike">
                <a:solidFill>
                  <a:srgbClr val="ff0000"/>
                </a:solidFill>
                <a:latin typeface="Calibri"/>
              </a:rPr>
              <a:t>o</a:t>
            </a:r>
            <a:r>
              <a:rPr b="0" lang="es-AR" sz="4400" spc="-1" strike="noStrike">
                <a:solidFill>
                  <a:srgbClr val="ff0000"/>
                </a:solidFill>
                <a:latin typeface="Calibri"/>
              </a:rPr>
              <a:t>g</a:t>
            </a:r>
            <a:r>
              <a:rPr b="0" lang="es-AR" sz="4400" spc="-1" strike="noStrike">
                <a:solidFill>
                  <a:srgbClr val="ff0000"/>
                </a:solidFill>
                <a:latin typeface="Calibri"/>
              </a:rPr>
              <a:t>r</a:t>
            </a:r>
            <a:r>
              <a:rPr b="0" lang="es-AR" sz="4400" spc="-1" strike="noStrike">
                <a:solidFill>
                  <a:srgbClr val="ff0000"/>
                </a:solidFill>
                <a:latin typeface="Calibri"/>
              </a:rPr>
              <a:t>a</a:t>
            </a:r>
            <a:r>
              <a:rPr b="0" lang="es-AR" sz="4400" spc="-1" strike="noStrike">
                <a:solidFill>
                  <a:srgbClr val="ff0000"/>
                </a:solidFill>
                <a:latin typeface="Calibri"/>
              </a:rPr>
              <a:t>m</a:t>
            </a:r>
            <a:r>
              <a:rPr b="0" lang="es-AR" sz="4400" spc="-1" strike="noStrike">
                <a:solidFill>
                  <a:srgbClr val="ff0000"/>
                </a:solidFill>
                <a:latin typeface="Calibri"/>
              </a:rPr>
              <a:t>a</a:t>
            </a:r>
            <a:r>
              <a:rPr b="0" lang="es-AR" sz="4400" spc="-1" strike="noStrike">
                <a:solidFill>
                  <a:srgbClr val="ff0000"/>
                </a:solidFill>
                <a:latin typeface="Calibri"/>
              </a:rPr>
              <a:t> </a:t>
            </a:r>
            <a:r>
              <a:rPr b="0" lang="es-AR" sz="4400" spc="-1" strike="noStrike">
                <a:solidFill>
                  <a:srgbClr val="ff0000"/>
                </a:solidFill>
                <a:latin typeface="Calibri"/>
              </a:rPr>
              <a:t>A</a:t>
            </a:r>
            <a:r>
              <a:rPr b="0" lang="es-AR" sz="4400" spc="-1" strike="noStrike">
                <a:solidFill>
                  <a:srgbClr val="ff0000"/>
                </a:solidFill>
                <a:latin typeface="Calibri"/>
              </a:rPr>
              <a:t>s</a:t>
            </a:r>
            <a:r>
              <a:rPr b="0" lang="es-AR" sz="4400" spc="-1" strike="noStrike">
                <a:solidFill>
                  <a:srgbClr val="ff0000"/>
                </a:solidFill>
                <a:latin typeface="Calibri"/>
              </a:rPr>
              <a:t>c</a:t>
            </a:r>
            <a:r>
              <a:rPr b="0" lang="es-AR" sz="4400" spc="-1" strike="noStrike">
                <a:solidFill>
                  <a:srgbClr val="ff0000"/>
                </a:solidFill>
                <a:latin typeface="Calibri"/>
              </a:rPr>
              <a:t>e</a:t>
            </a:r>
            <a:r>
              <a:rPr b="0" lang="es-AR" sz="4400" spc="-1" strike="noStrike">
                <a:solidFill>
                  <a:srgbClr val="ff0000"/>
                </a:solidFill>
                <a:latin typeface="Calibri"/>
              </a:rPr>
              <a:t>n</a:t>
            </a:r>
            <a:r>
              <a:rPr b="0" lang="es-AR" sz="4400" spc="-1" strike="noStrike">
                <a:solidFill>
                  <a:srgbClr val="ff0000"/>
                </a:solidFill>
                <a:latin typeface="Calibri"/>
              </a:rPr>
              <a:t>s</a:t>
            </a:r>
            <a:r>
              <a:rPr b="0" lang="es-AR" sz="4400" spc="-1" strike="noStrike">
                <a:solidFill>
                  <a:srgbClr val="ff0000"/>
                </a:solidFill>
                <a:latin typeface="Calibri"/>
              </a:rPr>
              <a:t>o</a:t>
            </a:r>
            <a:r>
              <a:rPr b="0" lang="es-AR" sz="4400" spc="-1" strike="noStrike">
                <a:solidFill>
                  <a:srgbClr val="ff0000"/>
                </a:solidFill>
                <a:latin typeface="Calibri"/>
              </a:rPr>
              <a:t>r</a:t>
            </a:r>
            <a:endParaRPr b="0" lang="en-US" sz="4400" spc="-1" strike="noStrike">
              <a:solidFill>
                <a:srgbClr val="000000"/>
              </a:solidFill>
              <a:latin typeface="Calibri"/>
            </a:endParaRPr>
          </a:p>
        </p:txBody>
      </p:sp>
      <p:sp>
        <p:nvSpPr>
          <p:cNvPr id="1765" name="1 Rectángulo"/>
          <p:cNvSpPr/>
          <p:nvPr/>
        </p:nvSpPr>
        <p:spPr>
          <a:xfrm>
            <a:off x="992520" y="1626840"/>
            <a:ext cx="13236480" cy="4138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600" spc="-1" strike="noStrike" cap="all">
                <a:solidFill>
                  <a:srgbClr val="000000"/>
                </a:solidFill>
                <a:latin typeface="Calibri"/>
              </a:rPr>
              <a:t>;****************************************************************</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;CONTROL DE TIEMPO PARA REBOTES EN PULSADORES</a:t>
            </a:r>
            <a:endParaRPr b="0" lang="es-AR" sz="1600" spc="-1" strike="noStrike">
              <a:solidFill>
                <a:srgbClr val="000000"/>
              </a:solidFill>
              <a:latin typeface="Arial"/>
            </a:endParaRPr>
          </a:p>
          <a:p>
            <a:pPr>
              <a:lnSpc>
                <a:spcPct val="100000"/>
              </a:lnSpc>
            </a:pPr>
            <a:r>
              <a:rPr b="1" lang="es-ES" sz="1600" spc="-1" strike="noStrike" cap="all">
                <a:solidFill>
                  <a:srgbClr val="000000"/>
                </a:solidFill>
                <a:latin typeface="Calibri"/>
              </a:rPr>
              <a:t>;***************************************************************</a:t>
            </a:r>
            <a:r>
              <a:rPr b="0" lang="es-ES" sz="1600" spc="-1" strike="noStrike">
                <a:solidFill>
                  <a:srgbClr val="000000"/>
                </a:solidFill>
                <a:latin typeface="Calibri"/>
              </a:rPr>
              <a:t>	</a:t>
            </a:r>
            <a:r>
              <a:rPr b="0" lang="es-ES" sz="1600" spc="-1" strike="noStrike">
                <a:solidFill>
                  <a:srgbClr val="000000"/>
                </a:solidFill>
                <a:latin typeface="Calibri"/>
              </a:rPr>
              <a:t>	</a:t>
            </a:r>
            <a:endParaRPr b="0" lang="es-AR" sz="1600" spc="-1" strike="noStrike">
              <a:solidFill>
                <a:srgbClr val="000000"/>
              </a:solidFill>
              <a:latin typeface="Arial"/>
            </a:endParaRPr>
          </a:p>
          <a:p>
            <a:pPr>
              <a:lnSpc>
                <a:spcPct val="100000"/>
              </a:lnSpc>
            </a:pPr>
            <a:r>
              <a:rPr b="1" lang="es-ES" sz="1800" spc="-1" strike="noStrike">
                <a:solidFill>
                  <a:srgbClr val="ff0000"/>
                </a:solidFill>
                <a:latin typeface="Calibri"/>
              </a:rPr>
              <a:t>tiempo</a:t>
            </a:r>
            <a:r>
              <a:rPr b="1" lang="es-ES" sz="18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clrf</a:t>
            </a:r>
            <a:r>
              <a:rPr b="0" lang="es-ES" sz="1600" spc="-1" strike="noStrike">
                <a:solidFill>
                  <a:srgbClr val="000000"/>
                </a:solidFill>
                <a:latin typeface="Calibri"/>
              </a:rPr>
              <a:t>	</a:t>
            </a:r>
            <a:r>
              <a:rPr b="0" lang="es-ES" sz="1600" spc="-1" strike="noStrike">
                <a:solidFill>
                  <a:srgbClr val="000000"/>
                </a:solidFill>
                <a:latin typeface="Calibri"/>
              </a:rPr>
              <a:t>t1con</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movlw</a:t>
            </a:r>
            <a:r>
              <a:rPr b="0" lang="es-ES" sz="1600" spc="-1" strike="noStrike">
                <a:solidFill>
                  <a:srgbClr val="000000"/>
                </a:solidFill>
                <a:latin typeface="Calibri"/>
              </a:rPr>
              <a:t>	</a:t>
            </a:r>
            <a:r>
              <a:rPr b="0" lang="es-ES" sz="1600" spc="-1" strike="noStrike">
                <a:solidFill>
                  <a:srgbClr val="000000"/>
                </a:solidFill>
                <a:latin typeface="Calibri"/>
              </a:rPr>
              <a:t>0xb1</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movwf</a:t>
            </a:r>
            <a:r>
              <a:rPr b="0" lang="es-ES" sz="1600" spc="-1" strike="noStrike">
                <a:solidFill>
                  <a:srgbClr val="000000"/>
                </a:solidFill>
                <a:latin typeface="Calibri"/>
              </a:rPr>
              <a:t>	</a:t>
            </a:r>
            <a:r>
              <a:rPr b="0" lang="es-ES" sz="1600" spc="-1" strike="noStrike">
                <a:solidFill>
                  <a:srgbClr val="000000"/>
                </a:solidFill>
                <a:latin typeface="Calibri"/>
              </a:rPr>
              <a:t>tmr1h</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movlw</a:t>
            </a:r>
            <a:r>
              <a:rPr b="0" lang="es-ES" sz="1600" spc="-1" strike="noStrike">
                <a:solidFill>
                  <a:srgbClr val="000000"/>
                </a:solidFill>
                <a:latin typeface="Calibri"/>
              </a:rPr>
              <a:t>	</a:t>
            </a:r>
            <a:r>
              <a:rPr b="0" lang="es-ES" sz="1600" spc="-1" strike="noStrike">
                <a:solidFill>
                  <a:srgbClr val="000000"/>
                </a:solidFill>
                <a:latin typeface="Calibri"/>
              </a:rPr>
              <a:t>0xdf</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movwf</a:t>
            </a:r>
            <a:r>
              <a:rPr b="0" lang="es-ES" sz="1600" spc="-1" strike="noStrike">
                <a:solidFill>
                  <a:srgbClr val="000000"/>
                </a:solidFill>
                <a:latin typeface="Calibri"/>
              </a:rPr>
              <a:t>	</a:t>
            </a:r>
            <a:r>
              <a:rPr b="0" lang="es-ES" sz="1600" spc="-1" strike="noStrike">
                <a:solidFill>
                  <a:srgbClr val="000000"/>
                </a:solidFill>
                <a:latin typeface="Calibri"/>
              </a:rPr>
              <a:t>tmr1l</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 se configura a Timer1 para 20 mseg aprox</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bsf</a:t>
            </a:r>
            <a:r>
              <a:rPr b="0" lang="es-ES" sz="1600" spc="-1" strike="noStrike">
                <a:solidFill>
                  <a:srgbClr val="000000"/>
                </a:solidFill>
                <a:latin typeface="Calibri"/>
              </a:rPr>
              <a:t>	</a:t>
            </a:r>
            <a:r>
              <a:rPr b="0" lang="es-ES" sz="1600" spc="-1" strike="noStrike">
                <a:solidFill>
                  <a:srgbClr val="000000"/>
                </a:solidFill>
                <a:latin typeface="Calibri"/>
              </a:rPr>
              <a:t>t1con,0</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;arranca temporizador</a:t>
            </a:r>
            <a:endParaRPr b="0" lang="es-AR" sz="1600" spc="-1" strike="noStrike">
              <a:solidFill>
                <a:srgbClr val="000000"/>
              </a:solidFill>
              <a:latin typeface="Arial"/>
            </a:endParaRPr>
          </a:p>
          <a:p>
            <a:pPr>
              <a:lnSpc>
                <a:spcPct val="100000"/>
              </a:lnSpc>
            </a:pP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mas</a:t>
            </a:r>
            <a:r>
              <a:rPr b="1" lang="es-ES" sz="18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btfss</a:t>
            </a:r>
            <a:r>
              <a:rPr b="0" lang="es-ES" sz="1600" spc="-1" strike="noStrike">
                <a:solidFill>
                  <a:srgbClr val="000000"/>
                </a:solidFill>
                <a:latin typeface="Calibri"/>
              </a:rPr>
              <a:t>	</a:t>
            </a:r>
            <a:r>
              <a:rPr b="0" lang="es-ES" sz="1600" spc="-1" strike="noStrike">
                <a:solidFill>
                  <a:srgbClr val="000000"/>
                </a:solidFill>
                <a:latin typeface="Calibri"/>
              </a:rPr>
              <a:t>pir1,0</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;termino?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goto</a:t>
            </a:r>
            <a:r>
              <a:rPr b="0" lang="es-ES" sz="1600" spc="-1" strike="noStrike">
                <a:solidFill>
                  <a:srgbClr val="000000"/>
                </a:solidFill>
                <a:latin typeface="Calibri"/>
              </a:rPr>
              <a:t>	</a:t>
            </a:r>
            <a:r>
              <a:rPr b="0" lang="es-ES" sz="1600" spc="-1" strike="noStrike">
                <a:solidFill>
                  <a:srgbClr val="000000"/>
                </a:solidFill>
                <a:latin typeface="Calibri"/>
              </a:rPr>
              <a:t>mas</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;no, sigo esperando</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bcf</a:t>
            </a:r>
            <a:r>
              <a:rPr b="0" lang="es-ES" sz="1600" spc="-1" strike="noStrike">
                <a:solidFill>
                  <a:srgbClr val="000000"/>
                </a:solidFill>
                <a:latin typeface="Calibri"/>
              </a:rPr>
              <a:t>	</a:t>
            </a:r>
            <a:r>
              <a:rPr b="0" lang="es-ES" sz="1600" spc="-1" strike="noStrike">
                <a:solidFill>
                  <a:srgbClr val="000000"/>
                </a:solidFill>
                <a:latin typeface="Calibri"/>
              </a:rPr>
              <a:t>pir1,0</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;si, borrar bandera indicadora de fin</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bcf</a:t>
            </a:r>
            <a:r>
              <a:rPr b="0" lang="es-ES" sz="1600" spc="-1" strike="noStrike">
                <a:solidFill>
                  <a:srgbClr val="000000"/>
                </a:solidFill>
                <a:latin typeface="Calibri"/>
              </a:rPr>
              <a:t>	</a:t>
            </a:r>
            <a:r>
              <a:rPr b="0" lang="es-ES" sz="1600" spc="-1" strike="noStrike">
                <a:solidFill>
                  <a:srgbClr val="000000"/>
                </a:solidFill>
                <a:latin typeface="Calibri"/>
              </a:rPr>
              <a:t>t1con,0</a:t>
            </a: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;parar contador</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0" lang="es-ES" sz="1600" spc="-1" strike="noStrike">
                <a:solidFill>
                  <a:srgbClr val="000000"/>
                </a:solidFill>
                <a:latin typeface="Calibri"/>
              </a:rPr>
              <a:t>return</a:t>
            </a:r>
            <a:r>
              <a:rPr b="0" lang="es-ES" sz="1600" spc="-1" strike="noStrike">
                <a:solidFill>
                  <a:srgbClr val="000000"/>
                </a:solidFill>
                <a:latin typeface="Calibri"/>
              </a:rPr>
              <a:t>	</a:t>
            </a:r>
            <a:endParaRPr b="0" lang="es-AR" sz="1600" spc="-1" strike="noStrike">
              <a:solidFill>
                <a:srgbClr val="000000"/>
              </a:solidFill>
              <a:latin typeface="Arial"/>
            </a:endParaRPr>
          </a:p>
          <a:p>
            <a:pPr>
              <a:lnSpc>
                <a:spcPct val="100000"/>
              </a:lnSpc>
            </a:pPr>
            <a:r>
              <a:rPr b="0" lang="es-ES" sz="1600" spc="-1" strike="noStrike">
                <a:solidFill>
                  <a:srgbClr val="000000"/>
                </a:solidFill>
                <a:latin typeface="Calibri"/>
              </a:rPr>
              <a:t>	</a:t>
            </a:r>
            <a:r>
              <a:rPr b="0" lang="es-ES" sz="1600" spc="-1" strike="noStrike">
                <a:solidFill>
                  <a:srgbClr val="000000"/>
                </a:solidFill>
                <a:latin typeface="Calibri"/>
              </a:rPr>
              <a:t>	</a:t>
            </a:r>
            <a:r>
              <a:rPr b="1" lang="es-ES" sz="2000" spc="-1" strike="noStrike">
                <a:solidFill>
                  <a:srgbClr val="ff0000"/>
                </a:solidFill>
                <a:latin typeface="Calibri"/>
              </a:rPr>
              <a:t>end</a:t>
            </a:r>
            <a:endParaRPr b="0" lang="es-A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6" name="PlaceHolder 1"/>
          <p:cNvSpPr>
            <a:spLocks noGrp="1"/>
          </p:cNvSpPr>
          <p:nvPr>
            <p:ph type="title"/>
          </p:nvPr>
        </p:nvSpPr>
        <p:spPr>
          <a:xfrm>
            <a:off x="1283400" y="3170160"/>
            <a:ext cx="10465920" cy="193860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Guía de los conceptos necesarios para la resolución el primer TP</a:t>
            </a:r>
            <a:endParaRPr b="0" lang="en-US" sz="4400" spc="-1" strike="noStrike">
              <a:solidFill>
                <a:srgbClr val="000000"/>
              </a:solidFill>
              <a:latin typeface="Calibri"/>
            </a:endParaRPr>
          </a:p>
        </p:txBody>
      </p:sp>
      <p:sp>
        <p:nvSpPr>
          <p:cNvPr id="1767" name="PlaceHolder 2"/>
          <p:cNvSpPr>
            <a:spLocks noGrp="1"/>
          </p:cNvSpPr>
          <p:nvPr>
            <p:ph type="subTitle"/>
          </p:nvPr>
        </p:nvSpPr>
        <p:spPr>
          <a:xfrm>
            <a:off x="2206800" y="5486040"/>
            <a:ext cx="8619120" cy="2311200"/>
          </a:xfrm>
          <a:prstGeom prst="rect">
            <a:avLst/>
          </a:prstGeom>
          <a:noFill/>
          <a:ln w="0">
            <a:noFill/>
          </a:ln>
        </p:spPr>
        <p:txBody>
          <a:bodyPr anchor="t">
            <a:noAutofit/>
          </a:bodyPr>
          <a:p>
            <a:pPr indent="0" algn="ctr">
              <a:lnSpc>
                <a:spcPct val="100000"/>
              </a:lnSpc>
              <a:spcBef>
                <a:spcPts val="641"/>
              </a:spcBef>
              <a:buNone/>
              <a:tabLst>
                <a:tab algn="l" pos="0"/>
              </a:tabLst>
            </a:pPr>
            <a:r>
              <a:rPr b="0" lang="es-AR" sz="3200" spc="-1" strike="noStrike">
                <a:solidFill>
                  <a:srgbClr val="8b8b8b"/>
                </a:solidFill>
                <a:latin typeface="Calibri"/>
              </a:rPr>
              <a:t>Arquitectura de Computadoras,  2016</a:t>
            </a:r>
            <a:endParaRPr b="0" lang="es-AR" sz="3200" spc="-1" strike="noStrike">
              <a:solidFill>
                <a:srgbClr val="000000"/>
              </a:solidFill>
              <a:latin typeface="Arial"/>
            </a:endParaRPr>
          </a:p>
          <a:p>
            <a:pPr indent="0" algn="ctr">
              <a:lnSpc>
                <a:spcPct val="100000"/>
              </a:lnSpc>
              <a:spcBef>
                <a:spcPts val="641"/>
              </a:spcBef>
              <a:buNone/>
              <a:tabLst>
                <a:tab algn="l" pos="0"/>
              </a:tabLst>
            </a:pPr>
            <a:endParaRPr b="0" lang="es-A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8" name="PlaceHolder 1"/>
          <p:cNvSpPr>
            <a:spLocks noGrp="1"/>
          </p:cNvSpPr>
          <p:nvPr>
            <p:ph type="title"/>
          </p:nvPr>
        </p:nvSpPr>
        <p:spPr>
          <a:xfrm>
            <a:off x="1074240" y="1378440"/>
            <a:ext cx="12695040" cy="139716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Descripción de la consigna</a:t>
            </a:r>
            <a:endParaRPr b="0" lang="en-US" sz="4400" spc="-1" strike="noStrike">
              <a:solidFill>
                <a:srgbClr val="000000"/>
              </a:solidFill>
              <a:latin typeface="Calibri"/>
            </a:endParaRPr>
          </a:p>
        </p:txBody>
      </p:sp>
      <p:sp>
        <p:nvSpPr>
          <p:cNvPr id="1769" name="PlaceHolder 2"/>
          <p:cNvSpPr>
            <a:spLocks noGrp="1"/>
          </p:cNvSpPr>
          <p:nvPr>
            <p:ph/>
          </p:nvPr>
        </p:nvSpPr>
        <p:spPr>
          <a:xfrm>
            <a:off x="1524240" y="3310560"/>
            <a:ext cx="11763360" cy="5192640"/>
          </a:xfrm>
          <a:prstGeom prst="rect">
            <a:avLst/>
          </a:prstGeom>
          <a:noFill/>
          <a:ln w="0">
            <a:noFill/>
          </a:ln>
        </p:spPr>
        <p:txBody>
          <a:bodyPr anchor="t">
            <a:noAutofit/>
          </a:bodyPr>
          <a:p>
            <a:pPr marL="343080" indent="-343080">
              <a:lnSpc>
                <a:spcPct val="100000"/>
              </a:lnSpc>
              <a:spcBef>
                <a:spcPts val="349"/>
              </a:spcBef>
              <a:buClr>
                <a:srgbClr val="d24726"/>
              </a:buClr>
              <a:buSzPct val="150000"/>
              <a:buFont typeface="Arial"/>
              <a:buChar char="•"/>
            </a:pPr>
            <a:r>
              <a:rPr b="0" lang="es-AR" sz="1750" spc="-1" strike="noStrike">
                <a:solidFill>
                  <a:srgbClr val="000000"/>
                </a:solidFill>
                <a:latin typeface="Calibri"/>
              </a:rPr>
              <a:t>El primer trabajo práctico de programación se divide en tres ejercicios, cada uno de los cuales contiene subdivisiones. A grandes rasgos, abordan las siguientes temáticas:</a:t>
            </a:r>
            <a:endParaRPr b="0" lang="en-US" sz="1750" spc="-1" strike="noStrike">
              <a:solidFill>
                <a:srgbClr val="000000"/>
              </a:solidFill>
              <a:latin typeface="Calibri"/>
            </a:endParaRPr>
          </a:p>
          <a:p>
            <a:pPr marL="250560" indent="-250560">
              <a:lnSpc>
                <a:spcPct val="100000"/>
              </a:lnSpc>
              <a:spcBef>
                <a:spcPts val="349"/>
              </a:spcBef>
              <a:buClr>
                <a:srgbClr val="d24726"/>
              </a:buClr>
              <a:buSzPct val="150000"/>
              <a:buFont typeface="Arial"/>
              <a:buChar char="•"/>
            </a:pPr>
            <a:r>
              <a:rPr b="0" lang="es-AR" sz="1750" spc="-1" strike="noStrike">
                <a:solidFill>
                  <a:srgbClr val="000000"/>
                </a:solidFill>
                <a:latin typeface="Calibri"/>
              </a:rPr>
              <a:t>EJERCICIO 1: Configuración de puertos - Manejo de LEDs - Demoras sin Timer</a:t>
            </a:r>
            <a:endParaRPr b="0" lang="en-US" sz="1750" spc="-1" strike="noStrike">
              <a:solidFill>
                <a:srgbClr val="000000"/>
              </a:solidFill>
              <a:latin typeface="Calibri"/>
            </a:endParaRPr>
          </a:p>
          <a:p>
            <a:pPr marL="250560" indent="-250560">
              <a:lnSpc>
                <a:spcPct val="100000"/>
              </a:lnSpc>
              <a:spcBef>
                <a:spcPts val="349"/>
              </a:spcBef>
              <a:buClr>
                <a:srgbClr val="d24726"/>
              </a:buClr>
              <a:buSzPct val="150000"/>
              <a:buFont typeface="Arial"/>
              <a:buChar char="•"/>
            </a:pPr>
            <a:r>
              <a:rPr b="0" lang="es-AR" sz="1750" spc="-1" strike="noStrike">
                <a:solidFill>
                  <a:srgbClr val="000000"/>
                </a:solidFill>
                <a:latin typeface="Calibri"/>
              </a:rPr>
              <a:t>EJERCICIO 2: Manejo de pulsadores – Interrupciones + Conceptos del Ejercicio 1</a:t>
            </a:r>
            <a:endParaRPr b="0" lang="en-US" sz="1750" spc="-1" strike="noStrike">
              <a:solidFill>
                <a:srgbClr val="000000"/>
              </a:solidFill>
              <a:latin typeface="Calibri"/>
            </a:endParaRPr>
          </a:p>
          <a:p>
            <a:pPr marL="250560" indent="-250560">
              <a:lnSpc>
                <a:spcPct val="100000"/>
              </a:lnSpc>
              <a:spcBef>
                <a:spcPts val="349"/>
              </a:spcBef>
              <a:buClr>
                <a:srgbClr val="d24726"/>
              </a:buClr>
              <a:buSzPct val="150000"/>
              <a:buFont typeface="Arial"/>
              <a:buChar char="•"/>
            </a:pPr>
            <a:r>
              <a:rPr b="0" lang="es-AR" sz="1750" spc="-1" strike="noStrike">
                <a:solidFill>
                  <a:srgbClr val="000000"/>
                </a:solidFill>
                <a:latin typeface="Calibri"/>
              </a:rPr>
              <a:t>EJERCICIO 3: Manejo de Display – Uso del Timer 0 + Conceptos de los ejercicios anteriores</a:t>
            </a:r>
            <a:endParaRPr b="0" lang="en-US" sz="17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2121480" y="722160"/>
            <a:ext cx="11081520" cy="1507320"/>
          </a:xfrm>
          <a:prstGeom prst="rect">
            <a:avLst/>
          </a:prstGeom>
          <a:noFill/>
          <a:ln w="0">
            <a:noFill/>
          </a:ln>
        </p:spPr>
        <p:txBody>
          <a:bodyPr anchor="ctr">
            <a:normAutofit/>
          </a:bodyPr>
          <a:p>
            <a:pPr indent="0" algn="ctr">
              <a:lnSpc>
                <a:spcPct val="100000"/>
              </a:lnSpc>
              <a:buNone/>
            </a:pPr>
            <a:r>
              <a:rPr b="0" lang="es-MX" sz="4400" spc="-1" strike="noStrike">
                <a:solidFill>
                  <a:srgbClr val="000000"/>
                </a:solidFill>
                <a:latin typeface="Calibri"/>
              </a:rPr>
              <a:t>Para reflexionar antes de la cursada</a:t>
            </a:r>
            <a:endParaRPr b="0" lang="en-US" sz="4400" spc="-1" strike="noStrike">
              <a:solidFill>
                <a:srgbClr val="000000"/>
              </a:solidFill>
              <a:latin typeface="Calibri"/>
            </a:endParaRPr>
          </a:p>
        </p:txBody>
      </p:sp>
      <p:sp>
        <p:nvSpPr>
          <p:cNvPr id="187" name="PlaceHolder 2"/>
          <p:cNvSpPr>
            <a:spLocks noGrp="1"/>
          </p:cNvSpPr>
          <p:nvPr>
            <p:ph/>
          </p:nvPr>
        </p:nvSpPr>
        <p:spPr>
          <a:xfrm>
            <a:off x="975600" y="1867680"/>
            <a:ext cx="12432600" cy="8001360"/>
          </a:xfrm>
          <a:prstGeom prst="rect">
            <a:avLst/>
          </a:prstGeom>
          <a:noFill/>
          <a:ln w="0">
            <a:noFill/>
          </a:ln>
        </p:spPr>
        <p:txBody>
          <a:bodyPr anchor="t">
            <a:noAutofit/>
          </a:bodyPr>
          <a:p>
            <a:pPr indent="0" algn="just">
              <a:lnSpc>
                <a:spcPct val="100000"/>
              </a:lnSpc>
              <a:spcBef>
                <a:spcPts val="561"/>
              </a:spcBef>
              <a:buNone/>
              <a:tabLst>
                <a:tab algn="l" pos="0"/>
              </a:tabLst>
            </a:pPr>
            <a:r>
              <a:rPr b="0" i="1" lang="es-MX" sz="2800" spc="-1" strike="noStrike">
                <a:solidFill>
                  <a:srgbClr val="000000"/>
                </a:solidFill>
                <a:latin typeface="Calibri"/>
              </a:rPr>
              <a:t>Los alumnos no “saben” porque el profesor enseña.</a:t>
            </a:r>
            <a:endParaRPr b="0" lang="en-US" sz="2800" spc="-1" strike="noStrike">
              <a:solidFill>
                <a:srgbClr val="000000"/>
              </a:solidFill>
              <a:latin typeface="Calibri"/>
            </a:endParaRPr>
          </a:p>
          <a:p>
            <a:pPr indent="0" algn="just">
              <a:lnSpc>
                <a:spcPct val="100000"/>
              </a:lnSpc>
              <a:spcBef>
                <a:spcPts val="561"/>
              </a:spcBef>
              <a:buNone/>
              <a:tabLst>
                <a:tab algn="l" pos="0"/>
              </a:tabLst>
            </a:pPr>
            <a:r>
              <a:rPr b="0" i="1" lang="es-MX" sz="2800" spc="-1" strike="noStrike">
                <a:solidFill>
                  <a:srgbClr val="000000"/>
                </a:solidFill>
                <a:latin typeface="Calibri"/>
              </a:rPr>
              <a:t>Los alumnos generan su aprendizaje a partir de la aportación de los profesores que no son más que </a:t>
            </a:r>
            <a:r>
              <a:rPr b="0" i="1" lang="es-MX" sz="2800" spc="-1" strike="noStrike">
                <a:solidFill>
                  <a:srgbClr val="ff0000"/>
                </a:solidFill>
                <a:latin typeface="Calibri"/>
              </a:rPr>
              <a:t>facilitadores</a:t>
            </a:r>
            <a:r>
              <a:rPr b="0" i="1" lang="es-MX" sz="2800" spc="-1" strike="noStrike">
                <a:solidFill>
                  <a:srgbClr val="000000"/>
                </a:solidFill>
                <a:latin typeface="Calibri"/>
              </a:rPr>
              <a:t> de conocimiento.</a:t>
            </a:r>
            <a:endParaRPr b="0" lang="en-US" sz="2800" spc="-1" strike="noStrike">
              <a:solidFill>
                <a:srgbClr val="000000"/>
              </a:solidFill>
              <a:latin typeface="Calibri"/>
            </a:endParaRPr>
          </a:p>
          <a:p>
            <a:pPr indent="0" algn="just">
              <a:lnSpc>
                <a:spcPct val="100000"/>
              </a:lnSpc>
              <a:spcBef>
                <a:spcPts val="561"/>
              </a:spcBef>
              <a:buNone/>
              <a:tabLst>
                <a:tab algn="l" pos="0"/>
              </a:tabLst>
            </a:pPr>
            <a:endParaRPr b="0" lang="en-US" sz="2800" spc="-1" strike="noStrike">
              <a:solidFill>
                <a:srgbClr val="000000"/>
              </a:solidFill>
              <a:latin typeface="Calibri"/>
            </a:endParaRPr>
          </a:p>
          <a:p>
            <a:pPr indent="0" algn="just">
              <a:lnSpc>
                <a:spcPct val="100000"/>
              </a:lnSpc>
              <a:spcBef>
                <a:spcPts val="561"/>
              </a:spcBef>
              <a:buNone/>
              <a:tabLst>
                <a:tab algn="l" pos="0"/>
              </a:tabLst>
            </a:pPr>
            <a:r>
              <a:rPr b="0" i="1" lang="es-MX" sz="2800" spc="-1" strike="noStrike">
                <a:solidFill>
                  <a:srgbClr val="000000"/>
                </a:solidFill>
                <a:latin typeface="Calibri"/>
              </a:rPr>
              <a:t>El </a:t>
            </a:r>
            <a:r>
              <a:rPr b="0" i="1" lang="es-MX" sz="2800" spc="-1" strike="noStrike">
                <a:solidFill>
                  <a:srgbClr val="ff0000"/>
                </a:solidFill>
                <a:latin typeface="Calibri"/>
              </a:rPr>
              <a:t>saber hacer</a:t>
            </a:r>
            <a:r>
              <a:rPr b="0" i="1" lang="es-MX" sz="2800" spc="-1" strike="noStrike">
                <a:solidFill>
                  <a:srgbClr val="000000"/>
                </a:solidFill>
                <a:latin typeface="Calibri"/>
              </a:rPr>
              <a:t> se consigue cuando los alumnos logran conectarse con lo que se quiere.</a:t>
            </a:r>
            <a:endParaRPr b="0" lang="en-US" sz="2800" spc="-1" strike="noStrike">
              <a:solidFill>
                <a:srgbClr val="000000"/>
              </a:solidFill>
              <a:latin typeface="Calibri"/>
            </a:endParaRPr>
          </a:p>
          <a:p>
            <a:pPr indent="0" algn="just">
              <a:lnSpc>
                <a:spcPct val="100000"/>
              </a:lnSpc>
              <a:spcBef>
                <a:spcPts val="561"/>
              </a:spcBef>
              <a:buNone/>
              <a:tabLst>
                <a:tab algn="l" pos="0"/>
              </a:tabLst>
            </a:pPr>
            <a:endParaRPr b="0" lang="en-US" sz="2800" spc="-1" strike="noStrike">
              <a:solidFill>
                <a:srgbClr val="000000"/>
              </a:solidFill>
              <a:latin typeface="Calibri"/>
            </a:endParaRPr>
          </a:p>
          <a:p>
            <a:pPr indent="0" algn="just">
              <a:lnSpc>
                <a:spcPct val="100000"/>
              </a:lnSpc>
              <a:spcBef>
                <a:spcPts val="561"/>
              </a:spcBef>
              <a:buNone/>
              <a:tabLst>
                <a:tab algn="l" pos="0"/>
              </a:tabLst>
            </a:pPr>
            <a:r>
              <a:rPr b="0" i="1" lang="es-MX" sz="2800" spc="-1" strike="noStrike">
                <a:solidFill>
                  <a:srgbClr val="000000"/>
                </a:solidFill>
                <a:latin typeface="Calibri"/>
              </a:rPr>
              <a:t>Compromiso, dedicación, intencionalidad y tiempo. Es el “costo” que los alumnos están dispuesto a pagar para alcanzar el objetivo de lo que se quiere.</a:t>
            </a:r>
            <a:endParaRPr b="0" lang="en-US" sz="2800" spc="-1" strike="noStrike">
              <a:solidFill>
                <a:srgbClr val="000000"/>
              </a:solidFill>
              <a:latin typeface="Calibri"/>
            </a:endParaRPr>
          </a:p>
          <a:p>
            <a:pPr indent="0" algn="just">
              <a:lnSpc>
                <a:spcPct val="100000"/>
              </a:lnSpc>
              <a:spcBef>
                <a:spcPts val="561"/>
              </a:spcBef>
              <a:buNone/>
              <a:tabLst>
                <a:tab algn="l" pos="0"/>
              </a:tabLst>
            </a:pPr>
            <a:r>
              <a:rPr b="0" i="1" lang="es-MX" sz="2800" spc="-1" strike="noStrike">
                <a:solidFill>
                  <a:srgbClr val="000000"/>
                </a:solidFill>
                <a:latin typeface="Calibri"/>
              </a:rPr>
              <a:t>Todo tiene un costo… nada es gratis o mágico.</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582480" y="613440"/>
            <a:ext cx="13955040" cy="1725120"/>
          </a:xfrm>
          <a:prstGeom prst="rect">
            <a:avLst/>
          </a:prstGeom>
          <a:noFill/>
          <a:ln w="0">
            <a:noFill/>
          </a:ln>
        </p:spPr>
        <p:txBody>
          <a:bodyPr lIns="0" rIns="0" tIns="0" anchor="ctr">
            <a:noAutofit/>
          </a:bodyPr>
          <a:p>
            <a:pPr indent="0" algn="ctr">
              <a:lnSpc>
                <a:spcPts val="6100"/>
              </a:lnSpc>
              <a:buNone/>
            </a:pPr>
            <a:r>
              <a:rPr b="1" i="1" lang="es-AR" sz="4000" spc="-1" strike="noStrike">
                <a:solidFill>
                  <a:srgbClr val="ff0000"/>
                </a:solidFill>
                <a:latin typeface="Times New Roman"/>
              </a:rPr>
              <a:t>Arquitectura Detallada de un Microcontrolador</a:t>
            </a:r>
            <a:endParaRPr b="0" lang="en-US" sz="4000" spc="-1" strike="noStrike">
              <a:solidFill>
                <a:srgbClr val="000000"/>
              </a:solidFill>
              <a:latin typeface="Calibri"/>
            </a:endParaRPr>
          </a:p>
        </p:txBody>
      </p:sp>
      <p:sp>
        <p:nvSpPr>
          <p:cNvPr id="302" name="PlaceHolder 2"/>
          <p:cNvSpPr>
            <a:spLocks noGrp="1"/>
          </p:cNvSpPr>
          <p:nvPr>
            <p:ph/>
          </p:nvPr>
        </p:nvSpPr>
        <p:spPr>
          <a:xfrm>
            <a:off x="975600" y="2470680"/>
            <a:ext cx="11081520" cy="5969880"/>
          </a:xfrm>
          <a:prstGeom prst="rect">
            <a:avLst/>
          </a:prstGeom>
          <a:noFill/>
          <a:ln w="0">
            <a:noFill/>
          </a:ln>
        </p:spPr>
        <p:txBody>
          <a:bodyPr anchor="t">
            <a:normAutofit/>
          </a:bodyPr>
          <a:p>
            <a:pPr marL="343080" indent="-343080">
              <a:lnSpc>
                <a:spcPct val="100000"/>
              </a:lnSpc>
              <a:spcBef>
                <a:spcPts val="400"/>
              </a:spcBef>
              <a:buClr>
                <a:srgbClr val="000000"/>
              </a:buClr>
              <a:buFont typeface="Arial"/>
              <a:buChar char="•"/>
            </a:pPr>
            <a:r>
              <a:rPr b="1" lang="es-AR" sz="2000" spc="-1" strike="noStrike">
                <a:solidFill>
                  <a:srgbClr val="000000"/>
                </a:solidFill>
                <a:latin typeface="Calibri"/>
              </a:rPr>
              <a:t>Procesador o CPU (Unidad Central de Proceso).</a:t>
            </a:r>
            <a:endParaRPr b="0" lang="en-US" sz="2000" spc="-1" strike="noStrike">
              <a:solidFill>
                <a:srgbClr val="000000"/>
              </a:solidFill>
              <a:latin typeface="Calibri"/>
            </a:endParaRPr>
          </a:p>
          <a:p>
            <a:pPr marL="343080" indent="-343080">
              <a:lnSpc>
                <a:spcPct val="100000"/>
              </a:lnSpc>
              <a:spcBef>
                <a:spcPts val="400"/>
              </a:spcBef>
              <a:buClr>
                <a:srgbClr val="000000"/>
              </a:buClr>
              <a:buFont typeface="Arial"/>
              <a:buChar char="•"/>
            </a:pPr>
            <a:r>
              <a:rPr b="1" lang="es-AR" sz="2000" spc="-1" strike="noStrike">
                <a:solidFill>
                  <a:srgbClr val="000000"/>
                </a:solidFill>
                <a:latin typeface="Calibri"/>
              </a:rPr>
              <a:t>Memoria Central:</a:t>
            </a:r>
            <a:endParaRPr b="0" lang="en-US" sz="2000" spc="-1" strike="noStrike">
              <a:solidFill>
                <a:srgbClr val="000000"/>
              </a:solidFill>
              <a:latin typeface="Calibri"/>
            </a:endParaRPr>
          </a:p>
          <a:p>
            <a:pPr lvl="1" marL="743040" indent="-285840">
              <a:lnSpc>
                <a:spcPct val="100000"/>
              </a:lnSpc>
              <a:spcBef>
                <a:spcPts val="400"/>
              </a:spcBef>
              <a:buClr>
                <a:srgbClr val="000000"/>
              </a:buClr>
              <a:buFont typeface="Arial"/>
              <a:buChar char="–"/>
            </a:pPr>
            <a:r>
              <a:rPr b="1" lang="es-AR" sz="2000" spc="-1" strike="noStrike">
                <a:solidFill>
                  <a:srgbClr val="000000"/>
                </a:solidFill>
                <a:latin typeface="Calibri"/>
              </a:rPr>
              <a:t>Memoria de programa de tipo ROM/EPROM/EEPROM/Flash .</a:t>
            </a:r>
            <a:endParaRPr b="0" lang="en-US" sz="2000" spc="-1" strike="noStrike">
              <a:solidFill>
                <a:srgbClr val="000000"/>
              </a:solidFill>
              <a:latin typeface="Calibri"/>
            </a:endParaRPr>
          </a:p>
          <a:p>
            <a:pPr lvl="1" marL="743040" indent="-285840">
              <a:lnSpc>
                <a:spcPct val="100000"/>
              </a:lnSpc>
              <a:spcBef>
                <a:spcPts val="400"/>
              </a:spcBef>
              <a:buClr>
                <a:srgbClr val="000000"/>
              </a:buClr>
              <a:buFont typeface="Arial"/>
              <a:buChar char="–"/>
            </a:pPr>
            <a:r>
              <a:rPr b="1" lang="es-AR" sz="2000" spc="-1" strike="noStrike">
                <a:solidFill>
                  <a:srgbClr val="000000"/>
                </a:solidFill>
                <a:latin typeface="Calibri"/>
              </a:rPr>
              <a:t>Memoria de datos de tipo RAM.</a:t>
            </a:r>
            <a:endParaRPr b="0" lang="en-US" sz="2000" spc="-1" strike="noStrike">
              <a:solidFill>
                <a:srgbClr val="000000"/>
              </a:solidFill>
              <a:latin typeface="Calibri"/>
            </a:endParaRPr>
          </a:p>
          <a:p>
            <a:pPr marL="343080" indent="-343080">
              <a:lnSpc>
                <a:spcPct val="100000"/>
              </a:lnSpc>
              <a:spcBef>
                <a:spcPts val="400"/>
              </a:spcBef>
              <a:buClr>
                <a:srgbClr val="000000"/>
              </a:buClr>
              <a:buFont typeface="Arial"/>
              <a:buChar char="•"/>
            </a:pPr>
            <a:r>
              <a:rPr b="1" lang="es-AR" sz="2000" spc="-1" strike="noStrike">
                <a:solidFill>
                  <a:srgbClr val="000000"/>
                </a:solidFill>
                <a:latin typeface="Calibri"/>
              </a:rPr>
              <a:t>Buses de control, datos y direcciones.</a:t>
            </a:r>
            <a:endParaRPr b="0" lang="en-US" sz="2000" spc="-1" strike="noStrike">
              <a:solidFill>
                <a:srgbClr val="000000"/>
              </a:solidFill>
              <a:latin typeface="Calibri"/>
            </a:endParaRPr>
          </a:p>
          <a:p>
            <a:pPr marL="343080" indent="-343080">
              <a:lnSpc>
                <a:spcPct val="100000"/>
              </a:lnSpc>
              <a:spcBef>
                <a:spcPts val="400"/>
              </a:spcBef>
              <a:buClr>
                <a:srgbClr val="000000"/>
              </a:buClr>
              <a:buFont typeface="Arial"/>
              <a:buChar char="•"/>
            </a:pPr>
            <a:r>
              <a:rPr b="1" lang="es-AR" sz="2000" spc="-1" strike="noStrike">
                <a:solidFill>
                  <a:srgbClr val="000000"/>
                </a:solidFill>
                <a:latin typeface="Calibri"/>
              </a:rPr>
              <a:t>Líneas de E/S para comunicarse con el exterior.</a:t>
            </a:r>
            <a:endParaRPr b="0" lang="en-US" sz="2000" spc="-1" strike="noStrike">
              <a:solidFill>
                <a:srgbClr val="000000"/>
              </a:solidFill>
              <a:latin typeface="Calibri"/>
            </a:endParaRPr>
          </a:p>
          <a:p>
            <a:pPr marL="343080" indent="-343080">
              <a:lnSpc>
                <a:spcPct val="100000"/>
              </a:lnSpc>
              <a:spcBef>
                <a:spcPts val="400"/>
              </a:spcBef>
              <a:buClr>
                <a:srgbClr val="000000"/>
              </a:buClr>
              <a:buFont typeface="Arial"/>
              <a:buChar char="•"/>
            </a:pPr>
            <a:r>
              <a:rPr b="1" lang="es-AR" sz="2000" spc="-1" strike="noStrike">
                <a:solidFill>
                  <a:srgbClr val="000000"/>
                </a:solidFill>
                <a:latin typeface="Calibri"/>
              </a:rPr>
              <a:t>Recursos auxiliares (temporizadores, Puertas Serie y Paralelo, Conversores Analógico/Digital, Conversores Digital/Analógico, etc.).</a:t>
            </a:r>
            <a:endParaRPr b="0" lang="en-US" sz="2000" spc="-1" strike="noStrike">
              <a:solidFill>
                <a:srgbClr val="000000"/>
              </a:solidFill>
              <a:latin typeface="Calibri"/>
            </a:endParaRPr>
          </a:p>
          <a:p>
            <a:pPr marL="343080" indent="-343080">
              <a:lnSpc>
                <a:spcPct val="100000"/>
              </a:lnSpc>
              <a:spcBef>
                <a:spcPts val="400"/>
              </a:spcBef>
              <a:buClr>
                <a:srgbClr val="000000"/>
              </a:buClr>
              <a:buFont typeface="Arial"/>
              <a:buChar char="•"/>
            </a:pPr>
            <a:r>
              <a:rPr b="1" lang="es-AR" sz="2000" spc="-1" strike="noStrike">
                <a:solidFill>
                  <a:srgbClr val="000000"/>
                </a:solidFill>
                <a:latin typeface="Calibri"/>
              </a:rPr>
              <a:t>Generador de impulsos de reloj (sincroniza el funcionamiento de todo el sistema).</a:t>
            </a:r>
            <a:endParaRPr b="0" lang="en-US" sz="2000" spc="-1" strike="noStrike">
              <a:solidFill>
                <a:srgbClr val="000000"/>
              </a:solidFill>
              <a:latin typeface="Calibri"/>
            </a:endParaRPr>
          </a:p>
        </p:txBody>
      </p:sp>
      <p:pic>
        <p:nvPicPr>
          <p:cNvPr id="303" name="Imagen 3" descr="http://perso.wanadoo.es/pictob/imagenes/arqmicrob.jpg"/>
          <p:cNvPicPr/>
          <p:nvPr/>
        </p:nvPicPr>
        <p:blipFill>
          <a:blip r:embed="rId1"/>
          <a:stretch/>
        </p:blipFill>
        <p:spPr>
          <a:xfrm>
            <a:off x="4086720" y="7054560"/>
            <a:ext cx="6345720" cy="3015000"/>
          </a:xfrm>
          <a:prstGeom prst="rect">
            <a:avLst/>
          </a:prstGeom>
          <a:ln w="0">
            <a:noFill/>
          </a:ln>
        </p:spPr>
      </p:pic>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0"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Entregables</a:t>
            </a:r>
            <a:endParaRPr b="0" lang="en-US" sz="4400" spc="-1" strike="noStrike">
              <a:solidFill>
                <a:srgbClr val="000000"/>
              </a:solidFill>
              <a:latin typeface="Calibri"/>
            </a:endParaRPr>
          </a:p>
        </p:txBody>
      </p:sp>
      <p:sp>
        <p:nvSpPr>
          <p:cNvPr id="1771" name="PlaceHolder 2"/>
          <p:cNvSpPr>
            <a:spLocks noGrp="1"/>
          </p:cNvSpPr>
          <p:nvPr>
            <p:ph/>
          </p:nvPr>
        </p:nvSpPr>
        <p:spPr>
          <a:xfrm>
            <a:off x="1524240" y="3310560"/>
            <a:ext cx="11763360" cy="5192640"/>
          </a:xfrm>
          <a:prstGeom prst="rect">
            <a:avLst/>
          </a:prstGeom>
          <a:noFill/>
          <a:ln w="0">
            <a:noFill/>
          </a:ln>
        </p:spPr>
        <p:txBody>
          <a:bodyPr anchor="t">
            <a:normAutofit/>
          </a:bodyPr>
          <a:p>
            <a:pPr indent="0" algn="ctr">
              <a:lnSpc>
                <a:spcPct val="100000"/>
              </a:lnSpc>
              <a:spcBef>
                <a:spcPts val="422"/>
              </a:spcBef>
              <a:buNone/>
              <a:tabLst>
                <a:tab algn="l" pos="0"/>
              </a:tabLst>
            </a:pPr>
            <a:r>
              <a:rPr b="1" lang="es-AR" sz="2110" spc="-1" strike="noStrike">
                <a:solidFill>
                  <a:srgbClr val="000000"/>
                </a:solidFill>
                <a:latin typeface="Calibri"/>
              </a:rPr>
              <a:t>Para cada sub-ejercicio se debe desarrollar y entregar</a:t>
            </a:r>
            <a:endParaRPr b="0" lang="en-US" sz="2110" spc="-1" strike="noStrike">
              <a:solidFill>
                <a:srgbClr val="000000"/>
              </a:solidFill>
              <a:latin typeface="Calibri"/>
            </a:endParaRPr>
          </a:p>
          <a:p>
            <a:pPr indent="0" algn="ctr">
              <a:lnSpc>
                <a:spcPct val="100000"/>
              </a:lnSpc>
              <a:spcBef>
                <a:spcPts val="422"/>
              </a:spcBef>
              <a:buNone/>
              <a:tabLst>
                <a:tab algn="l" pos="0"/>
              </a:tabLst>
            </a:pPr>
            <a:endParaRPr b="0" lang="en-US" sz="2110" spc="-1" strike="noStrike">
              <a:solidFill>
                <a:srgbClr val="000000"/>
              </a:solidFill>
              <a:latin typeface="Calibri"/>
            </a:endParaRPr>
          </a:p>
          <a:p>
            <a:pPr marL="343080" indent="-343080">
              <a:lnSpc>
                <a:spcPct val="100000"/>
              </a:lnSpc>
              <a:spcBef>
                <a:spcPts val="422"/>
              </a:spcBef>
              <a:buClr>
                <a:srgbClr val="d24726"/>
              </a:buClr>
              <a:buSzPct val="150000"/>
              <a:buFont typeface="Arial"/>
              <a:buChar char="•"/>
              <a:tabLst>
                <a:tab algn="l" pos="0"/>
              </a:tabLst>
            </a:pPr>
            <a:r>
              <a:rPr b="0" lang="es-AR" sz="2110" spc="-1" strike="noStrike">
                <a:solidFill>
                  <a:srgbClr val="000000"/>
                </a:solidFill>
                <a:latin typeface="Calibri"/>
              </a:rPr>
              <a:t>Diagrama de flujo</a:t>
            </a:r>
            <a:endParaRPr b="0" lang="en-US" sz="2110" spc="-1" strike="noStrike">
              <a:solidFill>
                <a:srgbClr val="000000"/>
              </a:solidFill>
              <a:latin typeface="Calibri"/>
            </a:endParaRPr>
          </a:p>
          <a:p>
            <a:pPr indent="0">
              <a:lnSpc>
                <a:spcPct val="100000"/>
              </a:lnSpc>
              <a:spcBef>
                <a:spcPts val="422"/>
              </a:spcBef>
              <a:buNone/>
              <a:tabLst>
                <a:tab algn="l" pos="0"/>
              </a:tabLst>
            </a:pPr>
            <a:endParaRPr b="0" lang="en-US" sz="2110" spc="-1" strike="noStrike">
              <a:solidFill>
                <a:srgbClr val="000000"/>
              </a:solidFill>
              <a:latin typeface="Calibri"/>
            </a:endParaRPr>
          </a:p>
          <a:p>
            <a:pPr marL="268200" indent="-268200">
              <a:lnSpc>
                <a:spcPct val="100000"/>
              </a:lnSpc>
              <a:spcBef>
                <a:spcPts val="422"/>
              </a:spcBef>
              <a:buClr>
                <a:srgbClr val="d24726"/>
              </a:buClr>
              <a:buSzPct val="150000"/>
              <a:buFont typeface="Arial"/>
              <a:buChar char="•"/>
              <a:tabLst>
                <a:tab algn="l" pos="0"/>
              </a:tabLst>
            </a:pPr>
            <a:r>
              <a:rPr b="0" lang="es-AR" sz="2110" spc="-1" strike="noStrike">
                <a:solidFill>
                  <a:srgbClr val="000000"/>
                </a:solidFill>
                <a:latin typeface="Calibri"/>
              </a:rPr>
              <a:t>Proyecto completo en MPLAB</a:t>
            </a:r>
            <a:endParaRPr b="0" lang="en-US" sz="2110" spc="-1" strike="noStrike">
              <a:solidFill>
                <a:srgbClr val="000000"/>
              </a:solidFill>
              <a:latin typeface="Calibri"/>
            </a:endParaRPr>
          </a:p>
          <a:p>
            <a:pPr indent="0">
              <a:lnSpc>
                <a:spcPct val="100000"/>
              </a:lnSpc>
              <a:spcBef>
                <a:spcPts val="422"/>
              </a:spcBef>
              <a:buNone/>
              <a:tabLst>
                <a:tab algn="l" pos="0"/>
              </a:tabLst>
            </a:pPr>
            <a:endParaRPr b="0" lang="en-US" sz="2110" spc="-1" strike="noStrike">
              <a:solidFill>
                <a:srgbClr val="000000"/>
              </a:solidFill>
              <a:latin typeface="Calibri"/>
            </a:endParaRPr>
          </a:p>
          <a:p>
            <a:pPr marL="268200" indent="-268200">
              <a:lnSpc>
                <a:spcPct val="100000"/>
              </a:lnSpc>
              <a:spcBef>
                <a:spcPts val="422"/>
              </a:spcBef>
              <a:buClr>
                <a:srgbClr val="d24726"/>
              </a:buClr>
              <a:buSzPct val="150000"/>
              <a:buFont typeface="Arial"/>
              <a:buChar char="•"/>
              <a:tabLst>
                <a:tab algn="l" pos="0"/>
              </a:tabLst>
            </a:pPr>
            <a:r>
              <a:rPr b="0" lang="es-AR" sz="2110" spc="-1" strike="noStrike">
                <a:solidFill>
                  <a:srgbClr val="000000"/>
                </a:solidFill>
                <a:latin typeface="Calibri"/>
              </a:rPr>
              <a:t>Opcional: Simulación en Proteus </a:t>
            </a:r>
            <a:endParaRPr b="0" lang="en-US" sz="2110" spc="-1" strike="noStrike">
              <a:solidFill>
                <a:srgbClr val="000000"/>
              </a:solidFill>
              <a:latin typeface="Calibri"/>
            </a:endParaRPr>
          </a:p>
          <a:p>
            <a:pPr indent="0">
              <a:lnSpc>
                <a:spcPct val="100000"/>
              </a:lnSpc>
              <a:spcBef>
                <a:spcPts val="422"/>
              </a:spcBef>
              <a:buNone/>
              <a:tabLst>
                <a:tab algn="l" pos="0"/>
              </a:tabLst>
            </a:pPr>
            <a:endParaRPr b="0" lang="en-US" sz="2110" spc="-1" strike="noStrike">
              <a:solidFill>
                <a:srgbClr val="000000"/>
              </a:solidFill>
              <a:latin typeface="Calibri"/>
            </a:endParaRPr>
          </a:p>
          <a:p>
            <a:pPr marL="268200" indent="-268200">
              <a:lnSpc>
                <a:spcPct val="100000"/>
              </a:lnSpc>
              <a:spcBef>
                <a:spcPts val="422"/>
              </a:spcBef>
              <a:buClr>
                <a:srgbClr val="d24726"/>
              </a:buClr>
              <a:buSzPct val="150000"/>
              <a:buFont typeface="Arial"/>
              <a:buChar char="•"/>
              <a:tabLst>
                <a:tab algn="l" pos="0"/>
              </a:tabLst>
            </a:pPr>
            <a:r>
              <a:rPr b="0" lang="es-AR" sz="2110" spc="-1" strike="noStrike">
                <a:solidFill>
                  <a:srgbClr val="000000"/>
                </a:solidFill>
                <a:latin typeface="Calibri"/>
              </a:rPr>
              <a:t>Todo esto debe entregarse vía mail como se informa en el documento del trabajo práctico</a:t>
            </a:r>
            <a:endParaRPr b="0" lang="en-US" sz="211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2"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Ejercicio 1: Demoras sin Timer 0</a:t>
            </a:r>
            <a:endParaRPr b="0" lang="en-US" sz="4400" spc="-1" strike="noStrike">
              <a:solidFill>
                <a:srgbClr val="000000"/>
              </a:solidFill>
              <a:latin typeface="Calibri"/>
            </a:endParaRPr>
          </a:p>
        </p:txBody>
      </p:sp>
      <p:sp>
        <p:nvSpPr>
          <p:cNvPr id="1773" name="PlaceHolder 2"/>
          <p:cNvSpPr>
            <a:spLocks noGrp="1"/>
          </p:cNvSpPr>
          <p:nvPr>
            <p:ph/>
          </p:nvPr>
        </p:nvSpPr>
        <p:spPr>
          <a:xfrm>
            <a:off x="1073880" y="3195360"/>
            <a:ext cx="3653280" cy="5852880"/>
          </a:xfrm>
          <a:prstGeom prst="rect">
            <a:avLst/>
          </a:prstGeom>
          <a:noFill/>
          <a:ln w="0">
            <a:noFill/>
          </a:ln>
        </p:spPr>
        <p:txBody>
          <a:bodyPr anchor="t">
            <a:noAutofit/>
          </a:bodyPr>
          <a:p>
            <a:pPr marL="343080" indent="-343080">
              <a:lnSpc>
                <a:spcPct val="100000"/>
              </a:lnSpc>
              <a:spcBef>
                <a:spcPts val="349"/>
              </a:spcBef>
              <a:buClr>
                <a:srgbClr val="9e458a"/>
              </a:buClr>
              <a:buFont typeface="Arial"/>
              <a:buChar char="•"/>
            </a:pPr>
            <a:r>
              <a:rPr b="0" lang="es-AR" sz="1750" spc="-1" strike="noStrike">
                <a:solidFill>
                  <a:srgbClr val="9e458a"/>
                </a:solidFill>
                <a:latin typeface="Consolas"/>
              </a:rPr>
              <a:t>delay_1ms</a:t>
            </a:r>
            <a:endParaRPr b="0" lang="en-US" sz="1750" spc="-1" strike="noStrike">
              <a:solidFill>
                <a:srgbClr val="000000"/>
              </a:solidFill>
              <a:latin typeface="Calibri"/>
            </a:endParaRPr>
          </a:p>
          <a:p>
            <a:pPr marL="343080" indent="-343080">
              <a:lnSpc>
                <a:spcPct val="100000"/>
              </a:lnSpc>
              <a:spcBef>
                <a:spcPts val="349"/>
              </a:spcBef>
              <a:buClr>
                <a:srgbClr val="000000"/>
              </a:buClr>
              <a:buFont typeface="Arial"/>
              <a:buChar char="•"/>
            </a:pPr>
            <a:r>
              <a:rPr b="0" lang="es-AR" sz="1750" spc="-1" strike="noStrike">
                <a:solidFill>
                  <a:srgbClr val="000000"/>
                </a:solidFill>
                <a:latin typeface="Consolas"/>
              </a:rPr>
              <a:t>	</a:t>
            </a:r>
            <a:r>
              <a:rPr b="0" lang="es-AR" sz="1750" spc="-1" strike="noStrike">
                <a:solidFill>
                  <a:srgbClr val="274de7"/>
                </a:solidFill>
                <a:latin typeface="Consolas"/>
              </a:rPr>
              <a:t>movlw</a:t>
            </a:r>
            <a:r>
              <a:rPr b="0" lang="es-AR" sz="1750" spc="-1" strike="noStrike">
                <a:solidFill>
                  <a:srgbClr val="000000"/>
                </a:solidFill>
                <a:latin typeface="Consolas"/>
              </a:rPr>
              <a:t>	</a:t>
            </a:r>
            <a:r>
              <a:rPr b="0" lang="es-AR" sz="1750" spc="-1" strike="noStrike">
                <a:solidFill>
                  <a:schemeClr val="accent6"/>
                </a:solidFill>
                <a:latin typeface="Consolas"/>
              </a:rPr>
              <a:t>.250</a:t>
            </a:r>
            <a:endParaRPr b="0" lang="en-US" sz="1750" spc="-1" strike="noStrike">
              <a:solidFill>
                <a:srgbClr val="000000"/>
              </a:solidFill>
              <a:latin typeface="Calibri"/>
            </a:endParaRPr>
          </a:p>
          <a:p>
            <a:pPr marL="343080" indent="-343080">
              <a:lnSpc>
                <a:spcPct val="100000"/>
              </a:lnSpc>
              <a:spcBef>
                <a:spcPts val="349"/>
              </a:spcBef>
              <a:buClr>
                <a:srgbClr val="000000"/>
              </a:buClr>
              <a:buFont typeface="Arial"/>
              <a:buChar char="•"/>
            </a:pPr>
            <a:r>
              <a:rPr b="0" lang="es-AR" sz="1750" spc="-1" strike="noStrike">
                <a:solidFill>
                  <a:srgbClr val="000000"/>
                </a:solidFill>
                <a:latin typeface="Consolas"/>
              </a:rPr>
              <a:t>	</a:t>
            </a:r>
            <a:r>
              <a:rPr b="0" lang="es-AR" sz="1750" spc="-1" strike="noStrike">
                <a:solidFill>
                  <a:srgbClr val="274de7"/>
                </a:solidFill>
                <a:latin typeface="Consolas"/>
              </a:rPr>
              <a:t>movwf</a:t>
            </a:r>
            <a:r>
              <a:rPr b="0" lang="es-AR" sz="1750" spc="-1" strike="noStrike">
                <a:solidFill>
                  <a:srgbClr val="000000"/>
                </a:solidFill>
                <a:latin typeface="Consolas"/>
              </a:rPr>
              <a:t>	</a:t>
            </a:r>
            <a:r>
              <a:rPr b="0" lang="es-AR" sz="1750" spc="-1" strike="noStrike">
                <a:solidFill>
                  <a:srgbClr val="9e458a"/>
                </a:solidFill>
                <a:latin typeface="Consolas"/>
              </a:rPr>
              <a:t>CONT</a:t>
            </a:r>
            <a:endParaRPr b="0" lang="en-US" sz="1750" spc="-1" strike="noStrike">
              <a:solidFill>
                <a:srgbClr val="000000"/>
              </a:solidFill>
              <a:latin typeface="Calibri"/>
            </a:endParaRPr>
          </a:p>
          <a:p>
            <a:pPr marL="343080" indent="-343080">
              <a:lnSpc>
                <a:spcPct val="100000"/>
              </a:lnSpc>
              <a:spcBef>
                <a:spcPts val="349"/>
              </a:spcBef>
              <a:buClr>
                <a:srgbClr val="9e458a"/>
              </a:buClr>
              <a:buFont typeface="Arial"/>
              <a:buChar char="•"/>
            </a:pPr>
            <a:r>
              <a:rPr b="0" lang="es-AR" sz="1750" spc="-1" strike="noStrike">
                <a:solidFill>
                  <a:srgbClr val="9e458a"/>
                </a:solidFill>
                <a:latin typeface="Consolas"/>
              </a:rPr>
              <a:t>loop</a:t>
            </a:r>
            <a:r>
              <a:rPr b="0" lang="es-AR" sz="1750" spc="-1" strike="noStrike">
                <a:solidFill>
                  <a:srgbClr val="000000"/>
                </a:solidFill>
                <a:latin typeface="Consolas"/>
              </a:rPr>
              <a:t>	</a:t>
            </a:r>
            <a:r>
              <a:rPr b="0" lang="es-AR" sz="1750" spc="-1" strike="noStrike">
                <a:solidFill>
                  <a:srgbClr val="274de7"/>
                </a:solidFill>
                <a:latin typeface="Consolas"/>
              </a:rPr>
              <a:t>nop</a:t>
            </a:r>
            <a:r>
              <a:rPr b="0" lang="es-AR" sz="1750" spc="-1" strike="noStrike">
                <a:solidFill>
                  <a:srgbClr val="000000"/>
                </a:solidFill>
                <a:latin typeface="Consolas"/>
              </a:rPr>
              <a:t>	</a:t>
            </a:r>
            <a:r>
              <a:rPr b="0" lang="es-AR" sz="1750" spc="-1" strike="noStrike">
                <a:solidFill>
                  <a:srgbClr val="000000"/>
                </a:solidFill>
                <a:latin typeface="Consolas"/>
              </a:rPr>
              <a:t>	</a:t>
            </a:r>
            <a:endParaRPr b="0" lang="en-US" sz="1750" spc="-1" strike="noStrike">
              <a:solidFill>
                <a:srgbClr val="000000"/>
              </a:solidFill>
              <a:latin typeface="Calibri"/>
            </a:endParaRPr>
          </a:p>
          <a:p>
            <a:pPr marL="343080" indent="-343080">
              <a:lnSpc>
                <a:spcPct val="100000"/>
              </a:lnSpc>
              <a:spcBef>
                <a:spcPts val="349"/>
              </a:spcBef>
              <a:buClr>
                <a:srgbClr val="000000"/>
              </a:buClr>
              <a:buFont typeface="Arial"/>
              <a:buChar char="•"/>
            </a:pPr>
            <a:r>
              <a:rPr b="0" lang="es-AR" sz="1750" spc="-1" strike="noStrike">
                <a:solidFill>
                  <a:srgbClr val="000000"/>
                </a:solidFill>
                <a:latin typeface="Consolas"/>
              </a:rPr>
              <a:t>	</a:t>
            </a:r>
            <a:r>
              <a:rPr b="0" lang="es-AR" sz="1750" spc="-1" strike="noStrike">
                <a:solidFill>
                  <a:srgbClr val="274de7"/>
                </a:solidFill>
                <a:latin typeface="Consolas"/>
              </a:rPr>
              <a:t>decfsz</a:t>
            </a:r>
            <a:r>
              <a:rPr b="0" lang="es-AR" sz="1750" spc="-1" strike="noStrike">
                <a:solidFill>
                  <a:srgbClr val="000000"/>
                </a:solidFill>
                <a:latin typeface="Consolas"/>
              </a:rPr>
              <a:t>	</a:t>
            </a:r>
            <a:r>
              <a:rPr b="0" lang="es-AR" sz="1750" spc="-1" strike="noStrike">
                <a:solidFill>
                  <a:srgbClr val="9e458a"/>
                </a:solidFill>
                <a:latin typeface="Consolas"/>
              </a:rPr>
              <a:t>CONT,f</a:t>
            </a:r>
            <a:endParaRPr b="0" lang="en-US" sz="1750" spc="-1" strike="noStrike">
              <a:solidFill>
                <a:srgbClr val="000000"/>
              </a:solidFill>
              <a:latin typeface="Calibri"/>
            </a:endParaRPr>
          </a:p>
          <a:p>
            <a:pPr marL="343080" indent="-343080">
              <a:lnSpc>
                <a:spcPct val="100000"/>
              </a:lnSpc>
              <a:spcBef>
                <a:spcPts val="349"/>
              </a:spcBef>
              <a:buClr>
                <a:srgbClr val="000000"/>
              </a:buClr>
              <a:buFont typeface="Arial"/>
              <a:buChar char="•"/>
            </a:pPr>
            <a:r>
              <a:rPr b="0" lang="es-AR" sz="1750" spc="-1" strike="noStrike">
                <a:solidFill>
                  <a:srgbClr val="000000"/>
                </a:solidFill>
                <a:latin typeface="Consolas"/>
              </a:rPr>
              <a:t>	</a:t>
            </a:r>
            <a:r>
              <a:rPr b="0" lang="es-AR" sz="1750" spc="-1" strike="noStrike">
                <a:solidFill>
                  <a:srgbClr val="274de7"/>
                </a:solidFill>
                <a:latin typeface="Consolas"/>
              </a:rPr>
              <a:t>goto</a:t>
            </a:r>
            <a:r>
              <a:rPr b="0" lang="es-AR" sz="1750" spc="-1" strike="noStrike">
                <a:solidFill>
                  <a:srgbClr val="000000"/>
                </a:solidFill>
                <a:latin typeface="Consolas"/>
              </a:rPr>
              <a:t>	</a:t>
            </a:r>
            <a:r>
              <a:rPr b="0" lang="es-AR" sz="1750" spc="-1" strike="noStrike">
                <a:solidFill>
                  <a:srgbClr val="9e458a"/>
                </a:solidFill>
                <a:latin typeface="Consolas"/>
              </a:rPr>
              <a:t>loop</a:t>
            </a:r>
            <a:r>
              <a:rPr b="0" lang="es-AR" sz="1750" spc="-1" strike="noStrike">
                <a:solidFill>
                  <a:srgbClr val="000000"/>
                </a:solidFill>
                <a:latin typeface="Consolas"/>
              </a:rPr>
              <a:t>	</a:t>
            </a:r>
            <a:endParaRPr b="0" lang="en-US" sz="1750" spc="-1" strike="noStrike">
              <a:solidFill>
                <a:srgbClr val="000000"/>
              </a:solidFill>
              <a:latin typeface="Calibri"/>
            </a:endParaRPr>
          </a:p>
          <a:p>
            <a:pPr marL="343080" indent="-343080">
              <a:lnSpc>
                <a:spcPct val="100000"/>
              </a:lnSpc>
              <a:spcBef>
                <a:spcPts val="349"/>
              </a:spcBef>
              <a:buClr>
                <a:srgbClr val="000000"/>
              </a:buClr>
              <a:buFont typeface="Arial"/>
              <a:buChar char="•"/>
            </a:pPr>
            <a:r>
              <a:rPr b="0" lang="es-AR" sz="1750" spc="-1" strike="noStrike">
                <a:solidFill>
                  <a:srgbClr val="000000"/>
                </a:solidFill>
                <a:latin typeface="Consolas"/>
              </a:rPr>
              <a:t>	</a:t>
            </a:r>
            <a:r>
              <a:rPr b="0" lang="es-AR" sz="1750" spc="-1" strike="noStrike">
                <a:solidFill>
                  <a:srgbClr val="274de7"/>
                </a:solidFill>
                <a:latin typeface="Consolas"/>
              </a:rPr>
              <a:t>return</a:t>
            </a:r>
            <a:endParaRPr b="0" lang="en-US" sz="1750" spc="-1" strike="noStrike">
              <a:solidFill>
                <a:srgbClr val="000000"/>
              </a:solidFill>
              <a:latin typeface="Calibri"/>
            </a:endParaRPr>
          </a:p>
        </p:txBody>
      </p:sp>
      <p:sp>
        <p:nvSpPr>
          <p:cNvPr id="1774" name="Marcador de contenido 2"/>
          <p:cNvSpPr/>
          <p:nvPr/>
        </p:nvSpPr>
        <p:spPr>
          <a:xfrm>
            <a:off x="6924240" y="3195360"/>
            <a:ext cx="7459560" cy="5193000"/>
          </a:xfrm>
          <a:prstGeom prst="rect">
            <a:avLst/>
          </a:prstGeom>
          <a:noFill/>
          <a:ln w="0">
            <a:noFill/>
          </a:ln>
        </p:spPr>
        <p:style>
          <a:lnRef idx="0"/>
          <a:fillRef idx="0"/>
          <a:effectRef idx="0"/>
          <a:fontRef idx="minor"/>
        </p:style>
        <p:txBody>
          <a:bodyPr numCol="1" spcCol="0" lIns="80280" rIns="80280" tIns="39960" bIns="39960" anchor="t">
            <a:normAutofit fontScale="97000"/>
          </a:bodyPr>
          <a:p>
            <a:pPr>
              <a:lnSpc>
                <a:spcPct val="150000"/>
              </a:lnSpc>
              <a:spcBef>
                <a:spcPts val="632"/>
              </a:spcBef>
              <a:spcAft>
                <a:spcPts val="1199"/>
              </a:spcAft>
              <a:tabLst>
                <a:tab algn="l" pos="0"/>
              </a:tabLst>
            </a:pPr>
            <a:r>
              <a:rPr b="0" lang="es-AR" sz="2110" spc="-1" strike="noStrike">
                <a:solidFill>
                  <a:srgbClr val="000000"/>
                </a:solidFill>
                <a:latin typeface="Calibri"/>
              </a:rPr>
              <a:t>¿Cómo se calcula?</a:t>
            </a:r>
            <a:endParaRPr b="0" lang="es-AR" sz="2110" spc="-1" strike="noStrike">
              <a:solidFill>
                <a:srgbClr val="000000"/>
              </a:solidFill>
              <a:latin typeface="Arial"/>
            </a:endParaRPr>
          </a:p>
          <a:p>
            <a:pPr marL="313560" indent="-313560">
              <a:lnSpc>
                <a:spcPct val="150000"/>
              </a:lnSpc>
              <a:spcBef>
                <a:spcPts val="632"/>
              </a:spcBef>
              <a:spcAft>
                <a:spcPts val="1199"/>
              </a:spcAft>
              <a:buClr>
                <a:srgbClr val="d24726"/>
              </a:buClr>
              <a:buSzPct val="150000"/>
              <a:buFont typeface="Arial"/>
              <a:buChar char="•"/>
              <a:tabLst>
                <a:tab algn="l" pos="0"/>
              </a:tabLst>
            </a:pPr>
            <a:r>
              <a:rPr b="0" lang="es-AR" sz="2110" spc="-1" strike="noStrike">
                <a:solidFill>
                  <a:srgbClr val="000000"/>
                </a:solidFill>
                <a:latin typeface="Calibri"/>
              </a:rPr>
              <a:t>Se considera que cada ciclo de máquina es de 1 microsegundo.</a:t>
            </a:r>
            <a:endParaRPr b="0" lang="es-AR" sz="2110" spc="-1" strike="noStrike">
              <a:solidFill>
                <a:srgbClr val="000000"/>
              </a:solidFill>
              <a:latin typeface="Arial"/>
            </a:endParaRPr>
          </a:p>
          <a:p>
            <a:pPr marL="313560" indent="-313560">
              <a:lnSpc>
                <a:spcPct val="150000"/>
              </a:lnSpc>
              <a:spcBef>
                <a:spcPts val="632"/>
              </a:spcBef>
              <a:spcAft>
                <a:spcPts val="1199"/>
              </a:spcAft>
              <a:buClr>
                <a:srgbClr val="d24726"/>
              </a:buClr>
              <a:buSzPct val="150000"/>
              <a:buFont typeface="Arial"/>
              <a:buChar char="•"/>
              <a:tabLst>
                <a:tab algn="l" pos="0"/>
              </a:tabLst>
            </a:pPr>
            <a:r>
              <a:rPr b="0" lang="es-AR" sz="2110" spc="-1" strike="noStrike">
                <a:solidFill>
                  <a:srgbClr val="000000"/>
                </a:solidFill>
                <a:latin typeface="Calibri"/>
              </a:rPr>
              <a:t>Se busca en la hoja de datos cuántos ciclos dura cada instrucción.</a:t>
            </a:r>
            <a:endParaRPr b="0" lang="es-AR" sz="2110" spc="-1" strike="noStrike">
              <a:solidFill>
                <a:srgbClr val="000000"/>
              </a:solidFill>
              <a:latin typeface="Arial"/>
            </a:endParaRPr>
          </a:p>
          <a:p>
            <a:pPr marL="313560" indent="-313560">
              <a:lnSpc>
                <a:spcPct val="150000"/>
              </a:lnSpc>
              <a:spcBef>
                <a:spcPts val="632"/>
              </a:spcBef>
              <a:spcAft>
                <a:spcPts val="1199"/>
              </a:spcAft>
              <a:buClr>
                <a:srgbClr val="d24726"/>
              </a:buClr>
              <a:buSzPct val="150000"/>
              <a:buFont typeface="Arial"/>
              <a:buChar char="•"/>
              <a:tabLst>
                <a:tab algn="l" pos="0"/>
              </a:tabLst>
            </a:pPr>
            <a:r>
              <a:rPr b="0" lang="es-AR" sz="2110" spc="-1" strike="noStrike">
                <a:solidFill>
                  <a:srgbClr val="000000"/>
                </a:solidFill>
                <a:latin typeface="Calibri"/>
              </a:rPr>
              <a:t>Se hace la cuenta considerando cuántas veces voy a ejecutar cada instrucción.</a:t>
            </a:r>
            <a:endParaRPr b="0" lang="es-AR" sz="2110" spc="-1" strike="noStrike">
              <a:solidFill>
                <a:srgbClr val="000000"/>
              </a:solidFill>
              <a:latin typeface="Arial"/>
            </a:endParaRPr>
          </a:p>
          <a:p>
            <a:pPr marL="313560" indent="-313560">
              <a:lnSpc>
                <a:spcPct val="150000"/>
              </a:lnSpc>
              <a:spcBef>
                <a:spcPts val="632"/>
              </a:spcBef>
              <a:spcAft>
                <a:spcPts val="1199"/>
              </a:spcAft>
              <a:buClr>
                <a:srgbClr val="d24726"/>
              </a:buClr>
              <a:buSzPct val="150000"/>
              <a:buFont typeface="Arial"/>
              <a:buChar char="•"/>
              <a:tabLst>
                <a:tab algn="l" pos="0"/>
              </a:tabLst>
            </a:pPr>
            <a:r>
              <a:rPr b="0" lang="es-AR" sz="2110" spc="-1" strike="noStrike">
                <a:solidFill>
                  <a:srgbClr val="000000"/>
                </a:solidFill>
                <a:latin typeface="Calibri"/>
              </a:rPr>
              <a:t>En este caso aproximadamente nos da 1000 microsegundos, o 1 milisegundo</a:t>
            </a:r>
            <a:endParaRPr b="0" lang="es-AR" sz="2110" spc="-1" strike="noStrike">
              <a:solidFill>
                <a:srgbClr val="000000"/>
              </a:solidFill>
              <a:latin typeface="Arial"/>
            </a:endParaRPr>
          </a:p>
        </p:txBody>
      </p:sp>
      <p:sp>
        <p:nvSpPr>
          <p:cNvPr id="1775" name="Marcador de contenido 2"/>
          <p:cNvSpPr/>
          <p:nvPr/>
        </p:nvSpPr>
        <p:spPr>
          <a:xfrm>
            <a:off x="3949200" y="5393880"/>
            <a:ext cx="2196000" cy="3654360"/>
          </a:xfrm>
          <a:prstGeom prst="rect">
            <a:avLst/>
          </a:prstGeom>
          <a:noFill/>
          <a:ln w="0">
            <a:noFill/>
          </a:ln>
        </p:spPr>
        <p:style>
          <a:lnRef idx="0"/>
          <a:fillRef idx="0"/>
          <a:effectRef idx="0"/>
          <a:fontRef idx="minor"/>
        </p:style>
        <p:txBody>
          <a:bodyPr numCol="1" spcCol="0" lIns="80280" rIns="80280" tIns="39960" bIns="39960" anchor="t">
            <a:normAutofit/>
          </a:bodyPr>
          <a:p>
            <a:pPr algn="r">
              <a:lnSpc>
                <a:spcPct val="150000"/>
              </a:lnSpc>
              <a:spcBef>
                <a:spcPts val="632"/>
              </a:spcBef>
              <a:spcAft>
                <a:spcPts val="1199"/>
              </a:spcAft>
              <a:tabLst>
                <a:tab algn="l" pos="0"/>
              </a:tabLst>
            </a:pPr>
            <a:r>
              <a:rPr b="0" lang="es-AR" sz="2110" spc="-1" strike="noStrike">
                <a:solidFill>
                  <a:srgbClr val="000000"/>
                </a:solidFill>
                <a:latin typeface="Calibri"/>
              </a:rPr>
              <a:t>1 ciclo</a:t>
            </a:r>
            <a:endParaRPr b="0" lang="es-AR" sz="2110" spc="-1" strike="noStrike">
              <a:solidFill>
                <a:srgbClr val="000000"/>
              </a:solidFill>
              <a:latin typeface="Arial"/>
            </a:endParaRPr>
          </a:p>
          <a:p>
            <a:pPr algn="r">
              <a:lnSpc>
                <a:spcPct val="150000"/>
              </a:lnSpc>
              <a:spcBef>
                <a:spcPts val="632"/>
              </a:spcBef>
              <a:spcAft>
                <a:spcPts val="1199"/>
              </a:spcAft>
              <a:tabLst>
                <a:tab algn="l" pos="0"/>
              </a:tabLst>
            </a:pPr>
            <a:r>
              <a:rPr b="0" lang="es-AR" sz="2110" spc="-1" strike="noStrike">
                <a:solidFill>
                  <a:srgbClr val="000000"/>
                </a:solidFill>
                <a:latin typeface="Calibri"/>
              </a:rPr>
              <a:t>1 ciclo</a:t>
            </a:r>
            <a:endParaRPr b="0" lang="es-AR" sz="2110" spc="-1" strike="noStrike">
              <a:solidFill>
                <a:srgbClr val="000000"/>
              </a:solidFill>
              <a:latin typeface="Arial"/>
            </a:endParaRPr>
          </a:p>
          <a:p>
            <a:pPr algn="r">
              <a:lnSpc>
                <a:spcPct val="150000"/>
              </a:lnSpc>
              <a:spcBef>
                <a:spcPts val="632"/>
              </a:spcBef>
              <a:spcAft>
                <a:spcPts val="1199"/>
              </a:spcAft>
              <a:tabLst>
                <a:tab algn="l" pos="0"/>
              </a:tabLst>
            </a:pPr>
            <a:r>
              <a:rPr b="0" lang="es-AR" sz="2110" spc="-1" strike="noStrike">
                <a:solidFill>
                  <a:srgbClr val="000000"/>
                </a:solidFill>
                <a:latin typeface="Calibri"/>
              </a:rPr>
              <a:t>2 ciclos</a:t>
            </a:r>
            <a:endParaRPr b="0" lang="es-AR" sz="2110" spc="-1" strike="noStrike">
              <a:solidFill>
                <a:srgbClr val="000000"/>
              </a:solidFill>
              <a:latin typeface="Arial"/>
            </a:endParaRPr>
          </a:p>
          <a:p>
            <a:pPr algn="r">
              <a:lnSpc>
                <a:spcPct val="150000"/>
              </a:lnSpc>
              <a:spcBef>
                <a:spcPts val="632"/>
              </a:spcBef>
              <a:spcAft>
                <a:spcPts val="1199"/>
              </a:spcAft>
              <a:tabLst>
                <a:tab algn="l" pos="0"/>
              </a:tabLst>
            </a:pPr>
            <a:r>
              <a:rPr b="0" lang="es-AR" sz="2110" spc="-1" strike="noStrike">
                <a:solidFill>
                  <a:srgbClr val="000000"/>
                </a:solidFill>
                <a:latin typeface="Calibri"/>
              </a:rPr>
              <a:t>4  x 250</a:t>
            </a:r>
            <a:endParaRPr b="0" lang="es-AR" sz="2110" spc="-1" strike="noStrike">
              <a:solidFill>
                <a:srgbClr val="000000"/>
              </a:solidFill>
              <a:latin typeface="Arial"/>
            </a:endParaRPr>
          </a:p>
        </p:txBody>
      </p:sp>
      <p:cxnSp>
        <p:nvCxnSpPr>
          <p:cNvPr id="1776" name="Conector recto 13"/>
          <p:cNvCxnSpPr/>
          <p:nvPr/>
        </p:nvCxnSpPr>
        <p:spPr>
          <a:xfrm>
            <a:off x="2983680" y="5867280"/>
            <a:ext cx="1297800" cy="360"/>
          </a:xfrm>
          <a:prstGeom prst="straightConnector1">
            <a:avLst/>
          </a:prstGeom>
          <a:ln>
            <a:solidFill>
              <a:srgbClr val="000000"/>
            </a:solidFill>
            <a:round/>
          </a:ln>
        </p:spPr>
      </p:cxnSp>
    </p:spTree>
  </p:cSld>
  <mc:AlternateContent>
    <mc:Choice Requires="p14">
      <p:transition spd="slow" p14:dur="2000"/>
    </mc:Choice>
    <mc:Fallback>
      <p:transition spd="slow"/>
    </mc:Fallback>
  </mc:AlternateContent>
  <p:timing>
    <p:tnLst>
      <p:par>
        <p:cTn id="30" dur="indefinite" restart="never" nodeType="tmRoot">
          <p:childTnLst>
            <p:seq>
              <p:cTn id="31" dur="indefinite" nodeType="mainSeq">
                <p:childTnLst>
                  <p:par>
                    <p:cTn id="32" fill="hold">
                      <p:stCondLst>
                        <p:cond delay="indefinite"/>
                      </p:stCondLst>
                      <p:childTnLst>
                        <p:par>
                          <p:cTn id="33" fill="hold">
                            <p:stCondLst>
                              <p:cond delay="0"/>
                            </p:stCondLst>
                            <p:childTnLst>
                              <p:par>
                                <p:cTn id="34" nodeType="clickEffect" fill="hold" presetClass="entr" presetID="22" presetSubtype="1">
                                  <p:stCondLst>
                                    <p:cond delay="0"/>
                                  </p:stCondLst>
                                  <p:childTnLst>
                                    <p:set>
                                      <p:cBhvr>
                                        <p:cTn id="35" dur="1" fill="hold">
                                          <p:stCondLst>
                                            <p:cond delay="0"/>
                                          </p:stCondLst>
                                        </p:cTn>
                                        <p:tgtEl>
                                          <p:spTgt spid="1775"/>
                                        </p:tgtEl>
                                        <p:attrNameLst>
                                          <p:attrName>style.visibility</p:attrName>
                                        </p:attrNameLst>
                                      </p:cBhvr>
                                      <p:to>
                                        <p:strVal val="visible"/>
                                      </p:to>
                                    </p:set>
                                    <p:animEffect filter="wipe(up)" transition="in">
                                      <p:cBhvr additive="repl">
                                        <p:cTn id="36" dur="500"/>
                                        <p:tgtEl>
                                          <p:spTgt spid="1775"/>
                                        </p:tgtEl>
                                      </p:cBhvr>
                                    </p:animEffect>
                                  </p:childTnLst>
                                </p:cTn>
                              </p:par>
                              <p:par>
                                <p:cTn id="37" nodeType="withEffect" fill="hold" presetClass="entr" presetID="2" presetSubtype="4">
                                  <p:stCondLst>
                                    <p:cond delay="0"/>
                                  </p:stCondLst>
                                  <p:childTnLst>
                                    <p:set>
                                      <p:cBhvr>
                                        <p:cTn id="38" dur="1" fill="hold">
                                          <p:stCondLst>
                                            <p:cond delay="0"/>
                                          </p:stCondLst>
                                        </p:cTn>
                                        <p:tgtEl>
                                          <p:spTgt spid="1776"/>
                                        </p:tgtEl>
                                        <p:attrNameLst>
                                          <p:attrName>style.visibility</p:attrName>
                                        </p:attrNameLst>
                                      </p:cBhvr>
                                      <p:to>
                                        <p:strVal val="visible"/>
                                      </p:to>
                                    </p:set>
                                    <p:anim calcmode="lin" valueType="num">
                                      <p:cBhvr additive="repl">
                                        <p:cTn id="39" dur="500" fill="hold"/>
                                        <p:tgtEl>
                                          <p:spTgt spid="1776"/>
                                        </p:tgtEl>
                                        <p:attrNameLst>
                                          <p:attrName>ppt_x</p:attrName>
                                        </p:attrNameLst>
                                      </p:cBhvr>
                                      <p:tavLst>
                                        <p:tav tm="0">
                                          <p:val>
                                            <p:strVal val="#ppt_x"/>
                                          </p:val>
                                        </p:tav>
                                        <p:tav tm="100000">
                                          <p:val>
                                            <p:strVal val="#ppt_x"/>
                                          </p:val>
                                        </p:tav>
                                      </p:tavLst>
                                    </p:anim>
                                    <p:anim calcmode="lin" valueType="num">
                                      <p:cBhvr additive="repl">
                                        <p:cTn id="40" dur="500" fill="hold"/>
                                        <p:tgtEl>
                                          <p:spTgt spid="1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7"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Ejercicio 1: Demoras sin Timer 0</a:t>
            </a:r>
            <a:endParaRPr b="0" lang="en-US" sz="4400" spc="-1" strike="noStrike">
              <a:solidFill>
                <a:srgbClr val="000000"/>
              </a:solidFill>
              <a:latin typeface="Calibri"/>
            </a:endParaRPr>
          </a:p>
        </p:txBody>
      </p:sp>
      <p:sp>
        <p:nvSpPr>
          <p:cNvPr id="1778" name="PlaceHolder 2"/>
          <p:cNvSpPr>
            <a:spLocks noGrp="1"/>
          </p:cNvSpPr>
          <p:nvPr>
            <p:ph/>
          </p:nvPr>
        </p:nvSpPr>
        <p:spPr>
          <a:xfrm>
            <a:off x="8533440" y="3179520"/>
            <a:ext cx="5897520" cy="5852880"/>
          </a:xfrm>
          <a:prstGeom prst="rect">
            <a:avLst/>
          </a:prstGeom>
          <a:noFill/>
          <a:ln w="0">
            <a:noFill/>
          </a:ln>
        </p:spPr>
        <p:txBody>
          <a:bodyPr anchor="t">
            <a:noAutofit/>
          </a:bodyPr>
          <a:p>
            <a:pPr marL="343080" indent="-343080">
              <a:lnSpc>
                <a:spcPct val="100000"/>
              </a:lnSpc>
              <a:spcBef>
                <a:spcPts val="349"/>
              </a:spcBef>
              <a:buClr>
                <a:srgbClr val="9e458a"/>
              </a:buClr>
              <a:buFont typeface="Arial"/>
              <a:buChar char="•"/>
            </a:pPr>
            <a:r>
              <a:rPr b="0" lang="es-AR" sz="1750" spc="-1" strike="noStrike">
                <a:solidFill>
                  <a:srgbClr val="9e458a"/>
                </a:solidFill>
                <a:latin typeface="Consolas"/>
              </a:rPr>
              <a:t>delay_250ms</a:t>
            </a:r>
            <a:endParaRPr b="0" lang="en-US" sz="1750" spc="-1" strike="noStrike">
              <a:solidFill>
                <a:srgbClr val="000000"/>
              </a:solidFill>
              <a:latin typeface="Calibri"/>
            </a:endParaRPr>
          </a:p>
          <a:p>
            <a:pPr marL="343080" indent="-343080">
              <a:lnSpc>
                <a:spcPct val="100000"/>
              </a:lnSpc>
              <a:spcBef>
                <a:spcPts val="349"/>
              </a:spcBef>
              <a:buClr>
                <a:srgbClr val="000000"/>
              </a:buClr>
              <a:buFont typeface="Arial"/>
              <a:buChar char="•"/>
            </a:pPr>
            <a:r>
              <a:rPr b="0" lang="es-AR" sz="1750" spc="-1" strike="noStrike">
                <a:solidFill>
                  <a:srgbClr val="000000"/>
                </a:solidFill>
                <a:latin typeface="Consolas"/>
              </a:rPr>
              <a:t>	</a:t>
            </a:r>
            <a:r>
              <a:rPr b="0" lang="es-AR" sz="1750" spc="-1" strike="noStrike">
                <a:solidFill>
                  <a:srgbClr val="274de7"/>
                </a:solidFill>
                <a:latin typeface="Consolas"/>
              </a:rPr>
              <a:t>movlw</a:t>
            </a:r>
            <a:r>
              <a:rPr b="0" lang="es-AR" sz="1750" spc="-1" strike="noStrike">
                <a:solidFill>
                  <a:srgbClr val="000000"/>
                </a:solidFill>
                <a:latin typeface="Consolas"/>
              </a:rPr>
              <a:t>	</a:t>
            </a:r>
            <a:r>
              <a:rPr b="0" lang="es-AR" sz="1750" spc="-1" strike="noStrike">
                <a:solidFill>
                  <a:schemeClr val="accent6"/>
                </a:solidFill>
                <a:latin typeface="Consolas"/>
              </a:rPr>
              <a:t>.250</a:t>
            </a:r>
            <a:endParaRPr b="0" lang="en-US" sz="1750" spc="-1" strike="noStrike">
              <a:solidFill>
                <a:srgbClr val="000000"/>
              </a:solidFill>
              <a:latin typeface="Calibri"/>
            </a:endParaRPr>
          </a:p>
          <a:p>
            <a:pPr marL="343080" indent="-343080">
              <a:lnSpc>
                <a:spcPct val="100000"/>
              </a:lnSpc>
              <a:spcBef>
                <a:spcPts val="349"/>
              </a:spcBef>
              <a:buClr>
                <a:srgbClr val="000000"/>
              </a:buClr>
              <a:buFont typeface="Arial"/>
              <a:buChar char="•"/>
            </a:pPr>
            <a:r>
              <a:rPr b="0" lang="es-AR" sz="1750" spc="-1" strike="noStrike">
                <a:solidFill>
                  <a:srgbClr val="000000"/>
                </a:solidFill>
                <a:latin typeface="Consolas"/>
              </a:rPr>
              <a:t>	</a:t>
            </a:r>
            <a:r>
              <a:rPr b="0" lang="es-AR" sz="1750" spc="-1" strike="noStrike">
                <a:solidFill>
                  <a:srgbClr val="274de7"/>
                </a:solidFill>
                <a:latin typeface="Consolas"/>
              </a:rPr>
              <a:t>movwf</a:t>
            </a:r>
            <a:r>
              <a:rPr b="0" lang="es-AR" sz="1750" spc="-1" strike="noStrike">
                <a:solidFill>
                  <a:srgbClr val="000000"/>
                </a:solidFill>
                <a:latin typeface="Consolas"/>
              </a:rPr>
              <a:t>	</a:t>
            </a:r>
            <a:r>
              <a:rPr b="0" lang="es-AR" sz="1750" spc="-1" strike="noStrike">
                <a:solidFill>
                  <a:srgbClr val="9e458a"/>
                </a:solidFill>
                <a:latin typeface="Consolas"/>
              </a:rPr>
              <a:t>CONT2</a:t>
            </a:r>
            <a:endParaRPr b="0" lang="en-US" sz="1750" spc="-1" strike="noStrike">
              <a:solidFill>
                <a:srgbClr val="000000"/>
              </a:solidFill>
              <a:latin typeface="Calibri"/>
            </a:endParaRPr>
          </a:p>
          <a:p>
            <a:pPr marL="343080" indent="-343080">
              <a:lnSpc>
                <a:spcPct val="100000"/>
              </a:lnSpc>
              <a:spcBef>
                <a:spcPts val="349"/>
              </a:spcBef>
              <a:buClr>
                <a:srgbClr val="9e458a"/>
              </a:buClr>
              <a:buFont typeface="Arial"/>
              <a:buChar char="•"/>
            </a:pPr>
            <a:r>
              <a:rPr b="0" lang="es-AR" sz="1750" spc="-1" strike="noStrike">
                <a:solidFill>
                  <a:srgbClr val="9e458a"/>
                </a:solidFill>
                <a:latin typeface="Consolas"/>
              </a:rPr>
              <a:t>loop</a:t>
            </a:r>
            <a:r>
              <a:rPr b="0" lang="es-AR" sz="1750" spc="-1" strike="noStrike">
                <a:solidFill>
                  <a:srgbClr val="000000"/>
                </a:solidFill>
                <a:latin typeface="Consolas"/>
              </a:rPr>
              <a:t>	</a:t>
            </a:r>
            <a:r>
              <a:rPr b="0" lang="es-AR" sz="1750" spc="-1" strike="noStrike">
                <a:solidFill>
                  <a:srgbClr val="274de7"/>
                </a:solidFill>
                <a:latin typeface="Consolas"/>
              </a:rPr>
              <a:t>CALL</a:t>
            </a:r>
            <a:r>
              <a:rPr b="0" lang="es-AR" sz="1750" spc="-1" strike="noStrike">
                <a:solidFill>
                  <a:srgbClr val="274de7"/>
                </a:solidFill>
                <a:latin typeface="Consolas"/>
              </a:rPr>
              <a:t>	</a:t>
            </a:r>
            <a:r>
              <a:rPr b="0" lang="es-AR" sz="1750" spc="-1" strike="noStrike">
                <a:solidFill>
                  <a:srgbClr val="9e458a"/>
                </a:solidFill>
                <a:latin typeface="Consolas"/>
              </a:rPr>
              <a:t>delay_1ms</a:t>
            </a:r>
            <a:r>
              <a:rPr b="0" lang="es-AR" sz="1750" spc="-1" strike="noStrike">
                <a:solidFill>
                  <a:srgbClr val="000000"/>
                </a:solidFill>
                <a:latin typeface="Consolas"/>
              </a:rPr>
              <a:t>	</a:t>
            </a:r>
            <a:endParaRPr b="0" lang="en-US" sz="1750" spc="-1" strike="noStrike">
              <a:solidFill>
                <a:srgbClr val="000000"/>
              </a:solidFill>
              <a:latin typeface="Calibri"/>
            </a:endParaRPr>
          </a:p>
          <a:p>
            <a:pPr marL="343080" indent="-343080">
              <a:lnSpc>
                <a:spcPct val="100000"/>
              </a:lnSpc>
              <a:spcBef>
                <a:spcPts val="349"/>
              </a:spcBef>
              <a:buClr>
                <a:srgbClr val="000000"/>
              </a:buClr>
              <a:buFont typeface="Arial"/>
              <a:buChar char="•"/>
            </a:pPr>
            <a:r>
              <a:rPr b="0" lang="es-AR" sz="1750" spc="-1" strike="noStrike">
                <a:solidFill>
                  <a:srgbClr val="000000"/>
                </a:solidFill>
                <a:latin typeface="Consolas"/>
              </a:rPr>
              <a:t>	</a:t>
            </a:r>
            <a:r>
              <a:rPr b="0" lang="es-AR" sz="1750" spc="-1" strike="noStrike">
                <a:solidFill>
                  <a:srgbClr val="274de7"/>
                </a:solidFill>
                <a:latin typeface="Consolas"/>
              </a:rPr>
              <a:t>decfsz</a:t>
            </a:r>
            <a:r>
              <a:rPr b="0" lang="es-AR" sz="1750" spc="-1" strike="noStrike">
                <a:solidFill>
                  <a:srgbClr val="000000"/>
                </a:solidFill>
                <a:latin typeface="Consolas"/>
              </a:rPr>
              <a:t>	</a:t>
            </a:r>
            <a:r>
              <a:rPr b="0" lang="es-AR" sz="1750" spc="-1" strike="noStrike">
                <a:solidFill>
                  <a:srgbClr val="9e458a"/>
                </a:solidFill>
                <a:latin typeface="Consolas"/>
              </a:rPr>
              <a:t>CONT,f</a:t>
            </a:r>
            <a:endParaRPr b="0" lang="en-US" sz="1750" spc="-1" strike="noStrike">
              <a:solidFill>
                <a:srgbClr val="000000"/>
              </a:solidFill>
              <a:latin typeface="Calibri"/>
            </a:endParaRPr>
          </a:p>
          <a:p>
            <a:pPr marL="343080" indent="-343080">
              <a:lnSpc>
                <a:spcPct val="100000"/>
              </a:lnSpc>
              <a:spcBef>
                <a:spcPts val="349"/>
              </a:spcBef>
              <a:buClr>
                <a:srgbClr val="000000"/>
              </a:buClr>
              <a:buFont typeface="Arial"/>
              <a:buChar char="•"/>
            </a:pPr>
            <a:r>
              <a:rPr b="0" lang="es-AR" sz="1750" spc="-1" strike="noStrike">
                <a:solidFill>
                  <a:srgbClr val="000000"/>
                </a:solidFill>
                <a:latin typeface="Consolas"/>
              </a:rPr>
              <a:t>	</a:t>
            </a:r>
            <a:r>
              <a:rPr b="0" lang="es-AR" sz="1750" spc="-1" strike="noStrike">
                <a:solidFill>
                  <a:srgbClr val="274de7"/>
                </a:solidFill>
                <a:latin typeface="Consolas"/>
              </a:rPr>
              <a:t>goto</a:t>
            </a:r>
            <a:r>
              <a:rPr b="0" lang="es-AR" sz="1750" spc="-1" strike="noStrike">
                <a:solidFill>
                  <a:srgbClr val="000000"/>
                </a:solidFill>
                <a:latin typeface="Consolas"/>
              </a:rPr>
              <a:t>	</a:t>
            </a:r>
            <a:r>
              <a:rPr b="0" lang="es-AR" sz="1750" spc="-1" strike="noStrike">
                <a:solidFill>
                  <a:srgbClr val="9e458a"/>
                </a:solidFill>
                <a:latin typeface="Consolas"/>
              </a:rPr>
              <a:t>loop</a:t>
            </a:r>
            <a:r>
              <a:rPr b="0" lang="es-AR" sz="1750" spc="-1" strike="noStrike">
                <a:solidFill>
                  <a:srgbClr val="000000"/>
                </a:solidFill>
                <a:latin typeface="Consolas"/>
              </a:rPr>
              <a:t>	</a:t>
            </a:r>
            <a:endParaRPr b="0" lang="en-US" sz="1750" spc="-1" strike="noStrike">
              <a:solidFill>
                <a:srgbClr val="000000"/>
              </a:solidFill>
              <a:latin typeface="Calibri"/>
            </a:endParaRPr>
          </a:p>
          <a:p>
            <a:pPr marL="343080" indent="-343080">
              <a:lnSpc>
                <a:spcPct val="100000"/>
              </a:lnSpc>
              <a:spcBef>
                <a:spcPts val="349"/>
              </a:spcBef>
              <a:buClr>
                <a:srgbClr val="000000"/>
              </a:buClr>
              <a:buFont typeface="Arial"/>
              <a:buChar char="•"/>
            </a:pPr>
            <a:r>
              <a:rPr b="0" lang="es-AR" sz="1750" spc="-1" strike="noStrike">
                <a:solidFill>
                  <a:srgbClr val="000000"/>
                </a:solidFill>
                <a:latin typeface="Consolas"/>
              </a:rPr>
              <a:t>	</a:t>
            </a:r>
            <a:r>
              <a:rPr b="0" lang="es-AR" sz="1750" spc="-1" strike="noStrike">
                <a:solidFill>
                  <a:srgbClr val="274de7"/>
                </a:solidFill>
                <a:latin typeface="Consolas"/>
              </a:rPr>
              <a:t>return</a:t>
            </a:r>
            <a:endParaRPr b="0" lang="en-US" sz="1750" spc="-1" strike="noStrike">
              <a:solidFill>
                <a:srgbClr val="000000"/>
              </a:solidFill>
              <a:latin typeface="Calibri"/>
            </a:endParaRPr>
          </a:p>
        </p:txBody>
      </p:sp>
      <p:sp>
        <p:nvSpPr>
          <p:cNvPr id="1779" name="Marcador de contenido 2"/>
          <p:cNvSpPr/>
          <p:nvPr/>
        </p:nvSpPr>
        <p:spPr>
          <a:xfrm>
            <a:off x="1073880" y="3509640"/>
            <a:ext cx="7459560" cy="5193000"/>
          </a:xfrm>
          <a:prstGeom prst="rect">
            <a:avLst/>
          </a:prstGeom>
          <a:noFill/>
          <a:ln w="0">
            <a:noFill/>
          </a:ln>
        </p:spPr>
        <p:style>
          <a:lnRef idx="0"/>
          <a:fillRef idx="0"/>
          <a:effectRef idx="0"/>
          <a:fontRef idx="minor"/>
        </p:style>
        <p:txBody>
          <a:bodyPr numCol="1" spcCol="0" lIns="80280" rIns="80280" tIns="39960" bIns="39960" anchor="t">
            <a:normAutofit fontScale="97000"/>
          </a:bodyPr>
          <a:p>
            <a:pPr>
              <a:lnSpc>
                <a:spcPct val="150000"/>
              </a:lnSpc>
              <a:spcBef>
                <a:spcPts val="632"/>
              </a:spcBef>
              <a:spcAft>
                <a:spcPts val="1199"/>
              </a:spcAft>
              <a:tabLst>
                <a:tab algn="l" pos="0"/>
              </a:tabLst>
            </a:pPr>
            <a:r>
              <a:rPr b="0" lang="es-AR" sz="2110" spc="-1" strike="noStrike">
                <a:solidFill>
                  <a:srgbClr val="000000"/>
                </a:solidFill>
                <a:latin typeface="Calibri"/>
              </a:rPr>
              <a:t>¿Cómo incrementamos ese tiempo?</a:t>
            </a:r>
            <a:endParaRPr b="0" lang="es-AR" sz="2110" spc="-1" strike="noStrike">
              <a:solidFill>
                <a:srgbClr val="000000"/>
              </a:solidFill>
              <a:latin typeface="Arial"/>
            </a:endParaRPr>
          </a:p>
          <a:p>
            <a:pPr marL="313560" indent="-313560">
              <a:lnSpc>
                <a:spcPct val="150000"/>
              </a:lnSpc>
              <a:spcBef>
                <a:spcPts val="632"/>
              </a:spcBef>
              <a:spcAft>
                <a:spcPts val="1199"/>
              </a:spcAft>
              <a:buClr>
                <a:srgbClr val="d24726"/>
              </a:buClr>
              <a:buSzPct val="150000"/>
              <a:buFont typeface="Arial"/>
              <a:buChar char="•"/>
              <a:tabLst>
                <a:tab algn="l" pos="0"/>
              </a:tabLst>
            </a:pPr>
            <a:r>
              <a:rPr b="0" lang="es-AR" sz="2110" spc="-1" strike="noStrike">
                <a:solidFill>
                  <a:srgbClr val="000000"/>
                </a:solidFill>
                <a:latin typeface="Calibri"/>
              </a:rPr>
              <a:t>Se deben anidar contadores. </a:t>
            </a:r>
            <a:endParaRPr b="0" lang="es-AR" sz="2110" spc="-1" strike="noStrike">
              <a:solidFill>
                <a:srgbClr val="000000"/>
              </a:solidFill>
              <a:latin typeface="Arial"/>
            </a:endParaRPr>
          </a:p>
          <a:p>
            <a:pPr marL="313560" indent="-313560">
              <a:lnSpc>
                <a:spcPct val="150000"/>
              </a:lnSpc>
              <a:spcBef>
                <a:spcPts val="632"/>
              </a:spcBef>
              <a:spcAft>
                <a:spcPts val="1199"/>
              </a:spcAft>
              <a:buClr>
                <a:srgbClr val="d24726"/>
              </a:buClr>
              <a:buSzPct val="150000"/>
              <a:buFont typeface="Arial"/>
              <a:buChar char="•"/>
              <a:tabLst>
                <a:tab algn="l" pos="0"/>
              </a:tabLst>
            </a:pPr>
            <a:r>
              <a:rPr b="0" lang="es-AR" sz="2110" spc="-1" strike="noStrike">
                <a:solidFill>
                  <a:srgbClr val="000000"/>
                </a:solidFill>
                <a:latin typeface="Calibri"/>
              </a:rPr>
              <a:t>Así, el tiempo de demora final es la multiplicación de la demoras de los contadores anidados</a:t>
            </a:r>
            <a:endParaRPr b="0" lang="es-AR" sz="2110" spc="-1" strike="noStrike">
              <a:solidFill>
                <a:srgbClr val="000000"/>
              </a:solidFill>
              <a:latin typeface="Arial"/>
            </a:endParaRPr>
          </a:p>
          <a:p>
            <a:pPr marL="313560" indent="-313560">
              <a:lnSpc>
                <a:spcPct val="150000"/>
              </a:lnSpc>
              <a:spcBef>
                <a:spcPts val="632"/>
              </a:spcBef>
              <a:spcAft>
                <a:spcPts val="1199"/>
              </a:spcAft>
              <a:buClr>
                <a:srgbClr val="d24726"/>
              </a:buClr>
              <a:buSzPct val="150000"/>
              <a:buFont typeface="Arial"/>
              <a:buChar char="•"/>
              <a:tabLst>
                <a:tab algn="l" pos="0"/>
              </a:tabLst>
            </a:pPr>
            <a:r>
              <a:rPr b="0" lang="es-AR" sz="2110" spc="-1" strike="noStrike">
                <a:solidFill>
                  <a:srgbClr val="000000"/>
                </a:solidFill>
                <a:latin typeface="Calibri"/>
              </a:rPr>
              <a:t>En el ejemplo se cuentan aproximadamente 250 milisegundos, ya que se llama 250 a la demora de 1 milisegundo.</a:t>
            </a:r>
            <a:endParaRPr b="0" lang="es-AR" sz="2110" spc="-1" strike="noStrike">
              <a:solidFill>
                <a:srgbClr val="000000"/>
              </a:solidFill>
              <a:latin typeface="Arial"/>
            </a:endParaRPr>
          </a:p>
          <a:p>
            <a:pPr marL="313560" indent="-313560">
              <a:lnSpc>
                <a:spcPct val="150000"/>
              </a:lnSpc>
              <a:spcBef>
                <a:spcPts val="632"/>
              </a:spcBef>
              <a:spcAft>
                <a:spcPts val="1199"/>
              </a:spcAft>
              <a:buClr>
                <a:srgbClr val="d24726"/>
              </a:buClr>
              <a:buSzPct val="150000"/>
              <a:buFont typeface="Arial"/>
              <a:buChar char="•"/>
              <a:tabLst>
                <a:tab algn="l" pos="0"/>
              </a:tabLst>
            </a:pPr>
            <a:r>
              <a:rPr b="0" lang="es-AR" sz="2110" spc="-1" strike="noStrike">
                <a:solidFill>
                  <a:srgbClr val="000000"/>
                </a:solidFill>
                <a:latin typeface="Calibri"/>
              </a:rPr>
              <a:t>Sólo se recomienda usar CALL y llamadas a subrutinas en caso de que no se usen demasiados contadores.</a:t>
            </a:r>
            <a:endParaRPr b="0" lang="es-AR" sz="211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0"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Ejercicio 2: Manejo de Pulsadores</a:t>
            </a:r>
            <a:endParaRPr b="0" lang="en-US" sz="4400" spc="-1" strike="noStrike">
              <a:solidFill>
                <a:srgbClr val="000000"/>
              </a:solidFill>
              <a:latin typeface="Calibri"/>
            </a:endParaRPr>
          </a:p>
        </p:txBody>
      </p:sp>
      <p:pic>
        <p:nvPicPr>
          <p:cNvPr id="1781" name="Imagen 5" descr=""/>
          <p:cNvPicPr/>
          <p:nvPr/>
        </p:nvPicPr>
        <p:blipFill>
          <a:blip r:embed="rId1"/>
          <a:stretch/>
        </p:blipFill>
        <p:spPr>
          <a:xfrm>
            <a:off x="8269200" y="2915280"/>
            <a:ext cx="2738520" cy="6135840"/>
          </a:xfrm>
          <a:prstGeom prst="rect">
            <a:avLst/>
          </a:prstGeom>
          <a:ln w="0">
            <a:noFill/>
          </a:ln>
        </p:spPr>
      </p:pic>
      <p:pic>
        <p:nvPicPr>
          <p:cNvPr id="1782" name="Imagen 2" descr=""/>
          <p:cNvPicPr/>
          <p:nvPr/>
        </p:nvPicPr>
        <p:blipFill>
          <a:blip r:embed="rId2"/>
          <a:stretch/>
        </p:blipFill>
        <p:spPr>
          <a:xfrm>
            <a:off x="1073880" y="3738960"/>
            <a:ext cx="6956640" cy="4177080"/>
          </a:xfrm>
          <a:prstGeom prst="rect">
            <a:avLst/>
          </a:prstGeom>
          <a:ln w="0">
            <a:noFill/>
          </a:ln>
        </p:spPr>
      </p:pic>
      <p:sp>
        <p:nvSpPr>
          <p:cNvPr id="1783" name="Llamada rectangular redondeada 6"/>
          <p:cNvSpPr/>
          <p:nvPr/>
        </p:nvSpPr>
        <p:spPr>
          <a:xfrm>
            <a:off x="11357640" y="3587760"/>
            <a:ext cx="3057480" cy="3278160"/>
          </a:xfrm>
          <a:prstGeom prst="wedgeRoundRectCallout">
            <a:avLst>
              <a:gd name="adj1" fmla="val -63726"/>
              <a:gd name="adj2" fmla="val -20411"/>
              <a:gd name="adj3" fmla="val 16667"/>
            </a:avLst>
          </a:prstGeom>
          <a:solidFill>
            <a:srgbClr val="ffffff"/>
          </a:solidFill>
          <a:ln>
            <a:solidFill>
              <a:srgbClr val="4f81bd"/>
            </a:solidFill>
            <a:round/>
          </a:ln>
        </p:spPr>
        <p:style>
          <a:lnRef idx="2">
            <a:schemeClr val="accent1"/>
          </a:lnRef>
          <a:fillRef idx="1">
            <a:schemeClr val="lt1"/>
          </a:fillRef>
          <a:effectRef idx="0">
            <a:schemeClr val="accent1"/>
          </a:effectRef>
          <a:fontRef idx="minor"/>
        </p:style>
        <p:txBody>
          <a:bodyPr lIns="90000" rIns="90000" tIns="45000" bIns="45000" anchor="ctr">
            <a:noAutofit/>
          </a:bodyPr>
          <a:p>
            <a:pPr algn="ctr">
              <a:lnSpc>
                <a:spcPct val="100000"/>
              </a:lnSpc>
            </a:pPr>
            <a:r>
              <a:rPr b="0" lang="es-AR" sz="1580" spc="-1" strike="noStrike">
                <a:solidFill>
                  <a:schemeClr val="dk1"/>
                </a:solidFill>
                <a:latin typeface="Calibri"/>
              </a:rPr>
              <a:t>En este ejercicio se utilizarán los pull-ups internos del PIC. Para activarlos se debe usar la instrucción: </a:t>
            </a:r>
            <a:endParaRPr b="0" lang="es-AR" sz="1580" spc="-1" strike="noStrike">
              <a:solidFill>
                <a:srgbClr val="000000"/>
              </a:solidFill>
              <a:latin typeface="Arial"/>
            </a:endParaRPr>
          </a:p>
          <a:p>
            <a:pPr algn="ctr">
              <a:lnSpc>
                <a:spcPct val="100000"/>
              </a:lnSpc>
            </a:pPr>
            <a:r>
              <a:rPr b="0" lang="es-AR" sz="1580" spc="-1" strike="noStrike">
                <a:solidFill>
                  <a:srgbClr val="274de7"/>
                </a:solidFill>
                <a:latin typeface="Consolas"/>
              </a:rPr>
              <a:t>bcf </a:t>
            </a:r>
            <a:r>
              <a:rPr b="0" lang="es-AR" sz="1580" spc="-1" strike="noStrike">
                <a:solidFill>
                  <a:srgbClr val="9e458a"/>
                </a:solidFill>
                <a:latin typeface="Consolas"/>
              </a:rPr>
              <a:t>OPTION, RBPU</a:t>
            </a:r>
            <a:endParaRPr b="0" lang="es-AR" sz="1580" spc="-1" strike="noStrike">
              <a:solidFill>
                <a:srgbClr val="000000"/>
              </a:solidFill>
              <a:latin typeface="Arial"/>
            </a:endParaRPr>
          </a:p>
          <a:p>
            <a:pPr algn="ctr">
              <a:lnSpc>
                <a:spcPct val="100000"/>
              </a:lnSpc>
            </a:pPr>
            <a:r>
              <a:rPr b="0" lang="es-AR" sz="1580" spc="-1" strike="noStrike">
                <a:solidFill>
                  <a:schemeClr val="dk1"/>
                </a:solidFill>
                <a:latin typeface="Calibri"/>
              </a:rPr>
              <a:t> </a:t>
            </a:r>
            <a:endParaRPr b="0" lang="es-AR" sz="158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0">
                                  <p:stCondLst>
                                    <p:cond delay="0"/>
                                  </p:stCondLst>
                                  <p:childTnLst>
                                    <p:set>
                                      <p:cBhvr>
                                        <p:cTn id="46" dur="1" fill="hold">
                                          <p:stCondLst>
                                            <p:cond delay="0"/>
                                          </p:stCondLst>
                                        </p:cTn>
                                        <p:tgtEl>
                                          <p:spTgt spid="1783"/>
                                        </p:tgtEl>
                                        <p:attrNameLst>
                                          <p:attrName>style.visibility</p:attrName>
                                        </p:attrNameLst>
                                      </p:cBhvr>
                                      <p:to>
                                        <p:strVal val="visible"/>
                                      </p:to>
                                    </p:set>
                                    <p:animEffect filter="fade" transition="in">
                                      <p:cBhvr additive="repl">
                                        <p:cTn id="47" dur="500"/>
                                        <p:tgtEl>
                                          <p:spTgt spid="1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4"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Ejercicio 2: Manejo de Pulsadores</a:t>
            </a:r>
            <a:endParaRPr b="0" lang="en-US" sz="4400" spc="-1" strike="noStrike">
              <a:solidFill>
                <a:srgbClr val="000000"/>
              </a:solidFill>
              <a:latin typeface="Calibri"/>
            </a:endParaRPr>
          </a:p>
        </p:txBody>
      </p:sp>
      <p:pic>
        <p:nvPicPr>
          <p:cNvPr id="1785" name="Imagen 5" descr=""/>
          <p:cNvPicPr/>
          <p:nvPr/>
        </p:nvPicPr>
        <p:blipFill>
          <a:blip r:embed="rId1"/>
          <a:stretch/>
        </p:blipFill>
        <p:spPr>
          <a:xfrm>
            <a:off x="1677960" y="3058920"/>
            <a:ext cx="2738520" cy="6135840"/>
          </a:xfrm>
          <a:prstGeom prst="rect">
            <a:avLst/>
          </a:prstGeom>
          <a:ln w="0">
            <a:noFill/>
          </a:ln>
        </p:spPr>
      </p:pic>
      <p:sp>
        <p:nvSpPr>
          <p:cNvPr id="1786" name="PlaceHolder 2"/>
          <p:cNvSpPr>
            <a:spLocks noGrp="1"/>
          </p:cNvSpPr>
          <p:nvPr>
            <p:ph/>
          </p:nvPr>
        </p:nvSpPr>
        <p:spPr>
          <a:xfrm>
            <a:off x="4812120" y="3170520"/>
            <a:ext cx="5680080" cy="5892840"/>
          </a:xfrm>
          <a:prstGeom prst="rect">
            <a:avLst/>
          </a:prstGeom>
          <a:noFill/>
          <a:ln w="0">
            <a:noFill/>
          </a:ln>
        </p:spPr>
        <p:txBody>
          <a:bodyPr anchor="t">
            <a:normAutofit/>
          </a:bodyPr>
          <a:p>
            <a:pPr marL="300600" indent="-300600">
              <a:lnSpc>
                <a:spcPct val="100000"/>
              </a:lnSpc>
              <a:spcBef>
                <a:spcPts val="422"/>
              </a:spcBef>
              <a:buClr>
                <a:srgbClr val="d24726"/>
              </a:buClr>
              <a:buSzPct val="150000"/>
              <a:buFont typeface="Arial"/>
              <a:buChar char="•"/>
            </a:pPr>
            <a:r>
              <a:rPr b="0" lang="es-AR" sz="2110" spc="-1" strike="noStrike">
                <a:solidFill>
                  <a:srgbClr val="000000"/>
                </a:solidFill>
                <a:latin typeface="Calibri"/>
              </a:rPr>
              <a:t>Sin el uso de interrupciones se utiliza el método de “Polling”, nombrado así por estar constantemente “preguntando” algo. </a:t>
            </a:r>
            <a:endParaRPr b="0" lang="en-US" sz="2110" spc="-1" strike="noStrike">
              <a:solidFill>
                <a:srgbClr val="000000"/>
              </a:solidFill>
              <a:latin typeface="Calibri"/>
            </a:endParaRPr>
          </a:p>
          <a:p>
            <a:pPr indent="0">
              <a:lnSpc>
                <a:spcPct val="100000"/>
              </a:lnSpc>
              <a:spcBef>
                <a:spcPts val="422"/>
              </a:spcBef>
              <a:buNone/>
            </a:pPr>
            <a:endParaRPr b="0" lang="en-US" sz="2110" spc="-1" strike="noStrike">
              <a:solidFill>
                <a:srgbClr val="000000"/>
              </a:solidFill>
              <a:latin typeface="Calibri"/>
            </a:endParaRPr>
          </a:p>
          <a:p>
            <a:pPr marL="300600" indent="-300600">
              <a:lnSpc>
                <a:spcPct val="100000"/>
              </a:lnSpc>
              <a:spcBef>
                <a:spcPts val="422"/>
              </a:spcBef>
              <a:buClr>
                <a:srgbClr val="d24726"/>
              </a:buClr>
              <a:buSzPct val="150000"/>
              <a:buFont typeface="Arial"/>
              <a:buChar char="•"/>
            </a:pPr>
            <a:r>
              <a:rPr b="0" lang="es-AR" sz="2110" spc="-1" strike="noStrike">
                <a:solidFill>
                  <a:srgbClr val="000000"/>
                </a:solidFill>
                <a:latin typeface="Calibri"/>
              </a:rPr>
              <a:t>Ventaja: Implementación simple</a:t>
            </a:r>
            <a:endParaRPr b="0" lang="en-US" sz="2110" spc="-1" strike="noStrike">
              <a:solidFill>
                <a:srgbClr val="000000"/>
              </a:solidFill>
              <a:latin typeface="Calibri"/>
            </a:endParaRPr>
          </a:p>
          <a:p>
            <a:pPr indent="0">
              <a:lnSpc>
                <a:spcPct val="100000"/>
              </a:lnSpc>
              <a:spcBef>
                <a:spcPts val="422"/>
              </a:spcBef>
              <a:buNone/>
            </a:pPr>
            <a:endParaRPr b="0" lang="en-US" sz="2110" spc="-1" strike="noStrike">
              <a:solidFill>
                <a:srgbClr val="000000"/>
              </a:solidFill>
              <a:latin typeface="Calibri"/>
            </a:endParaRPr>
          </a:p>
          <a:p>
            <a:pPr marL="300600" indent="-300600">
              <a:lnSpc>
                <a:spcPct val="100000"/>
              </a:lnSpc>
              <a:spcBef>
                <a:spcPts val="422"/>
              </a:spcBef>
              <a:buClr>
                <a:srgbClr val="d24726"/>
              </a:buClr>
              <a:buSzPct val="150000"/>
              <a:buFont typeface="Arial"/>
              <a:buChar char="•"/>
            </a:pPr>
            <a:r>
              <a:rPr b="0" lang="es-AR" sz="2110" spc="-1" strike="noStrike">
                <a:solidFill>
                  <a:srgbClr val="000000"/>
                </a:solidFill>
                <a:latin typeface="Calibri"/>
              </a:rPr>
              <a:t>Desventaja: mientras se espera que se pulse el botón no se puede estar haciendo otra cosa simultáneamente.</a:t>
            </a:r>
            <a:endParaRPr b="0" lang="en-US" sz="2110" spc="-1" strike="noStrike">
              <a:solidFill>
                <a:srgbClr val="000000"/>
              </a:solidFill>
              <a:latin typeface="Calibri"/>
            </a:endParaRPr>
          </a:p>
        </p:txBody>
      </p:sp>
      <p:sp>
        <p:nvSpPr>
          <p:cNvPr id="1787" name="Elipse 8"/>
          <p:cNvSpPr/>
          <p:nvPr/>
        </p:nvSpPr>
        <p:spPr>
          <a:xfrm>
            <a:off x="1467360" y="4991400"/>
            <a:ext cx="3414240" cy="2333160"/>
          </a:xfrm>
          <a:prstGeom prst="ellipse">
            <a:avLst/>
          </a:prstGeom>
          <a:noFill/>
          <a:ln w="57150">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580" spc="-1" strike="noStrike">
              <a:solidFill>
                <a:schemeClr val="lt1"/>
              </a:solidFill>
              <a:latin typeface="Calibri"/>
            </a:endParaRPr>
          </a:p>
        </p:txBody>
      </p:sp>
      <p:sp>
        <p:nvSpPr>
          <p:cNvPr id="1788" name="Marcador de contenido 4"/>
          <p:cNvSpPr/>
          <p:nvPr/>
        </p:nvSpPr>
        <p:spPr>
          <a:xfrm>
            <a:off x="10216800" y="3170520"/>
            <a:ext cx="4245840" cy="5852880"/>
          </a:xfrm>
          <a:prstGeom prst="rect">
            <a:avLst/>
          </a:prstGeom>
          <a:noFill/>
          <a:ln w="0">
            <a:noFill/>
          </a:ln>
        </p:spPr>
        <p:style>
          <a:lnRef idx="0"/>
          <a:fillRef idx="0"/>
          <a:effectRef idx="0"/>
          <a:fontRef idx="minor"/>
        </p:style>
        <p:txBody>
          <a:bodyPr numCol="1" spcCol="0" lIns="80280" rIns="80280" tIns="39960" bIns="39960" anchor="t">
            <a:noAutofit/>
          </a:bodyPr>
          <a:p>
            <a:pPr>
              <a:lnSpc>
                <a:spcPct val="150000"/>
              </a:lnSpc>
              <a:spcBef>
                <a:spcPts val="527"/>
              </a:spcBef>
              <a:spcAft>
                <a:spcPts val="1199"/>
              </a:spcAft>
              <a:tabLst>
                <a:tab algn="l" pos="0"/>
              </a:tabLst>
            </a:pPr>
            <a:endParaRPr b="0" lang="es-AR" sz="1750" spc="-1" strike="noStrike">
              <a:solidFill>
                <a:srgbClr val="000000"/>
              </a:solidFill>
              <a:latin typeface="Arial"/>
            </a:endParaRPr>
          </a:p>
          <a:p>
            <a:pPr>
              <a:lnSpc>
                <a:spcPct val="150000"/>
              </a:lnSpc>
              <a:spcBef>
                <a:spcPts val="527"/>
              </a:spcBef>
              <a:spcAft>
                <a:spcPts val="1199"/>
              </a:spcAft>
              <a:tabLst>
                <a:tab algn="l" pos="0"/>
              </a:tabLst>
            </a:pPr>
            <a:r>
              <a:rPr b="0" lang="es-AR" sz="1750" spc="-1" strike="noStrike">
                <a:solidFill>
                  <a:srgbClr val="9e458a"/>
                </a:solidFill>
                <a:latin typeface="Consolas"/>
              </a:rPr>
              <a:t>esperar</a:t>
            </a:r>
            <a:r>
              <a:rPr b="0" lang="es-AR" sz="1750" spc="-1" strike="noStrike">
                <a:solidFill>
                  <a:srgbClr val="808080"/>
                </a:solidFill>
                <a:latin typeface="Consolas"/>
              </a:rPr>
              <a:t>	</a:t>
            </a:r>
            <a:endParaRPr b="0" lang="es-AR" sz="1750" spc="-1" strike="noStrike">
              <a:solidFill>
                <a:srgbClr val="000000"/>
              </a:solidFill>
              <a:latin typeface="Arial"/>
            </a:endParaRPr>
          </a:p>
          <a:p>
            <a:pPr>
              <a:lnSpc>
                <a:spcPct val="150000"/>
              </a:lnSpc>
              <a:spcBef>
                <a:spcPts val="527"/>
              </a:spcBef>
              <a:spcAft>
                <a:spcPts val="1199"/>
              </a:spcAft>
              <a:tabLst>
                <a:tab algn="l" pos="0"/>
              </a:tabLst>
            </a:pPr>
            <a:r>
              <a:rPr b="0" lang="es-AR" sz="1750" spc="-1" strike="noStrike">
                <a:solidFill>
                  <a:srgbClr val="274de7"/>
                </a:solidFill>
                <a:latin typeface="Consolas"/>
              </a:rPr>
              <a:t>	</a:t>
            </a:r>
            <a:r>
              <a:rPr b="0" lang="es-AR" sz="1750" spc="-1" strike="noStrike">
                <a:solidFill>
                  <a:srgbClr val="274de7"/>
                </a:solidFill>
                <a:latin typeface="Consolas"/>
              </a:rPr>
              <a:t>btfsc</a:t>
            </a:r>
            <a:r>
              <a:rPr b="0" lang="es-AR" sz="1750" spc="-1" strike="noStrike">
                <a:solidFill>
                  <a:srgbClr val="274de7"/>
                </a:solidFill>
                <a:latin typeface="Consolas"/>
              </a:rPr>
              <a:t>	</a:t>
            </a:r>
            <a:r>
              <a:rPr b="0" lang="es-AR" sz="1750" spc="-1" strike="noStrike">
                <a:solidFill>
                  <a:srgbClr val="9e458a"/>
                </a:solidFill>
                <a:latin typeface="Consolas"/>
              </a:rPr>
              <a:t>PORTB, RB0</a:t>
            </a:r>
            <a:endParaRPr b="0" lang="es-AR" sz="1750" spc="-1" strike="noStrike">
              <a:solidFill>
                <a:srgbClr val="000000"/>
              </a:solidFill>
              <a:latin typeface="Arial"/>
            </a:endParaRPr>
          </a:p>
          <a:p>
            <a:pPr>
              <a:lnSpc>
                <a:spcPct val="150000"/>
              </a:lnSpc>
              <a:spcBef>
                <a:spcPts val="527"/>
              </a:spcBef>
              <a:spcAft>
                <a:spcPts val="1199"/>
              </a:spcAft>
              <a:tabLst>
                <a:tab algn="l" pos="0"/>
              </a:tabLst>
            </a:pPr>
            <a:r>
              <a:rPr b="0" lang="es-AR" sz="1750" spc="-1" strike="noStrike">
                <a:solidFill>
                  <a:srgbClr val="808080"/>
                </a:solidFill>
                <a:latin typeface="Consolas"/>
              </a:rPr>
              <a:t>	</a:t>
            </a:r>
            <a:r>
              <a:rPr b="0" lang="es-AR" sz="1750" spc="-1" strike="noStrike">
                <a:solidFill>
                  <a:srgbClr val="274de7"/>
                </a:solidFill>
                <a:latin typeface="Consolas"/>
              </a:rPr>
              <a:t>goto </a:t>
            </a:r>
            <a:r>
              <a:rPr b="0" lang="es-AR" sz="1750" spc="-1" strike="noStrike">
                <a:solidFill>
                  <a:srgbClr val="274de7"/>
                </a:solidFill>
                <a:latin typeface="Consolas"/>
              </a:rPr>
              <a:t>	</a:t>
            </a:r>
            <a:r>
              <a:rPr b="0" lang="es-AR" sz="1750" spc="-1" strike="noStrike">
                <a:solidFill>
                  <a:srgbClr val="9e458a"/>
                </a:solidFill>
                <a:latin typeface="Consolas"/>
              </a:rPr>
              <a:t>esperar</a:t>
            </a:r>
            <a:endParaRPr b="0" lang="es-AR" sz="1750" spc="-1" strike="noStrike">
              <a:solidFill>
                <a:srgbClr val="000000"/>
              </a:solidFill>
              <a:latin typeface="Arial"/>
            </a:endParaRPr>
          </a:p>
          <a:p>
            <a:pPr>
              <a:lnSpc>
                <a:spcPct val="150000"/>
              </a:lnSpc>
              <a:spcBef>
                <a:spcPts val="527"/>
              </a:spcBef>
              <a:spcAft>
                <a:spcPts val="1199"/>
              </a:spcAft>
              <a:tabLst>
                <a:tab algn="l" pos="0"/>
              </a:tabLst>
            </a:pPr>
            <a:r>
              <a:rPr b="0" lang="es-AR" sz="1750" spc="-1" strike="noStrike">
                <a:solidFill>
                  <a:srgbClr val="808080"/>
                </a:solidFill>
                <a:latin typeface="Consolas"/>
              </a:rPr>
              <a:t>	</a:t>
            </a:r>
            <a:r>
              <a:rPr b="0" lang="es-AR" sz="1750" spc="-1" strike="noStrike">
                <a:solidFill>
                  <a:srgbClr val="274de7"/>
                </a:solidFill>
                <a:latin typeface="Consolas"/>
              </a:rPr>
              <a:t>bsf</a:t>
            </a:r>
            <a:r>
              <a:rPr b="0" lang="es-AR" sz="1750" spc="-1" strike="noStrike">
                <a:solidFill>
                  <a:srgbClr val="274de7"/>
                </a:solidFill>
                <a:latin typeface="Consolas"/>
              </a:rPr>
              <a:t>	</a:t>
            </a:r>
            <a:r>
              <a:rPr b="0" lang="es-AR" sz="1750" spc="-1" strike="noStrike">
                <a:solidFill>
                  <a:srgbClr val="9e458a"/>
                </a:solidFill>
                <a:latin typeface="Consolas"/>
              </a:rPr>
              <a:t>PORTB, RB1</a:t>
            </a:r>
            <a:r>
              <a:rPr b="0" lang="es-AR" sz="1750" spc="-1" strike="noStrike">
                <a:solidFill>
                  <a:srgbClr val="808080"/>
                </a:solidFill>
                <a:latin typeface="Consolas"/>
              </a:rPr>
              <a:t>	</a:t>
            </a:r>
            <a:endParaRPr b="0" lang="es-AR" sz="17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8" dur="indefinite" restart="never" nodeType="tmRoot">
          <p:childTnLst>
            <p:seq>
              <p:cTn id="49" dur="indefinite" nodeType="mainSeq">
                <p:childTnLst>
                  <p:par>
                    <p:cTn id="50" fill="hold">
                      <p:stCondLst>
                        <p:cond delay="indefinite"/>
                      </p:stCondLst>
                      <p:childTnLst>
                        <p:par>
                          <p:cTn id="51" fill="hold">
                            <p:stCondLst>
                              <p:cond delay="0"/>
                            </p:stCondLst>
                            <p:childTnLst>
                              <p:par>
                                <p:cTn id="52" nodeType="clickEffect" fill="hold" presetClass="entr" presetID="10">
                                  <p:stCondLst>
                                    <p:cond delay="0"/>
                                  </p:stCondLst>
                                  <p:childTnLst>
                                    <p:set>
                                      <p:cBhvr>
                                        <p:cTn id="53" dur="1" fill="hold">
                                          <p:stCondLst>
                                            <p:cond delay="0"/>
                                          </p:stCondLst>
                                        </p:cTn>
                                        <p:tgtEl>
                                          <p:spTgt spid="1787"/>
                                        </p:tgtEl>
                                        <p:attrNameLst>
                                          <p:attrName>style.visibility</p:attrName>
                                        </p:attrNameLst>
                                      </p:cBhvr>
                                      <p:to>
                                        <p:strVal val="visible"/>
                                      </p:to>
                                    </p:set>
                                    <p:animEffect filter="fade" transition="in">
                                      <p:cBhvr additive="repl">
                                        <p:cTn id="54" dur="500"/>
                                        <p:tgtEl>
                                          <p:spTgt spid="1787"/>
                                        </p:tgtEl>
                                      </p:cBhvr>
                                    </p:animEffec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0">
                                  <p:stCondLst>
                                    <p:cond delay="0"/>
                                  </p:stCondLst>
                                  <p:childTnLst>
                                    <p:set>
                                      <p:cBhvr>
                                        <p:cTn id="58" dur="1" fill="hold">
                                          <p:stCondLst>
                                            <p:cond delay="0"/>
                                          </p:stCondLst>
                                        </p:cTn>
                                        <p:tgtEl>
                                          <p:spTgt spid="1788"/>
                                        </p:tgtEl>
                                        <p:attrNameLst>
                                          <p:attrName>style.visibility</p:attrName>
                                        </p:attrNameLst>
                                      </p:cBhvr>
                                      <p:to>
                                        <p:strVal val="visible"/>
                                      </p:to>
                                    </p:set>
                                    <p:animEffect filter="fade" transition="in">
                                      <p:cBhvr additive="repl">
                                        <p:cTn id="59" dur="500"/>
                                        <p:tgtEl>
                                          <p:spTgt spid="17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9"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Ejercicio 2: Manejo de Pulsadores</a:t>
            </a:r>
            <a:endParaRPr b="0" lang="en-US" sz="4400" spc="-1" strike="noStrike">
              <a:solidFill>
                <a:srgbClr val="000000"/>
              </a:solidFill>
              <a:latin typeface="Calibri"/>
            </a:endParaRPr>
          </a:p>
        </p:txBody>
      </p:sp>
      <p:sp>
        <p:nvSpPr>
          <p:cNvPr id="1790" name="PlaceHolder 2"/>
          <p:cNvSpPr>
            <a:spLocks noGrp="1"/>
          </p:cNvSpPr>
          <p:nvPr>
            <p:ph/>
          </p:nvPr>
        </p:nvSpPr>
        <p:spPr>
          <a:xfrm>
            <a:off x="1258560" y="3130920"/>
            <a:ext cx="8217000" cy="3574800"/>
          </a:xfrm>
          <a:prstGeom prst="rect">
            <a:avLst/>
          </a:prstGeom>
          <a:noFill/>
          <a:ln w="0">
            <a:noFill/>
          </a:ln>
        </p:spPr>
        <p:txBody>
          <a:bodyPr anchor="t">
            <a:normAutofit/>
          </a:bodyPr>
          <a:p>
            <a:pPr marL="300600" indent="-300600" algn="just">
              <a:lnSpc>
                <a:spcPct val="100000"/>
              </a:lnSpc>
              <a:spcBef>
                <a:spcPts val="422"/>
              </a:spcBef>
              <a:buClr>
                <a:srgbClr val="d24726"/>
              </a:buClr>
              <a:buSzPct val="150000"/>
              <a:buFont typeface="Arial"/>
              <a:buChar char="•"/>
            </a:pPr>
            <a:r>
              <a:rPr b="0" lang="es-AR" sz="2110" spc="-1" strike="noStrike">
                <a:solidFill>
                  <a:srgbClr val="000000"/>
                </a:solidFill>
                <a:latin typeface="Calibri"/>
              </a:rPr>
              <a:t>Por las propiedades mecánicas de los pulsadores pueden ocurrir rebotes los cuales pueden confundir al microcontrolador, el cual interpretará que se pulsó muchas veces el botón cuando sólo ocurrió una vez.</a:t>
            </a:r>
            <a:endParaRPr b="0" lang="en-US" sz="2110" spc="-1" strike="noStrike">
              <a:solidFill>
                <a:srgbClr val="000000"/>
              </a:solidFill>
              <a:latin typeface="Calibri"/>
            </a:endParaRPr>
          </a:p>
          <a:p>
            <a:pPr marL="300600" indent="-300600" algn="just">
              <a:lnSpc>
                <a:spcPct val="100000"/>
              </a:lnSpc>
              <a:spcBef>
                <a:spcPts val="422"/>
              </a:spcBef>
              <a:buClr>
                <a:srgbClr val="d24726"/>
              </a:buClr>
              <a:buSzPct val="150000"/>
              <a:buFont typeface="Arial"/>
              <a:buChar char="•"/>
            </a:pPr>
            <a:r>
              <a:rPr b="0" lang="es-AR" sz="2110" spc="-1" strike="noStrike">
                <a:solidFill>
                  <a:srgbClr val="000000"/>
                </a:solidFill>
                <a:latin typeface="Calibri"/>
              </a:rPr>
              <a:t>En este caso se deben usar demoras “Anti-rebote” que garanticen que efectivamente una persona tocó el botón y no se esta procesando un rebote.</a:t>
            </a:r>
            <a:endParaRPr b="0" lang="en-US" sz="2110" spc="-1" strike="noStrike">
              <a:solidFill>
                <a:srgbClr val="000000"/>
              </a:solidFill>
              <a:latin typeface="Calibri"/>
            </a:endParaRPr>
          </a:p>
        </p:txBody>
      </p:sp>
      <p:sp>
        <p:nvSpPr>
          <p:cNvPr id="1791" name="Marcador de contenido 4"/>
          <p:cNvSpPr/>
          <p:nvPr/>
        </p:nvSpPr>
        <p:spPr>
          <a:xfrm>
            <a:off x="9613080" y="2999520"/>
            <a:ext cx="5146200" cy="4746960"/>
          </a:xfrm>
          <a:prstGeom prst="rect">
            <a:avLst/>
          </a:prstGeom>
          <a:noFill/>
          <a:ln w="0">
            <a:noFill/>
          </a:ln>
        </p:spPr>
        <p:style>
          <a:lnRef idx="0"/>
          <a:fillRef idx="0"/>
          <a:effectRef idx="0"/>
          <a:fontRef idx="minor"/>
        </p:style>
        <p:txBody>
          <a:bodyPr numCol="1" spcCol="0" lIns="80280" rIns="80280" tIns="39960" bIns="39960" anchor="t">
            <a:noAutofit/>
          </a:bodyPr>
          <a:p>
            <a:pPr>
              <a:lnSpc>
                <a:spcPct val="150000"/>
              </a:lnSpc>
              <a:spcBef>
                <a:spcPts val="527"/>
              </a:spcBef>
              <a:spcAft>
                <a:spcPts val="1199"/>
              </a:spcAft>
              <a:tabLst>
                <a:tab algn="l" pos="0"/>
              </a:tabLst>
            </a:pPr>
            <a:r>
              <a:rPr b="0" lang="es-AR" sz="1750" spc="-1" strike="noStrike">
                <a:solidFill>
                  <a:srgbClr val="9e458a"/>
                </a:solidFill>
                <a:latin typeface="Consolas"/>
              </a:rPr>
              <a:t>esperar</a:t>
            </a:r>
            <a:r>
              <a:rPr b="0" lang="es-AR" sz="1750" spc="-1" strike="noStrike">
                <a:solidFill>
                  <a:srgbClr val="808080"/>
                </a:solidFill>
                <a:latin typeface="Consolas"/>
              </a:rPr>
              <a:t>	</a:t>
            </a:r>
            <a:endParaRPr b="0" lang="es-AR" sz="1750" spc="-1" strike="noStrike">
              <a:solidFill>
                <a:srgbClr val="000000"/>
              </a:solidFill>
              <a:latin typeface="Arial"/>
            </a:endParaRPr>
          </a:p>
          <a:p>
            <a:pPr>
              <a:lnSpc>
                <a:spcPct val="150000"/>
              </a:lnSpc>
              <a:spcBef>
                <a:spcPts val="527"/>
              </a:spcBef>
              <a:spcAft>
                <a:spcPts val="1199"/>
              </a:spcAft>
              <a:tabLst>
                <a:tab algn="l" pos="0"/>
              </a:tabLst>
            </a:pPr>
            <a:r>
              <a:rPr b="0" lang="es-AR" sz="1750" spc="-1" strike="noStrike">
                <a:solidFill>
                  <a:srgbClr val="274de7"/>
                </a:solidFill>
                <a:latin typeface="Consolas"/>
              </a:rPr>
              <a:t>	</a:t>
            </a:r>
            <a:r>
              <a:rPr b="0" lang="es-AR" sz="1750" spc="-1" strike="noStrike">
                <a:solidFill>
                  <a:srgbClr val="274de7"/>
                </a:solidFill>
                <a:latin typeface="Consolas"/>
              </a:rPr>
              <a:t>btfsc</a:t>
            </a:r>
            <a:r>
              <a:rPr b="0" lang="es-AR" sz="1750" spc="-1" strike="noStrike">
                <a:solidFill>
                  <a:srgbClr val="274de7"/>
                </a:solidFill>
                <a:latin typeface="Consolas"/>
              </a:rPr>
              <a:t>	</a:t>
            </a:r>
            <a:r>
              <a:rPr b="0" lang="es-AR" sz="1750" spc="-1" strike="noStrike">
                <a:solidFill>
                  <a:srgbClr val="9e458a"/>
                </a:solidFill>
                <a:latin typeface="Consolas"/>
              </a:rPr>
              <a:t>PORTB, RB0</a:t>
            </a:r>
            <a:endParaRPr b="0" lang="es-AR" sz="1750" spc="-1" strike="noStrike">
              <a:solidFill>
                <a:srgbClr val="000000"/>
              </a:solidFill>
              <a:latin typeface="Arial"/>
            </a:endParaRPr>
          </a:p>
          <a:p>
            <a:pPr>
              <a:lnSpc>
                <a:spcPct val="150000"/>
              </a:lnSpc>
              <a:spcBef>
                <a:spcPts val="527"/>
              </a:spcBef>
              <a:spcAft>
                <a:spcPts val="1199"/>
              </a:spcAft>
              <a:tabLst>
                <a:tab algn="l" pos="0"/>
              </a:tabLst>
            </a:pPr>
            <a:r>
              <a:rPr b="0" lang="es-AR" sz="1750" spc="-1" strike="noStrike">
                <a:solidFill>
                  <a:srgbClr val="808080"/>
                </a:solidFill>
                <a:latin typeface="Consolas"/>
              </a:rPr>
              <a:t>	</a:t>
            </a:r>
            <a:r>
              <a:rPr b="0" lang="es-AR" sz="1750" spc="-1" strike="noStrike">
                <a:solidFill>
                  <a:srgbClr val="274de7"/>
                </a:solidFill>
                <a:latin typeface="Consolas"/>
              </a:rPr>
              <a:t>goto </a:t>
            </a:r>
            <a:r>
              <a:rPr b="0" lang="es-AR" sz="1750" spc="-1" strike="noStrike">
                <a:solidFill>
                  <a:srgbClr val="274de7"/>
                </a:solidFill>
                <a:latin typeface="Consolas"/>
              </a:rPr>
              <a:t>	</a:t>
            </a:r>
            <a:r>
              <a:rPr b="0" lang="es-AR" sz="1750" spc="-1" strike="noStrike">
                <a:solidFill>
                  <a:srgbClr val="9e458a"/>
                </a:solidFill>
                <a:latin typeface="Consolas"/>
              </a:rPr>
              <a:t>esperar</a:t>
            </a:r>
            <a:endParaRPr b="0" lang="es-AR" sz="1750" spc="-1" strike="noStrike">
              <a:solidFill>
                <a:srgbClr val="000000"/>
              </a:solidFill>
              <a:latin typeface="Arial"/>
            </a:endParaRPr>
          </a:p>
          <a:p>
            <a:pPr>
              <a:lnSpc>
                <a:spcPct val="150000"/>
              </a:lnSpc>
              <a:spcBef>
                <a:spcPts val="527"/>
              </a:spcBef>
              <a:spcAft>
                <a:spcPts val="1199"/>
              </a:spcAft>
              <a:tabLst>
                <a:tab algn="l" pos="0"/>
              </a:tabLst>
            </a:pPr>
            <a:r>
              <a:rPr b="0" lang="es-AR" sz="1750" spc="-1" strike="noStrike">
                <a:solidFill>
                  <a:srgbClr val="9e458a"/>
                </a:solidFill>
                <a:latin typeface="Consolas"/>
              </a:rPr>
              <a:t>	</a:t>
            </a:r>
            <a:r>
              <a:rPr b="0" lang="es-AR" sz="1750" spc="-1" strike="noStrike">
                <a:solidFill>
                  <a:srgbClr val="274de7"/>
                </a:solidFill>
                <a:latin typeface="Consolas"/>
              </a:rPr>
              <a:t>call</a:t>
            </a:r>
            <a:r>
              <a:rPr b="0" lang="es-AR" sz="1750" spc="-1" strike="noStrike">
                <a:solidFill>
                  <a:srgbClr val="9e458a"/>
                </a:solidFill>
                <a:latin typeface="Consolas"/>
              </a:rPr>
              <a:t>	</a:t>
            </a:r>
            <a:r>
              <a:rPr b="0" lang="es-AR" sz="1750" spc="-1" strike="noStrike">
                <a:solidFill>
                  <a:srgbClr val="9e458a"/>
                </a:solidFill>
                <a:latin typeface="Consolas"/>
              </a:rPr>
              <a:t>demora_20ms</a:t>
            </a:r>
            <a:endParaRPr b="0" lang="es-AR" sz="1750" spc="-1" strike="noStrike">
              <a:solidFill>
                <a:srgbClr val="000000"/>
              </a:solidFill>
              <a:latin typeface="Arial"/>
            </a:endParaRPr>
          </a:p>
          <a:p>
            <a:pPr>
              <a:lnSpc>
                <a:spcPct val="150000"/>
              </a:lnSpc>
              <a:spcBef>
                <a:spcPts val="527"/>
              </a:spcBef>
              <a:spcAft>
                <a:spcPts val="1199"/>
              </a:spcAft>
              <a:tabLst>
                <a:tab algn="l" pos="0"/>
              </a:tabLst>
            </a:pPr>
            <a:r>
              <a:rPr b="0" lang="es-AR" sz="1750" spc="-1" strike="noStrike">
                <a:solidFill>
                  <a:srgbClr val="274de7"/>
                </a:solidFill>
                <a:latin typeface="Consolas"/>
              </a:rPr>
              <a:t>	</a:t>
            </a:r>
            <a:r>
              <a:rPr b="0" lang="es-AR" sz="1750" spc="-1" strike="noStrike">
                <a:solidFill>
                  <a:srgbClr val="274de7"/>
                </a:solidFill>
                <a:latin typeface="Consolas"/>
              </a:rPr>
              <a:t>btfsc</a:t>
            </a:r>
            <a:r>
              <a:rPr b="0" lang="es-AR" sz="1750" spc="-1" strike="noStrike">
                <a:solidFill>
                  <a:srgbClr val="274de7"/>
                </a:solidFill>
                <a:latin typeface="Consolas"/>
              </a:rPr>
              <a:t>	</a:t>
            </a:r>
            <a:r>
              <a:rPr b="0" lang="es-AR" sz="1750" spc="-1" strike="noStrike">
                <a:solidFill>
                  <a:srgbClr val="9e458a"/>
                </a:solidFill>
                <a:latin typeface="Consolas"/>
              </a:rPr>
              <a:t>PORTB, RB0</a:t>
            </a:r>
            <a:endParaRPr b="0" lang="es-AR" sz="1750" spc="-1" strike="noStrike">
              <a:solidFill>
                <a:srgbClr val="000000"/>
              </a:solidFill>
              <a:latin typeface="Arial"/>
            </a:endParaRPr>
          </a:p>
          <a:p>
            <a:pPr>
              <a:lnSpc>
                <a:spcPct val="150000"/>
              </a:lnSpc>
              <a:spcBef>
                <a:spcPts val="527"/>
              </a:spcBef>
              <a:spcAft>
                <a:spcPts val="1199"/>
              </a:spcAft>
              <a:tabLst>
                <a:tab algn="l" pos="0"/>
              </a:tabLst>
            </a:pPr>
            <a:r>
              <a:rPr b="0" lang="es-AR" sz="1750" spc="-1" strike="noStrike">
                <a:solidFill>
                  <a:srgbClr val="808080"/>
                </a:solidFill>
                <a:latin typeface="Consolas"/>
              </a:rPr>
              <a:t>	</a:t>
            </a:r>
            <a:r>
              <a:rPr b="0" lang="es-AR" sz="1750" spc="-1" strike="noStrike">
                <a:solidFill>
                  <a:srgbClr val="274de7"/>
                </a:solidFill>
                <a:latin typeface="Consolas"/>
              </a:rPr>
              <a:t>goto </a:t>
            </a:r>
            <a:r>
              <a:rPr b="0" lang="es-AR" sz="1750" spc="-1" strike="noStrike">
                <a:solidFill>
                  <a:srgbClr val="274de7"/>
                </a:solidFill>
                <a:latin typeface="Consolas"/>
              </a:rPr>
              <a:t>	</a:t>
            </a:r>
            <a:r>
              <a:rPr b="0" lang="es-AR" sz="1750" spc="-1" strike="noStrike">
                <a:solidFill>
                  <a:srgbClr val="9e458a"/>
                </a:solidFill>
                <a:latin typeface="Consolas"/>
              </a:rPr>
              <a:t>esperar</a:t>
            </a:r>
            <a:endParaRPr b="0" lang="es-AR" sz="1750" spc="-1" strike="noStrike">
              <a:solidFill>
                <a:srgbClr val="000000"/>
              </a:solidFill>
              <a:latin typeface="Arial"/>
            </a:endParaRPr>
          </a:p>
          <a:p>
            <a:pPr>
              <a:lnSpc>
                <a:spcPct val="150000"/>
              </a:lnSpc>
              <a:spcBef>
                <a:spcPts val="527"/>
              </a:spcBef>
              <a:spcAft>
                <a:spcPts val="1199"/>
              </a:spcAft>
              <a:tabLst>
                <a:tab algn="l" pos="0"/>
              </a:tabLst>
            </a:pPr>
            <a:r>
              <a:rPr b="0" lang="es-AR" sz="1750" spc="-1" strike="noStrike">
                <a:solidFill>
                  <a:srgbClr val="808080"/>
                </a:solidFill>
                <a:latin typeface="Consolas"/>
              </a:rPr>
              <a:t>	</a:t>
            </a:r>
            <a:r>
              <a:rPr b="0" lang="es-AR" sz="1750" spc="-1" strike="noStrike">
                <a:solidFill>
                  <a:srgbClr val="274de7"/>
                </a:solidFill>
                <a:latin typeface="Consolas"/>
              </a:rPr>
              <a:t>bsf</a:t>
            </a:r>
            <a:r>
              <a:rPr b="0" lang="es-AR" sz="1750" spc="-1" strike="noStrike">
                <a:solidFill>
                  <a:srgbClr val="274de7"/>
                </a:solidFill>
                <a:latin typeface="Consolas"/>
              </a:rPr>
              <a:t>	</a:t>
            </a:r>
            <a:r>
              <a:rPr b="0" lang="es-AR" sz="1750" spc="-1" strike="noStrike">
                <a:solidFill>
                  <a:srgbClr val="9e458a"/>
                </a:solidFill>
                <a:latin typeface="Consolas"/>
              </a:rPr>
              <a:t>PORTB, RB1</a:t>
            </a:r>
            <a:r>
              <a:rPr b="0" lang="es-AR" sz="1750" spc="-1" strike="noStrike">
                <a:solidFill>
                  <a:srgbClr val="808080"/>
                </a:solidFill>
                <a:latin typeface="Consolas"/>
              </a:rPr>
              <a:t>	</a:t>
            </a:r>
            <a:endParaRPr b="0" lang="es-AR" sz="1750" spc="-1" strike="noStrike">
              <a:solidFill>
                <a:srgbClr val="000000"/>
              </a:solidFill>
              <a:latin typeface="Arial"/>
            </a:endParaRPr>
          </a:p>
        </p:txBody>
      </p:sp>
      <p:grpSp>
        <p:nvGrpSpPr>
          <p:cNvPr id="1792" name="Grupo 24"/>
          <p:cNvGrpSpPr/>
          <p:nvPr/>
        </p:nvGrpSpPr>
        <p:grpSpPr>
          <a:xfrm>
            <a:off x="1784520" y="6706080"/>
            <a:ext cx="4782960" cy="2317320"/>
            <a:chOff x="1784520" y="6706080"/>
            <a:chExt cx="4782960" cy="2317320"/>
          </a:xfrm>
        </p:grpSpPr>
        <p:pic>
          <p:nvPicPr>
            <p:cNvPr id="1793" name="Picture 2" descr="Image result for switch bounce"/>
            <p:cNvPicPr/>
            <p:nvPr/>
          </p:nvPicPr>
          <p:blipFill>
            <a:blip r:embed="rId1"/>
            <a:srcRect l="0" t="11768" r="0" b="20806"/>
            <a:stretch/>
          </p:blipFill>
          <p:spPr>
            <a:xfrm>
              <a:off x="1784520" y="6706080"/>
              <a:ext cx="4782960" cy="2317320"/>
            </a:xfrm>
            <a:prstGeom prst="rect">
              <a:avLst/>
            </a:prstGeom>
            <a:ln w="0">
              <a:noFill/>
            </a:ln>
          </p:spPr>
        </p:pic>
        <p:cxnSp>
          <p:nvCxnSpPr>
            <p:cNvPr id="1794" name="Conector recto 6"/>
            <p:cNvCxnSpPr/>
            <p:nvPr/>
          </p:nvCxnSpPr>
          <p:spPr>
            <a:xfrm>
              <a:off x="2138400" y="8674920"/>
              <a:ext cx="1620360" cy="360"/>
            </a:xfrm>
            <a:prstGeom prst="straightConnector1">
              <a:avLst/>
            </a:prstGeom>
            <a:ln w="31750">
              <a:solidFill>
                <a:srgbClr val="ff0000"/>
              </a:solidFill>
              <a:round/>
            </a:ln>
          </p:spPr>
        </p:cxnSp>
        <p:cxnSp>
          <p:nvCxnSpPr>
            <p:cNvPr id="1795" name="Conector recto 17"/>
            <p:cNvCxnSpPr/>
            <p:nvPr/>
          </p:nvCxnSpPr>
          <p:spPr>
            <a:xfrm>
              <a:off x="3758400" y="7373160"/>
              <a:ext cx="2398680" cy="360"/>
            </a:xfrm>
            <a:prstGeom prst="straightConnector1">
              <a:avLst/>
            </a:prstGeom>
            <a:ln w="31750">
              <a:solidFill>
                <a:srgbClr val="ff0000"/>
              </a:solidFill>
              <a:round/>
            </a:ln>
          </p:spPr>
        </p:cxnSp>
        <p:cxnSp>
          <p:nvCxnSpPr>
            <p:cNvPr id="1796" name="Conector recto 20"/>
            <p:cNvCxnSpPr/>
            <p:nvPr/>
          </p:nvCxnSpPr>
          <p:spPr>
            <a:xfrm>
              <a:off x="3758400" y="7373160"/>
              <a:ext cx="360" cy="1302120"/>
            </a:xfrm>
            <a:prstGeom prst="straightConnector1">
              <a:avLst/>
            </a:prstGeom>
            <a:ln w="31750">
              <a:solidFill>
                <a:srgbClr val="ff0000"/>
              </a:solidFill>
              <a:round/>
            </a:ln>
          </p:spPr>
        </p:cxnSp>
      </p:grpSp>
      <p:sp>
        <p:nvSpPr>
          <p:cNvPr id="1797" name="CuadroTexto 23"/>
          <p:cNvSpPr/>
          <p:nvPr/>
        </p:nvSpPr>
        <p:spPr>
          <a:xfrm>
            <a:off x="6170760" y="6728400"/>
            <a:ext cx="3030840" cy="1052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AR" sz="1580" spc="-1" strike="noStrike">
                <a:solidFill>
                  <a:srgbClr val="000000"/>
                </a:solidFill>
                <a:latin typeface="Calibri"/>
              </a:rPr>
              <a:t>Gráfico de lo que ocurre al presionar un botón. En rojo se ve lo esperado vs. lo que ocurre físicamente</a:t>
            </a:r>
            <a:endParaRPr b="0" lang="es-AR" sz="158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0" dur="indefinite" restart="never" nodeType="tmRoot">
          <p:childTnLst>
            <p:seq>
              <p:cTn id="61" dur="indefinite" nodeType="mainSeq">
                <p:childTnLst>
                  <p:par>
                    <p:cTn id="62" fill="hold">
                      <p:stCondLst>
                        <p:cond delay="indefinite"/>
                      </p:stCondLst>
                      <p:childTnLst>
                        <p:par>
                          <p:cTn id="63" fill="hold">
                            <p:stCondLst>
                              <p:cond delay="0"/>
                            </p:stCondLst>
                            <p:childTnLst>
                              <p:par>
                                <p:cTn id="64" nodeType="clickEffect" fill="hold" presetClass="entr" presetID="10">
                                  <p:stCondLst>
                                    <p:cond delay="0"/>
                                  </p:stCondLst>
                                  <p:childTnLst>
                                    <p:set>
                                      <p:cBhvr>
                                        <p:cTn id="65" dur="1" fill="hold">
                                          <p:stCondLst>
                                            <p:cond delay="0"/>
                                          </p:stCondLst>
                                        </p:cTn>
                                        <p:tgtEl>
                                          <p:spTgt spid="1791"/>
                                        </p:tgtEl>
                                        <p:attrNameLst>
                                          <p:attrName>style.visibility</p:attrName>
                                        </p:attrNameLst>
                                      </p:cBhvr>
                                      <p:to>
                                        <p:strVal val="visible"/>
                                      </p:to>
                                    </p:set>
                                    <p:animEffect filter="fade" transition="in">
                                      <p:cBhvr additive="repl">
                                        <p:cTn id="66" dur="500"/>
                                        <p:tgtEl>
                                          <p:spTgt spid="1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8"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a:t>
            </a:r>
            <a:r>
              <a:rPr b="0" lang="es-AR" sz="4400" spc="-1" strike="noStrike">
                <a:solidFill>
                  <a:srgbClr val="000000"/>
                </a:solidFill>
                <a:latin typeface="Calibri"/>
              </a:rPr>
              <a:t>j</a:t>
            </a:r>
            <a:r>
              <a:rPr b="0" lang="es-AR" sz="4400" spc="-1" strike="noStrike">
                <a:solidFill>
                  <a:srgbClr val="000000"/>
                </a:solidFill>
                <a:latin typeface="Calibri"/>
              </a:rPr>
              <a:t>e</a:t>
            </a:r>
            <a:r>
              <a:rPr b="0" lang="es-AR" sz="4400" spc="-1" strike="noStrike">
                <a:solidFill>
                  <a:srgbClr val="000000"/>
                </a:solidFill>
                <a:latin typeface="Calibri"/>
              </a:rPr>
              <a:t>r</a:t>
            </a:r>
            <a:r>
              <a:rPr b="0" lang="es-AR" sz="4400" spc="-1" strike="noStrike">
                <a:solidFill>
                  <a:srgbClr val="000000"/>
                </a:solidFill>
                <a:latin typeface="Calibri"/>
              </a:rPr>
              <a:t>ci</a:t>
            </a:r>
            <a:r>
              <a:rPr b="0" lang="es-AR" sz="4400" spc="-1" strike="noStrike">
                <a:solidFill>
                  <a:srgbClr val="000000"/>
                </a:solidFill>
                <a:latin typeface="Calibri"/>
              </a:rPr>
              <a:t>ci</a:t>
            </a:r>
            <a:r>
              <a:rPr b="0" lang="es-AR" sz="4400" spc="-1" strike="noStrike">
                <a:solidFill>
                  <a:srgbClr val="000000"/>
                </a:solidFill>
                <a:latin typeface="Calibri"/>
              </a:rPr>
              <a:t>o </a:t>
            </a:r>
            <a:r>
              <a:rPr b="0" lang="es-AR" sz="4400" spc="-1" strike="noStrike">
                <a:solidFill>
                  <a:srgbClr val="000000"/>
                </a:solidFill>
                <a:latin typeface="Calibri"/>
              </a:rPr>
              <a:t>2</a:t>
            </a:r>
            <a:r>
              <a:rPr b="0" lang="es-AR" sz="4400" spc="-1" strike="noStrike">
                <a:solidFill>
                  <a:srgbClr val="000000"/>
                </a:solidFill>
                <a:latin typeface="Calibri"/>
              </a:rPr>
              <a:t>: </a:t>
            </a:r>
            <a:r>
              <a:rPr b="0" lang="es-AR" sz="4400" spc="-1" strike="noStrike">
                <a:solidFill>
                  <a:srgbClr val="000000"/>
                </a:solidFill>
                <a:latin typeface="Calibri"/>
              </a:rPr>
              <a:t>M</a:t>
            </a:r>
            <a:r>
              <a:rPr b="0" lang="es-AR" sz="4400" spc="-1" strike="noStrike">
                <a:solidFill>
                  <a:srgbClr val="000000"/>
                </a:solidFill>
                <a:latin typeface="Calibri"/>
              </a:rPr>
              <a:t>a</a:t>
            </a:r>
            <a:r>
              <a:rPr b="0" lang="es-AR" sz="4400" spc="-1" strike="noStrike">
                <a:solidFill>
                  <a:srgbClr val="000000"/>
                </a:solidFill>
                <a:latin typeface="Calibri"/>
              </a:rPr>
              <a:t>n</a:t>
            </a:r>
            <a:r>
              <a:rPr b="0" lang="es-AR" sz="4400" spc="-1" strike="noStrike">
                <a:solidFill>
                  <a:srgbClr val="000000"/>
                </a:solidFill>
                <a:latin typeface="Calibri"/>
              </a:rPr>
              <a:t>e</a:t>
            </a:r>
            <a:r>
              <a:rPr b="0" lang="es-AR" sz="4400" spc="-1" strike="noStrike">
                <a:solidFill>
                  <a:srgbClr val="000000"/>
                </a:solidFill>
                <a:latin typeface="Calibri"/>
              </a:rPr>
              <a:t>j</a:t>
            </a:r>
            <a:r>
              <a:rPr b="0" lang="es-AR" sz="4400" spc="-1" strike="noStrike">
                <a:solidFill>
                  <a:srgbClr val="000000"/>
                </a:solidFill>
                <a:latin typeface="Calibri"/>
              </a:rPr>
              <a:t>o </a:t>
            </a:r>
            <a:r>
              <a:rPr b="0" lang="es-AR" sz="4400" spc="-1" strike="noStrike">
                <a:solidFill>
                  <a:srgbClr val="000000"/>
                </a:solidFill>
                <a:latin typeface="Calibri"/>
              </a:rPr>
              <a:t>d</a:t>
            </a:r>
            <a:r>
              <a:rPr b="0" lang="es-AR" sz="4400" spc="-1" strike="noStrike">
                <a:solidFill>
                  <a:srgbClr val="000000"/>
                </a:solidFill>
                <a:latin typeface="Calibri"/>
              </a:rPr>
              <a:t>e </a:t>
            </a:r>
            <a:r>
              <a:rPr b="0" lang="es-AR" sz="4400" spc="-1" strike="noStrike">
                <a:solidFill>
                  <a:srgbClr val="000000"/>
                </a:solidFill>
                <a:latin typeface="Calibri"/>
              </a:rPr>
              <a:t>P</a:t>
            </a:r>
            <a:r>
              <a:rPr b="0" lang="es-AR" sz="4400" spc="-1" strike="noStrike">
                <a:solidFill>
                  <a:srgbClr val="000000"/>
                </a:solidFill>
                <a:latin typeface="Calibri"/>
              </a:rPr>
              <a:t>u</a:t>
            </a:r>
            <a:r>
              <a:rPr b="0" lang="es-AR" sz="4400" spc="-1" strike="noStrike">
                <a:solidFill>
                  <a:srgbClr val="000000"/>
                </a:solidFill>
                <a:latin typeface="Calibri"/>
              </a:rPr>
              <a:t>ls</a:t>
            </a:r>
            <a:r>
              <a:rPr b="0" lang="es-AR" sz="4400" spc="-1" strike="noStrike">
                <a:solidFill>
                  <a:srgbClr val="000000"/>
                </a:solidFill>
                <a:latin typeface="Calibri"/>
              </a:rPr>
              <a:t>a</a:t>
            </a:r>
            <a:r>
              <a:rPr b="0" lang="es-AR" sz="4400" spc="-1" strike="noStrike">
                <a:solidFill>
                  <a:srgbClr val="000000"/>
                </a:solidFill>
                <a:latin typeface="Calibri"/>
              </a:rPr>
              <a:t>d</a:t>
            </a:r>
            <a:r>
              <a:rPr b="0" lang="es-AR" sz="4400" spc="-1" strike="noStrike">
                <a:solidFill>
                  <a:srgbClr val="000000"/>
                </a:solidFill>
                <a:latin typeface="Calibri"/>
              </a:rPr>
              <a:t>o</a:t>
            </a:r>
            <a:r>
              <a:rPr b="0" lang="es-AR" sz="4400" spc="-1" strike="noStrike">
                <a:solidFill>
                  <a:srgbClr val="000000"/>
                </a:solidFill>
                <a:latin typeface="Calibri"/>
              </a:rPr>
              <a:t>r</a:t>
            </a:r>
            <a:r>
              <a:rPr b="0" lang="es-AR" sz="4400" spc="-1" strike="noStrike">
                <a:solidFill>
                  <a:srgbClr val="000000"/>
                </a:solidFill>
                <a:latin typeface="Calibri"/>
              </a:rPr>
              <a:t>e</a:t>
            </a:r>
            <a:r>
              <a:rPr b="0" lang="es-AR" sz="4400" spc="-1" strike="noStrike">
                <a:solidFill>
                  <a:srgbClr val="000000"/>
                </a:solidFill>
                <a:latin typeface="Calibri"/>
              </a:rPr>
              <a:t>s</a:t>
            </a:r>
            <a:endParaRPr b="0" lang="en-US" sz="4400" spc="-1" strike="noStrike">
              <a:solidFill>
                <a:srgbClr val="000000"/>
              </a:solidFill>
              <a:latin typeface="Calibri"/>
            </a:endParaRPr>
          </a:p>
        </p:txBody>
      </p:sp>
      <p:sp>
        <p:nvSpPr>
          <p:cNvPr id="1799" name="PlaceHolder 2"/>
          <p:cNvSpPr>
            <a:spLocks noGrp="1"/>
          </p:cNvSpPr>
          <p:nvPr>
            <p:ph/>
          </p:nvPr>
        </p:nvSpPr>
        <p:spPr>
          <a:xfrm>
            <a:off x="1258560" y="3006360"/>
            <a:ext cx="13140360" cy="5892840"/>
          </a:xfrm>
          <a:prstGeom prst="rect">
            <a:avLst/>
          </a:prstGeom>
          <a:noFill/>
          <a:ln w="0">
            <a:noFill/>
          </a:ln>
        </p:spPr>
        <p:txBody>
          <a:bodyPr anchor="t">
            <a:normAutofit/>
          </a:bodyPr>
          <a:p>
            <a:pPr marL="300600" indent="-300600" algn="just">
              <a:lnSpc>
                <a:spcPct val="100000"/>
              </a:lnSpc>
              <a:spcBef>
                <a:spcPts val="422"/>
              </a:spcBef>
              <a:buClr>
                <a:srgbClr val="d24726"/>
              </a:buClr>
              <a:buSzPct val="150000"/>
              <a:buFont typeface="Arial"/>
              <a:buChar char="•"/>
            </a:pPr>
            <a:r>
              <a:rPr b="0" lang="es-AR" sz="2110" spc="-1" strike="noStrike">
                <a:solidFill>
                  <a:srgbClr val="000000"/>
                </a:solidFill>
                <a:latin typeface="Calibri"/>
              </a:rPr>
              <a:t>Para evitar las desventajas de método de polling se utilizan interrupciones. </a:t>
            </a:r>
            <a:endParaRPr b="0" lang="en-US" sz="2110" spc="-1" strike="noStrike">
              <a:solidFill>
                <a:srgbClr val="000000"/>
              </a:solidFill>
              <a:latin typeface="Calibri"/>
            </a:endParaRPr>
          </a:p>
          <a:p>
            <a:pPr marL="300600" indent="-300600" algn="just">
              <a:lnSpc>
                <a:spcPct val="100000"/>
              </a:lnSpc>
              <a:spcBef>
                <a:spcPts val="422"/>
              </a:spcBef>
              <a:buClr>
                <a:srgbClr val="d24726"/>
              </a:buClr>
              <a:buSzPct val="150000"/>
              <a:buFont typeface="Arial"/>
              <a:buChar char="•"/>
            </a:pPr>
            <a:r>
              <a:rPr b="0" lang="es-AR" sz="2110" spc="-1" strike="noStrike">
                <a:solidFill>
                  <a:srgbClr val="000000"/>
                </a:solidFill>
                <a:latin typeface="Calibri"/>
              </a:rPr>
              <a:t>Particularmente en este caso vamos a usar la interrupción por RB0.</a:t>
            </a:r>
            <a:endParaRPr b="0" lang="en-US" sz="2110" spc="-1" strike="noStrike">
              <a:solidFill>
                <a:srgbClr val="000000"/>
              </a:solidFill>
              <a:latin typeface="Calibri"/>
            </a:endParaRPr>
          </a:p>
          <a:p>
            <a:pPr marL="300600" indent="-300600" algn="just">
              <a:lnSpc>
                <a:spcPct val="100000"/>
              </a:lnSpc>
              <a:spcBef>
                <a:spcPts val="422"/>
              </a:spcBef>
              <a:buClr>
                <a:srgbClr val="d24726"/>
              </a:buClr>
              <a:buSzPct val="150000"/>
              <a:buFont typeface="Arial"/>
              <a:buChar char="•"/>
            </a:pPr>
            <a:r>
              <a:rPr b="0" lang="es-AR" sz="2110" spc="-1" strike="noStrike">
                <a:solidFill>
                  <a:srgbClr val="000000"/>
                </a:solidFill>
                <a:latin typeface="Calibri"/>
              </a:rPr>
              <a:t>Esta se configura de la siguiente manera:</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bsf</a:t>
            </a:r>
            <a:r>
              <a:rPr b="0" lang="es-AR" sz="2110" spc="-1" strike="noStrike">
                <a:solidFill>
                  <a:srgbClr val="274de7"/>
                </a:solidFill>
                <a:latin typeface="Consolas"/>
              </a:rPr>
              <a:t>	</a:t>
            </a:r>
            <a:r>
              <a:rPr b="0" lang="es-AR" sz="2110" spc="-1" strike="noStrike">
                <a:solidFill>
                  <a:srgbClr val="9e458a"/>
                </a:solidFill>
                <a:latin typeface="Consolas"/>
              </a:rPr>
              <a:t>INTCON, GIE </a:t>
            </a:r>
            <a:r>
              <a:rPr b="0" lang="es-AR" sz="2110" spc="-1" strike="noStrike">
                <a:solidFill>
                  <a:schemeClr val="accent6"/>
                </a:solidFill>
                <a:latin typeface="Consolas"/>
              </a:rPr>
              <a:t>; Habilito las interrupciones globales</a:t>
            </a:r>
            <a:endParaRPr b="0" lang="en-US" sz="2110" spc="-1" strike="noStrike">
              <a:solidFill>
                <a:srgbClr val="000000"/>
              </a:solidFill>
              <a:latin typeface="Calibri"/>
            </a:endParaRPr>
          </a:p>
          <a:p>
            <a:pPr marL="343080" indent="-343080">
              <a:lnSpc>
                <a:spcPct val="100000"/>
              </a:lnSpc>
              <a:spcBef>
                <a:spcPts val="422"/>
              </a:spcBef>
              <a:buClr>
                <a:srgbClr val="000000"/>
              </a:buClr>
              <a:buFont typeface="Arial"/>
              <a:buChar char="•"/>
            </a:pPr>
            <a:r>
              <a:rPr b="0" lang="es-AR" sz="2110" spc="-1" strike="noStrike">
                <a:solidFill>
                  <a:srgbClr val="000000"/>
                </a:solidFill>
                <a:latin typeface="Consolas"/>
              </a:rPr>
              <a:t>	</a:t>
            </a:r>
            <a:r>
              <a:rPr b="0" lang="es-AR" sz="2110" spc="-1" strike="noStrike">
                <a:solidFill>
                  <a:srgbClr val="274de7"/>
                </a:solidFill>
                <a:latin typeface="Consolas"/>
              </a:rPr>
              <a:t>bsf </a:t>
            </a:r>
            <a:r>
              <a:rPr b="0" lang="es-AR" sz="2110" spc="-1" strike="noStrike">
                <a:solidFill>
                  <a:srgbClr val="274de7"/>
                </a:solidFill>
                <a:latin typeface="Consolas"/>
              </a:rPr>
              <a:t>	</a:t>
            </a:r>
            <a:r>
              <a:rPr b="0" lang="es-AR" sz="2110" spc="-1" strike="noStrike">
                <a:solidFill>
                  <a:srgbClr val="9e458a"/>
                </a:solidFill>
                <a:latin typeface="Consolas"/>
              </a:rPr>
              <a:t>INTCON, INTE </a:t>
            </a:r>
            <a:r>
              <a:rPr b="0" lang="es-AR" sz="2110" spc="-1" strike="noStrike">
                <a:solidFill>
                  <a:schemeClr val="accent6"/>
                </a:solidFill>
                <a:latin typeface="Consolas"/>
              </a:rPr>
              <a:t>; Habilito la interrupción por RB0</a:t>
            </a:r>
            <a:endParaRPr b="0" lang="en-US" sz="2110" spc="-1" strike="noStrike">
              <a:solidFill>
                <a:srgbClr val="000000"/>
              </a:solidFill>
              <a:latin typeface="Calibri"/>
            </a:endParaRPr>
          </a:p>
          <a:p>
            <a:pPr marL="343080" indent="-343080">
              <a:lnSpc>
                <a:spcPct val="100000"/>
              </a:lnSpc>
              <a:spcBef>
                <a:spcPts val="422"/>
              </a:spcBef>
              <a:buClr>
                <a:srgbClr val="000000"/>
              </a:buClr>
              <a:buFont typeface="Arial"/>
              <a:buChar char="•"/>
            </a:pPr>
            <a:r>
              <a:rPr b="0" lang="es-AR" sz="2110" spc="-1" strike="noStrike">
                <a:solidFill>
                  <a:srgbClr val="000000"/>
                </a:solidFill>
                <a:latin typeface="Calibri"/>
              </a:rPr>
              <a:t>La información sobre estos bits y los correspondientes al resto de las interrupciones se encuentran en el datasheet del PIC.</a:t>
            </a:r>
            <a:r>
              <a:rPr b="0" lang="es-AR" sz="2110" spc="-1" strike="noStrike">
                <a:solidFill>
                  <a:srgbClr val="000000"/>
                </a:solidFill>
                <a:latin typeface="Consolas"/>
              </a:rPr>
              <a:t>	</a:t>
            </a:r>
            <a:endParaRPr b="0" lang="en-US" sz="2110" spc="-1" strike="noStrike">
              <a:solidFill>
                <a:srgbClr val="000000"/>
              </a:solidFill>
              <a:latin typeface="Calibri"/>
            </a:endParaRPr>
          </a:p>
          <a:p>
            <a:pPr indent="0" algn="just">
              <a:lnSpc>
                <a:spcPct val="100000"/>
              </a:lnSpc>
              <a:spcBef>
                <a:spcPts val="422"/>
              </a:spcBef>
              <a:buNone/>
            </a:pPr>
            <a:endParaRPr b="0" lang="en-US" sz="211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0"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Ejercicio 2: Manejo de Pulsadores</a:t>
            </a:r>
            <a:endParaRPr b="0" lang="en-US" sz="4400" spc="-1" strike="noStrike">
              <a:solidFill>
                <a:srgbClr val="000000"/>
              </a:solidFill>
              <a:latin typeface="Calibri"/>
            </a:endParaRPr>
          </a:p>
        </p:txBody>
      </p:sp>
      <p:sp>
        <p:nvSpPr>
          <p:cNvPr id="1801" name="PlaceHolder 2"/>
          <p:cNvSpPr>
            <a:spLocks noGrp="1"/>
          </p:cNvSpPr>
          <p:nvPr>
            <p:ph/>
          </p:nvPr>
        </p:nvSpPr>
        <p:spPr>
          <a:xfrm>
            <a:off x="1083600" y="3052800"/>
            <a:ext cx="13140360" cy="6290640"/>
          </a:xfrm>
          <a:prstGeom prst="rect">
            <a:avLst/>
          </a:prstGeom>
          <a:noFill/>
          <a:ln w="0">
            <a:noFill/>
          </a:ln>
        </p:spPr>
        <p:txBody>
          <a:bodyPr anchor="t">
            <a:normAutofit/>
          </a:bodyPr>
          <a:p>
            <a:pPr marL="324720" indent="-324720" algn="just">
              <a:lnSpc>
                <a:spcPct val="100000"/>
              </a:lnSpc>
              <a:spcBef>
                <a:spcPts val="422"/>
              </a:spcBef>
              <a:spcAft>
                <a:spcPts val="527"/>
              </a:spcAft>
              <a:buClr>
                <a:srgbClr val="d24726"/>
              </a:buClr>
              <a:buSzPct val="150000"/>
              <a:buFont typeface="Arial"/>
              <a:buChar char="•"/>
            </a:pPr>
            <a:r>
              <a:rPr b="0" lang="es-AR" sz="2110" spc="-1" strike="noStrike">
                <a:solidFill>
                  <a:srgbClr val="000000"/>
                </a:solidFill>
                <a:latin typeface="Calibri"/>
              </a:rPr>
              <a:t>Al utilizar interrupciones debemos definir nuestra rutina de interrupción. Es una buena práctica que esto se haga al inicio del código de la siguiente manera:</a:t>
            </a:r>
            <a:endParaRPr b="0" lang="en-US" sz="2110" spc="-1" strike="noStrike">
              <a:solidFill>
                <a:srgbClr val="000000"/>
              </a:solidFill>
              <a:latin typeface="Calibri"/>
            </a:endParaRPr>
          </a:p>
          <a:p>
            <a:pPr marL="370800" indent="-370800">
              <a:lnSpc>
                <a:spcPct val="100000"/>
              </a:lnSpc>
              <a:spcBef>
                <a:spcPts val="422"/>
              </a:spcBef>
              <a:spcAft>
                <a:spcPts val="527"/>
              </a:spcAft>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org </a:t>
            </a:r>
            <a:r>
              <a:rPr b="0" lang="es-AR" sz="2110" spc="-1" strike="noStrike">
                <a:solidFill>
                  <a:srgbClr val="274de7"/>
                </a:solidFill>
                <a:latin typeface="Consolas"/>
              </a:rPr>
              <a:t>	</a:t>
            </a:r>
            <a:r>
              <a:rPr b="0" lang="es-AR" sz="2110" spc="-1" strike="noStrike">
                <a:solidFill>
                  <a:srgbClr val="9e458a"/>
                </a:solidFill>
                <a:latin typeface="Consolas"/>
              </a:rPr>
              <a:t>0x00</a:t>
            </a:r>
            <a:endParaRPr b="0" lang="en-US" sz="2110" spc="-1" strike="noStrike">
              <a:solidFill>
                <a:srgbClr val="000000"/>
              </a:solidFill>
              <a:latin typeface="Calibri"/>
            </a:endParaRPr>
          </a:p>
          <a:p>
            <a:pPr marL="370800" indent="-370800">
              <a:lnSpc>
                <a:spcPct val="100000"/>
              </a:lnSpc>
              <a:spcBef>
                <a:spcPts val="422"/>
              </a:spcBef>
              <a:spcAft>
                <a:spcPts val="527"/>
              </a:spcAft>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goto </a:t>
            </a:r>
            <a:r>
              <a:rPr b="0" lang="es-AR" sz="2110" spc="-1" strike="noStrike">
                <a:solidFill>
                  <a:srgbClr val="274de7"/>
                </a:solidFill>
                <a:latin typeface="Consolas"/>
              </a:rPr>
              <a:t>	</a:t>
            </a:r>
            <a:r>
              <a:rPr b="0" lang="es-AR" sz="2110" spc="-1" strike="noStrike">
                <a:solidFill>
                  <a:srgbClr val="9e458a"/>
                </a:solidFill>
                <a:latin typeface="Consolas"/>
              </a:rPr>
              <a:t>inicio</a:t>
            </a:r>
            <a:endParaRPr b="0" lang="en-US" sz="2110" spc="-1" strike="noStrike">
              <a:solidFill>
                <a:srgbClr val="000000"/>
              </a:solidFill>
              <a:latin typeface="Calibri"/>
            </a:endParaRPr>
          </a:p>
          <a:p>
            <a:pPr marL="370800" indent="-370800">
              <a:lnSpc>
                <a:spcPct val="100000"/>
              </a:lnSpc>
              <a:spcBef>
                <a:spcPts val="422"/>
              </a:spcBef>
              <a:spcAft>
                <a:spcPts val="527"/>
              </a:spcAft>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org </a:t>
            </a:r>
            <a:r>
              <a:rPr b="0" lang="es-AR" sz="2110" spc="-1" strike="noStrike">
                <a:solidFill>
                  <a:srgbClr val="274de7"/>
                </a:solidFill>
                <a:latin typeface="Consolas"/>
              </a:rPr>
              <a:t>	</a:t>
            </a:r>
            <a:r>
              <a:rPr b="0" lang="es-AR" sz="2110" spc="-1" strike="noStrike">
                <a:solidFill>
                  <a:srgbClr val="9e458a"/>
                </a:solidFill>
                <a:latin typeface="Consolas"/>
              </a:rPr>
              <a:t>0x04</a:t>
            </a:r>
            <a:endParaRPr b="0" lang="en-US" sz="2110" spc="-1" strike="noStrike">
              <a:solidFill>
                <a:srgbClr val="000000"/>
              </a:solidFill>
              <a:latin typeface="Calibri"/>
            </a:endParaRPr>
          </a:p>
          <a:p>
            <a:pPr marL="370800" indent="-370800">
              <a:lnSpc>
                <a:spcPct val="100000"/>
              </a:lnSpc>
              <a:spcBef>
                <a:spcPts val="422"/>
              </a:spcBef>
              <a:spcAft>
                <a:spcPts val="527"/>
              </a:spcAft>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bcf</a:t>
            </a:r>
            <a:r>
              <a:rPr b="0" lang="es-AR" sz="2110" spc="-1" strike="noStrike">
                <a:solidFill>
                  <a:srgbClr val="274de7"/>
                </a:solidFill>
                <a:latin typeface="Consolas"/>
              </a:rPr>
              <a:t>	</a:t>
            </a:r>
            <a:r>
              <a:rPr b="0" lang="es-AR" sz="2110" spc="-1" strike="noStrike">
                <a:solidFill>
                  <a:srgbClr val="9e458a"/>
                </a:solidFill>
                <a:latin typeface="Consolas"/>
              </a:rPr>
              <a:t>INTCON, GIE </a:t>
            </a:r>
            <a:r>
              <a:rPr b="0" lang="es-AR" sz="2110" spc="-1" strike="noStrike">
                <a:solidFill>
                  <a:schemeClr val="accent6"/>
                </a:solidFill>
                <a:latin typeface="Consolas"/>
              </a:rPr>
              <a:t>; inhabilito las interrupciones globales</a:t>
            </a:r>
            <a:endParaRPr b="0" lang="en-US" sz="2110" spc="-1" strike="noStrike">
              <a:solidFill>
                <a:srgbClr val="000000"/>
              </a:solidFill>
              <a:latin typeface="Calibri"/>
            </a:endParaRPr>
          </a:p>
          <a:p>
            <a:pPr marL="370800" indent="-370800">
              <a:lnSpc>
                <a:spcPct val="100000"/>
              </a:lnSpc>
              <a:spcBef>
                <a:spcPts val="422"/>
              </a:spcBef>
              <a:spcAft>
                <a:spcPts val="527"/>
              </a:spcAft>
              <a:buClr>
                <a:srgbClr val="000000"/>
              </a:buClr>
              <a:buFont typeface="Arial"/>
              <a:buChar char="•"/>
            </a:pPr>
            <a:r>
              <a:rPr b="0" lang="es-AR" sz="2110" spc="-1" strike="noStrike">
                <a:solidFill>
                  <a:srgbClr val="000000"/>
                </a:solidFill>
                <a:latin typeface="Consolas"/>
              </a:rPr>
              <a:t>	</a:t>
            </a:r>
            <a:r>
              <a:rPr b="0" lang="es-AR" sz="2110" spc="-1" strike="noStrike">
                <a:solidFill>
                  <a:srgbClr val="274de7"/>
                </a:solidFill>
                <a:latin typeface="Consolas"/>
              </a:rPr>
              <a:t>bcf </a:t>
            </a:r>
            <a:r>
              <a:rPr b="0" lang="es-AR" sz="2110" spc="-1" strike="noStrike">
                <a:solidFill>
                  <a:srgbClr val="274de7"/>
                </a:solidFill>
                <a:latin typeface="Consolas"/>
              </a:rPr>
              <a:t>	</a:t>
            </a:r>
            <a:r>
              <a:rPr b="0" lang="es-AR" sz="2110" spc="-1" strike="noStrike">
                <a:solidFill>
                  <a:srgbClr val="9e458a"/>
                </a:solidFill>
                <a:latin typeface="Consolas"/>
              </a:rPr>
              <a:t>INTCON, INTF </a:t>
            </a:r>
            <a:r>
              <a:rPr b="0" lang="es-AR" sz="2110" spc="-1" strike="noStrike">
                <a:solidFill>
                  <a:schemeClr val="accent6"/>
                </a:solidFill>
                <a:latin typeface="Consolas"/>
              </a:rPr>
              <a:t>; bajo el flag de la interrupción</a:t>
            </a:r>
            <a:endParaRPr b="0" lang="en-US" sz="2110" spc="-1" strike="noStrike">
              <a:solidFill>
                <a:srgbClr val="000000"/>
              </a:solidFill>
              <a:latin typeface="Calibri"/>
            </a:endParaRPr>
          </a:p>
          <a:p>
            <a:pPr marL="370800" indent="-370800">
              <a:lnSpc>
                <a:spcPct val="100000"/>
              </a:lnSpc>
              <a:spcBef>
                <a:spcPts val="422"/>
              </a:spcBef>
              <a:spcAft>
                <a:spcPts val="527"/>
              </a:spcAft>
              <a:buClr>
                <a:srgbClr val="f79646"/>
              </a:buClr>
              <a:buFont typeface="Arial"/>
              <a:buChar char="•"/>
            </a:pPr>
            <a:r>
              <a:rPr b="0" lang="es-AR" sz="2110" spc="-1" strike="noStrike">
                <a:solidFill>
                  <a:schemeClr val="accent6"/>
                </a:solidFill>
                <a:latin typeface="Consolas"/>
              </a:rPr>
              <a:t>	</a:t>
            </a:r>
            <a:r>
              <a:rPr b="0" lang="es-AR" sz="2110" spc="-1" strike="noStrike">
                <a:solidFill>
                  <a:srgbClr val="274de7"/>
                </a:solidFill>
                <a:latin typeface="Consolas"/>
              </a:rPr>
              <a:t>bsf </a:t>
            </a:r>
            <a:r>
              <a:rPr b="0" lang="es-AR" sz="2110" spc="-1" strike="noStrike">
                <a:solidFill>
                  <a:srgbClr val="274de7"/>
                </a:solidFill>
                <a:latin typeface="Consolas"/>
              </a:rPr>
              <a:t>	</a:t>
            </a:r>
            <a:r>
              <a:rPr b="0" lang="es-AR" sz="2110" spc="-1" strike="noStrike">
                <a:solidFill>
                  <a:srgbClr val="9e458a"/>
                </a:solidFill>
                <a:latin typeface="Consolas"/>
              </a:rPr>
              <a:t>PORTB, RB0 </a:t>
            </a:r>
            <a:r>
              <a:rPr b="0" lang="es-AR" sz="2110" spc="-1" strike="noStrike">
                <a:solidFill>
                  <a:schemeClr val="accent6"/>
                </a:solidFill>
                <a:latin typeface="Consolas"/>
              </a:rPr>
              <a:t>; realizo la rutina, en este caso prender el LED</a:t>
            </a:r>
            <a:endParaRPr b="0" lang="en-US" sz="2110" spc="-1" strike="noStrike">
              <a:solidFill>
                <a:srgbClr val="000000"/>
              </a:solidFill>
              <a:latin typeface="Calibri"/>
            </a:endParaRPr>
          </a:p>
          <a:p>
            <a:pPr marL="370800" indent="-370800">
              <a:lnSpc>
                <a:spcPct val="100000"/>
              </a:lnSpc>
              <a:spcBef>
                <a:spcPts val="422"/>
              </a:spcBef>
              <a:spcAft>
                <a:spcPts val="527"/>
              </a:spcAft>
              <a:buClr>
                <a:srgbClr val="f79646"/>
              </a:buClr>
              <a:buFont typeface="Arial"/>
              <a:buChar char="•"/>
            </a:pPr>
            <a:r>
              <a:rPr b="0" lang="es-AR" sz="2110" spc="-1" strike="noStrike">
                <a:solidFill>
                  <a:schemeClr val="accent6"/>
                </a:solidFill>
                <a:latin typeface="Consolas"/>
              </a:rPr>
              <a:t>	</a:t>
            </a:r>
            <a:r>
              <a:rPr b="0" lang="es-AR" sz="2110" spc="-1" strike="noStrike">
                <a:solidFill>
                  <a:srgbClr val="274de7"/>
                </a:solidFill>
                <a:latin typeface="Consolas"/>
              </a:rPr>
              <a:t>bsf </a:t>
            </a:r>
            <a:r>
              <a:rPr b="0" lang="es-AR" sz="2110" spc="-1" strike="noStrike">
                <a:solidFill>
                  <a:srgbClr val="274de7"/>
                </a:solidFill>
                <a:latin typeface="Consolas"/>
              </a:rPr>
              <a:t>	</a:t>
            </a:r>
            <a:r>
              <a:rPr b="0" lang="es-AR" sz="2110" spc="-1" strike="noStrike">
                <a:solidFill>
                  <a:srgbClr val="9e458a"/>
                </a:solidFill>
                <a:latin typeface="Consolas"/>
              </a:rPr>
              <a:t>INTCON, GIE </a:t>
            </a:r>
            <a:r>
              <a:rPr b="0" lang="es-AR" sz="2110" spc="-1" strike="noStrike">
                <a:solidFill>
                  <a:schemeClr val="accent6"/>
                </a:solidFill>
                <a:latin typeface="Consolas"/>
              </a:rPr>
              <a:t>; habilito nuevamente las interrupciones</a:t>
            </a:r>
            <a:endParaRPr b="0" lang="en-US" sz="2110" spc="-1" strike="noStrike">
              <a:solidFill>
                <a:srgbClr val="000000"/>
              </a:solidFill>
              <a:latin typeface="Calibri"/>
            </a:endParaRPr>
          </a:p>
          <a:p>
            <a:pPr marL="370800" indent="-370800">
              <a:lnSpc>
                <a:spcPct val="100000"/>
              </a:lnSpc>
              <a:spcBef>
                <a:spcPts val="422"/>
              </a:spcBef>
              <a:spcAft>
                <a:spcPts val="527"/>
              </a:spcAft>
              <a:buClr>
                <a:srgbClr val="f79646"/>
              </a:buClr>
              <a:buFont typeface="Arial"/>
              <a:buChar char="•"/>
            </a:pPr>
            <a:r>
              <a:rPr b="0" lang="es-AR" sz="2110" spc="-1" strike="noStrike">
                <a:solidFill>
                  <a:schemeClr val="accent6"/>
                </a:solidFill>
                <a:latin typeface="Consolas"/>
              </a:rPr>
              <a:t>	</a:t>
            </a:r>
            <a:r>
              <a:rPr b="0" lang="es-AR" sz="2110" spc="-1" strike="noStrike">
                <a:solidFill>
                  <a:srgbClr val="274de7"/>
                </a:solidFill>
                <a:latin typeface="Consolas"/>
              </a:rPr>
              <a:t>retfie </a:t>
            </a:r>
            <a:r>
              <a:rPr b="0" lang="es-AR" sz="2110" spc="-1" strike="noStrike">
                <a:solidFill>
                  <a:srgbClr val="274de7"/>
                </a:solidFill>
                <a:latin typeface="Consolas"/>
              </a:rPr>
              <a:t>	</a:t>
            </a:r>
            <a:r>
              <a:rPr b="0" lang="es-AR" sz="2110" spc="-1" strike="noStrike">
                <a:solidFill>
                  <a:srgbClr val="274de7"/>
                </a:solidFill>
                <a:latin typeface="Consolas"/>
              </a:rPr>
              <a:t>	</a:t>
            </a:r>
            <a:r>
              <a:rPr b="0" lang="es-AR" sz="2110" spc="-1" strike="noStrike">
                <a:solidFill>
                  <a:srgbClr val="274de7"/>
                </a:solidFill>
                <a:latin typeface="Consolas"/>
              </a:rPr>
              <a:t>   </a:t>
            </a:r>
            <a:r>
              <a:rPr b="0" lang="es-AR" sz="2110" spc="-1" strike="noStrike">
                <a:solidFill>
                  <a:schemeClr val="accent6"/>
                </a:solidFill>
                <a:latin typeface="Consolas"/>
              </a:rPr>
              <a:t>; Return especial para las rutinas de interrupción</a:t>
            </a:r>
            <a:endParaRPr b="0" lang="en-US" sz="2110" spc="-1" strike="noStrike">
              <a:solidFill>
                <a:srgbClr val="000000"/>
              </a:solidFill>
              <a:latin typeface="Calibri"/>
            </a:endParaRPr>
          </a:p>
          <a:p>
            <a:pPr marL="370800" indent="-370800">
              <a:lnSpc>
                <a:spcPct val="100000"/>
              </a:lnSpc>
              <a:spcBef>
                <a:spcPts val="422"/>
              </a:spcBef>
              <a:spcAft>
                <a:spcPts val="527"/>
              </a:spcAft>
              <a:buClr>
                <a:srgbClr val="9e458a"/>
              </a:buClr>
              <a:buFont typeface="Arial"/>
              <a:buChar char="•"/>
            </a:pPr>
            <a:r>
              <a:rPr b="0" lang="es-AR" sz="2110" spc="-1" strike="noStrike">
                <a:solidFill>
                  <a:srgbClr val="9e458a"/>
                </a:solidFill>
                <a:latin typeface="Consolas"/>
              </a:rPr>
              <a:t>Inicio</a:t>
            </a:r>
            <a:r>
              <a:rPr b="0" lang="es-AR" sz="2110" spc="-1" strike="noStrike">
                <a:solidFill>
                  <a:srgbClr val="9e458a"/>
                </a:solidFill>
                <a:latin typeface="Consolas"/>
              </a:rPr>
              <a:t>	</a:t>
            </a:r>
            <a:r>
              <a:rPr b="0" lang="es-AR" sz="2110" spc="-1" strike="noStrike">
                <a:solidFill>
                  <a:srgbClr val="9e458a"/>
                </a:solidFill>
                <a:latin typeface="Consolas"/>
              </a:rPr>
              <a:t>...</a:t>
            </a:r>
            <a:endParaRPr b="0" lang="en-US" sz="211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2"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Ejercicio 2: Manejo de Pulsadores</a:t>
            </a:r>
            <a:endParaRPr b="0" lang="en-US" sz="4400" spc="-1" strike="noStrike">
              <a:solidFill>
                <a:srgbClr val="000000"/>
              </a:solidFill>
              <a:latin typeface="Calibri"/>
            </a:endParaRPr>
          </a:p>
        </p:txBody>
      </p:sp>
      <p:sp>
        <p:nvSpPr>
          <p:cNvPr id="1803" name="PlaceHolder 2"/>
          <p:cNvSpPr>
            <a:spLocks noGrp="1"/>
          </p:cNvSpPr>
          <p:nvPr>
            <p:ph/>
          </p:nvPr>
        </p:nvSpPr>
        <p:spPr>
          <a:xfrm>
            <a:off x="1258560" y="3130920"/>
            <a:ext cx="13140360" cy="5892840"/>
          </a:xfrm>
          <a:prstGeom prst="rect">
            <a:avLst/>
          </a:prstGeom>
          <a:noFill/>
          <a:ln w="0">
            <a:noFill/>
          </a:ln>
        </p:spPr>
        <p:txBody>
          <a:bodyPr anchor="t">
            <a:normAutofit/>
          </a:bodyPr>
          <a:p>
            <a:pPr marL="300600" indent="-300600" algn="just">
              <a:lnSpc>
                <a:spcPct val="100000"/>
              </a:lnSpc>
              <a:spcBef>
                <a:spcPts val="422"/>
              </a:spcBef>
              <a:buClr>
                <a:srgbClr val="d24726"/>
              </a:buClr>
              <a:buSzPct val="150000"/>
              <a:buFont typeface="Arial"/>
              <a:buChar char="•"/>
            </a:pPr>
            <a:r>
              <a:rPr b="0" lang="es-AR" sz="2110" spc="-1" strike="noStrike">
                <a:solidFill>
                  <a:srgbClr val="000000"/>
                </a:solidFill>
                <a:latin typeface="Calibri"/>
              </a:rPr>
              <a:t>El programa principal quedaría conformado únicamente por la configuración de los puertos y las interrupciones, ya que el encendido del LED se hace en la interrupción:</a:t>
            </a:r>
            <a:endParaRPr b="0" lang="en-US" sz="2110" spc="-1" strike="noStrike">
              <a:solidFill>
                <a:srgbClr val="000000"/>
              </a:solidFill>
              <a:latin typeface="Calibri"/>
            </a:endParaRPr>
          </a:p>
          <a:p>
            <a:pPr marL="343080" indent="-343080">
              <a:lnSpc>
                <a:spcPct val="100000"/>
              </a:lnSpc>
              <a:spcBef>
                <a:spcPts val="422"/>
              </a:spcBef>
              <a:buClr>
                <a:srgbClr val="9e458a"/>
              </a:buClr>
              <a:buFont typeface="Arial"/>
              <a:buChar char="•"/>
            </a:pPr>
            <a:r>
              <a:rPr b="0" lang="es-AR" sz="2110" spc="-1" strike="noStrike">
                <a:solidFill>
                  <a:srgbClr val="9e458a"/>
                </a:solidFill>
                <a:latin typeface="Consolas"/>
              </a:rPr>
              <a:t>Inicio</a:t>
            </a:r>
            <a:r>
              <a:rPr b="0" lang="es-AR" sz="2110" spc="-1" strike="noStrike">
                <a:solidFill>
                  <a:srgbClr val="274de7"/>
                </a:solidFill>
                <a:latin typeface="Consolas"/>
              </a:rPr>
              <a:t>	</a:t>
            </a:r>
            <a:r>
              <a:rPr b="0" lang="es-AR" sz="2110" spc="-1" strike="noStrike">
                <a:solidFill>
                  <a:srgbClr val="274de7"/>
                </a:solidFill>
                <a:latin typeface="Consolas"/>
              </a:rPr>
              <a:t>bsf </a:t>
            </a:r>
            <a:r>
              <a:rPr b="0" lang="es-AR" sz="2110" spc="-1" strike="noStrike">
                <a:solidFill>
                  <a:srgbClr val="274de7"/>
                </a:solidFill>
                <a:latin typeface="Consolas"/>
              </a:rPr>
              <a:t>	</a:t>
            </a:r>
            <a:r>
              <a:rPr b="0" lang="es-AR" sz="2110" spc="-1" strike="noStrike">
                <a:solidFill>
                  <a:srgbClr val="9e458a"/>
                </a:solidFill>
                <a:latin typeface="Consolas"/>
              </a:rPr>
              <a:t>INTCON,GIE </a:t>
            </a:r>
            <a:r>
              <a:rPr b="0" lang="es-AR" sz="2110" spc="-1" strike="noStrike">
                <a:solidFill>
                  <a:schemeClr val="accent6"/>
                </a:solidFill>
                <a:latin typeface="Consolas"/>
              </a:rPr>
              <a:t>; habilito las interrupciones globales</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bsf </a:t>
            </a:r>
            <a:r>
              <a:rPr b="0" lang="es-AR" sz="2110" spc="-1" strike="noStrike">
                <a:solidFill>
                  <a:srgbClr val="274de7"/>
                </a:solidFill>
                <a:latin typeface="Consolas"/>
              </a:rPr>
              <a:t>	</a:t>
            </a:r>
            <a:r>
              <a:rPr b="0" lang="es-AR" sz="2110" spc="-1" strike="noStrike">
                <a:solidFill>
                  <a:srgbClr val="9e458a"/>
                </a:solidFill>
                <a:latin typeface="Consolas"/>
              </a:rPr>
              <a:t>INTCON,INTE</a:t>
            </a:r>
            <a:r>
              <a:rPr b="0" lang="es-AR" sz="2110" spc="-1" strike="noStrike">
                <a:solidFill>
                  <a:schemeClr val="accent6"/>
                </a:solidFill>
                <a:latin typeface="Consolas"/>
              </a:rPr>
              <a:t>; habilito la interrupción por RB0</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bsf </a:t>
            </a:r>
            <a:r>
              <a:rPr b="0" lang="es-AR" sz="2110" spc="-1" strike="noStrike">
                <a:solidFill>
                  <a:srgbClr val="274de7"/>
                </a:solidFill>
                <a:latin typeface="Consolas"/>
              </a:rPr>
              <a:t>	</a:t>
            </a:r>
            <a:r>
              <a:rPr b="0" lang="es-AR" sz="2110" spc="-1" strike="noStrike">
                <a:solidFill>
                  <a:srgbClr val="9e458a"/>
                </a:solidFill>
                <a:latin typeface="Consolas"/>
              </a:rPr>
              <a:t>STATUS,RP0  </a:t>
            </a:r>
            <a:r>
              <a:rPr b="0" lang="es-AR" sz="2110" spc="-1" strike="noStrike">
                <a:solidFill>
                  <a:schemeClr val="accent6"/>
                </a:solidFill>
                <a:latin typeface="Consolas"/>
              </a:rPr>
              <a:t>; me muevo al Banco 1</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movlw </a:t>
            </a:r>
            <a:r>
              <a:rPr b="0" lang="es-AR" sz="2110" spc="-1" strike="noStrike">
                <a:solidFill>
                  <a:srgbClr val="274de7"/>
                </a:solidFill>
                <a:latin typeface="Consolas"/>
              </a:rPr>
              <a:t>	</a:t>
            </a:r>
            <a:r>
              <a:rPr b="0" lang="es-AR" sz="2110" spc="-1" strike="noStrike">
                <a:solidFill>
                  <a:srgbClr val="9e458a"/>
                </a:solidFill>
                <a:latin typeface="Consolas"/>
              </a:rPr>
              <a:t>b’00000001’ </a:t>
            </a:r>
            <a:r>
              <a:rPr b="0" lang="es-AR" sz="2110" spc="-1" strike="noStrike">
                <a:solidFill>
                  <a:schemeClr val="accent6"/>
                </a:solidFill>
                <a:latin typeface="Consolas"/>
              </a:rPr>
              <a:t>; configuro el TRISB: RB0 entrada y el resto salida</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movwf </a:t>
            </a:r>
            <a:r>
              <a:rPr b="0" lang="es-AR" sz="2110" spc="-1" strike="noStrike">
                <a:solidFill>
                  <a:srgbClr val="274de7"/>
                </a:solidFill>
                <a:latin typeface="Consolas"/>
              </a:rPr>
              <a:t>	</a:t>
            </a:r>
            <a:r>
              <a:rPr b="0" lang="es-AR" sz="2110" spc="-1" strike="noStrike">
                <a:solidFill>
                  <a:srgbClr val="9e458a"/>
                </a:solidFill>
                <a:latin typeface="Consolas"/>
              </a:rPr>
              <a:t>TRISB</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bcf</a:t>
            </a:r>
            <a:r>
              <a:rPr b="0" lang="es-AR" sz="2110" spc="-1" strike="noStrike">
                <a:solidFill>
                  <a:srgbClr val="274de7"/>
                </a:solidFill>
                <a:latin typeface="Consolas"/>
              </a:rPr>
              <a:t>	</a:t>
            </a:r>
            <a:r>
              <a:rPr b="0" lang="es-AR" sz="2110" spc="-1" strike="noStrike">
                <a:solidFill>
                  <a:srgbClr val="9e458a"/>
                </a:solidFill>
                <a:latin typeface="Consolas"/>
              </a:rPr>
              <a:t>STATUS, RP0 </a:t>
            </a:r>
            <a:r>
              <a:rPr b="0" lang="es-AR" sz="2110" spc="-1" strike="noStrike">
                <a:solidFill>
                  <a:schemeClr val="accent6"/>
                </a:solidFill>
                <a:latin typeface="Consolas"/>
              </a:rPr>
              <a:t>; regreso al Banco 0</a:t>
            </a:r>
            <a:endParaRPr b="0" lang="en-US" sz="2110" spc="-1" strike="noStrike">
              <a:solidFill>
                <a:srgbClr val="000000"/>
              </a:solidFill>
              <a:latin typeface="Calibri"/>
            </a:endParaRPr>
          </a:p>
          <a:p>
            <a:pPr marL="343080" indent="-343080">
              <a:lnSpc>
                <a:spcPct val="100000"/>
              </a:lnSpc>
              <a:spcBef>
                <a:spcPts val="422"/>
              </a:spcBef>
              <a:buClr>
                <a:srgbClr val="000000"/>
              </a:buClr>
              <a:buFont typeface="Arial"/>
              <a:buChar char="•"/>
            </a:pPr>
            <a:r>
              <a:rPr b="0" lang="es-AR" sz="2110" spc="-1" strike="noStrike">
                <a:solidFill>
                  <a:srgbClr val="000000"/>
                </a:solidFill>
                <a:latin typeface="Consolas"/>
              </a:rPr>
              <a:t>	</a:t>
            </a:r>
            <a:r>
              <a:rPr b="0" lang="es-AR" sz="2110" spc="-1" strike="noStrike">
                <a:solidFill>
                  <a:srgbClr val="274de7"/>
                </a:solidFill>
                <a:latin typeface="Consolas"/>
              </a:rPr>
              <a:t>goto </a:t>
            </a:r>
            <a:r>
              <a:rPr b="0" lang="es-AR" sz="2110" spc="-1" strike="noStrike">
                <a:solidFill>
                  <a:srgbClr val="274de7"/>
                </a:solidFill>
                <a:latin typeface="Consolas"/>
              </a:rPr>
              <a:t>	</a:t>
            </a:r>
            <a:r>
              <a:rPr b="0" lang="es-AR" sz="2110" spc="-1" strike="noStrike">
                <a:solidFill>
                  <a:srgbClr val="9e458a"/>
                </a:solidFill>
                <a:latin typeface="Consolas"/>
              </a:rPr>
              <a:t>$           </a:t>
            </a:r>
            <a:r>
              <a:rPr b="0" lang="es-AR" sz="2110" spc="-1" strike="noStrike">
                <a:solidFill>
                  <a:schemeClr val="accent6"/>
                </a:solidFill>
                <a:latin typeface="Consolas"/>
              </a:rPr>
              <a:t>; esto indica que se hace un loop en la misma posición </a:t>
            </a:r>
            <a:endParaRPr b="0" lang="en-US" sz="2110" spc="-1" strike="noStrike">
              <a:solidFill>
                <a:srgbClr val="000000"/>
              </a:solidFill>
              <a:latin typeface="Calibri"/>
            </a:endParaRPr>
          </a:p>
          <a:p>
            <a:pPr marL="343080" indent="-343080">
              <a:lnSpc>
                <a:spcPct val="100000"/>
              </a:lnSpc>
              <a:spcBef>
                <a:spcPts val="422"/>
              </a:spcBef>
              <a:buClr>
                <a:srgbClr val="f79646"/>
              </a:buClr>
              <a:buFont typeface="Arial"/>
              <a:buChar char="•"/>
            </a:pPr>
            <a:r>
              <a:rPr b="0" lang="es-AR" sz="2110" spc="-1" strike="noStrike">
                <a:solidFill>
                  <a:schemeClr val="accent6"/>
                </a:solidFill>
                <a:latin typeface="Consolas"/>
              </a:rPr>
              <a:t>	</a:t>
            </a:r>
            <a:r>
              <a:rPr b="0" lang="es-AR" sz="2110" spc="-1" strike="noStrike">
                <a:solidFill>
                  <a:srgbClr val="274de7"/>
                </a:solidFill>
                <a:latin typeface="Consolas"/>
              </a:rPr>
              <a:t>end </a:t>
            </a:r>
            <a:r>
              <a:rPr b="0" lang="es-AR" sz="2110" spc="-1" strike="noStrike">
                <a:solidFill>
                  <a:srgbClr val="274de7"/>
                </a:solidFill>
                <a:latin typeface="Consolas"/>
              </a:rPr>
              <a:t>	</a:t>
            </a:r>
            <a:r>
              <a:rPr b="0" lang="es-AR" sz="2110" spc="-1" strike="noStrike">
                <a:solidFill>
                  <a:srgbClr val="274de7"/>
                </a:solidFill>
                <a:latin typeface="Consolas"/>
              </a:rPr>
              <a:t>	</a:t>
            </a:r>
            <a:r>
              <a:rPr b="0" lang="es-AR" sz="2110" spc="-1" strike="noStrike">
                <a:solidFill>
                  <a:srgbClr val="274de7"/>
                </a:solidFill>
                <a:latin typeface="Consolas"/>
              </a:rPr>
              <a:t>   </a:t>
            </a:r>
            <a:endParaRPr b="0" lang="en-US" sz="2110" spc="-1" strike="noStrike">
              <a:solidFill>
                <a:srgbClr val="000000"/>
              </a:solidFill>
              <a:latin typeface="Calibri"/>
            </a:endParaRPr>
          </a:p>
          <a:p>
            <a:pPr indent="0">
              <a:lnSpc>
                <a:spcPct val="100000"/>
              </a:lnSpc>
              <a:spcBef>
                <a:spcPts val="422"/>
              </a:spcBef>
              <a:buNone/>
            </a:pPr>
            <a:endParaRPr b="0" lang="en-US" sz="2110" spc="-1" strike="noStrike">
              <a:solidFill>
                <a:srgbClr val="000000"/>
              </a:solidFill>
              <a:latin typeface="Calibri"/>
            </a:endParaRPr>
          </a:p>
          <a:p>
            <a:pPr indent="0" algn="just">
              <a:lnSpc>
                <a:spcPct val="100000"/>
              </a:lnSpc>
              <a:spcBef>
                <a:spcPts val="422"/>
              </a:spcBef>
              <a:buNone/>
            </a:pPr>
            <a:endParaRPr b="0" lang="en-US" sz="211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4"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a:t>
            </a:r>
            <a:r>
              <a:rPr b="0" lang="es-AR" sz="4400" spc="-1" strike="noStrike">
                <a:solidFill>
                  <a:srgbClr val="000000"/>
                </a:solidFill>
                <a:latin typeface="Calibri"/>
              </a:rPr>
              <a:t>j</a:t>
            </a:r>
            <a:r>
              <a:rPr b="0" lang="es-AR" sz="4400" spc="-1" strike="noStrike">
                <a:solidFill>
                  <a:srgbClr val="000000"/>
                </a:solidFill>
                <a:latin typeface="Calibri"/>
              </a:rPr>
              <a:t>e</a:t>
            </a:r>
            <a:r>
              <a:rPr b="0" lang="es-AR" sz="4400" spc="-1" strike="noStrike">
                <a:solidFill>
                  <a:srgbClr val="000000"/>
                </a:solidFill>
                <a:latin typeface="Calibri"/>
              </a:rPr>
              <a:t>r</a:t>
            </a:r>
            <a:r>
              <a:rPr b="0" lang="es-AR" sz="4400" spc="-1" strike="noStrike">
                <a:solidFill>
                  <a:srgbClr val="000000"/>
                </a:solidFill>
                <a:latin typeface="Calibri"/>
              </a:rPr>
              <a:t>c</a:t>
            </a:r>
            <a:r>
              <a:rPr b="0" lang="es-AR" sz="4400" spc="-1" strike="noStrike">
                <a:solidFill>
                  <a:srgbClr val="000000"/>
                </a:solidFill>
                <a:latin typeface="Calibri"/>
              </a:rPr>
              <a:t>i</a:t>
            </a:r>
            <a:r>
              <a:rPr b="0" lang="es-AR" sz="4400" spc="-1" strike="noStrike">
                <a:solidFill>
                  <a:srgbClr val="000000"/>
                </a:solidFill>
                <a:latin typeface="Calibri"/>
              </a:rPr>
              <a:t>c</a:t>
            </a:r>
            <a:r>
              <a:rPr b="0" lang="es-AR" sz="4400" spc="-1" strike="noStrike">
                <a:solidFill>
                  <a:srgbClr val="000000"/>
                </a:solidFill>
                <a:latin typeface="Calibri"/>
              </a:rPr>
              <a:t>i</a:t>
            </a:r>
            <a:r>
              <a:rPr b="0" lang="es-AR" sz="4400" spc="-1" strike="noStrike">
                <a:solidFill>
                  <a:srgbClr val="000000"/>
                </a:solidFill>
                <a:latin typeface="Calibri"/>
              </a:rPr>
              <a:t>o</a:t>
            </a:r>
            <a:r>
              <a:rPr b="0" lang="es-AR" sz="4400" spc="-1" strike="noStrike">
                <a:solidFill>
                  <a:srgbClr val="000000"/>
                </a:solidFill>
                <a:latin typeface="Calibri"/>
              </a:rPr>
              <a:t> </a:t>
            </a:r>
            <a:r>
              <a:rPr b="0" lang="es-AR" sz="4400" spc="-1" strike="noStrike">
                <a:solidFill>
                  <a:srgbClr val="000000"/>
                </a:solidFill>
                <a:latin typeface="Calibri"/>
              </a:rPr>
              <a:t>2</a:t>
            </a:r>
            <a:r>
              <a:rPr b="0" lang="es-AR" sz="4400" spc="-1" strike="noStrike">
                <a:solidFill>
                  <a:srgbClr val="000000"/>
                </a:solidFill>
                <a:latin typeface="Calibri"/>
              </a:rPr>
              <a:t>: </a:t>
            </a:r>
            <a:r>
              <a:rPr b="0" lang="es-AR" sz="4400" spc="-1" strike="noStrike">
                <a:solidFill>
                  <a:srgbClr val="000000"/>
                </a:solidFill>
                <a:latin typeface="Calibri"/>
              </a:rPr>
              <a:t>M</a:t>
            </a:r>
            <a:r>
              <a:rPr b="0" lang="es-AR" sz="4400" spc="-1" strike="noStrike">
                <a:solidFill>
                  <a:srgbClr val="000000"/>
                </a:solidFill>
                <a:latin typeface="Calibri"/>
              </a:rPr>
              <a:t>a</a:t>
            </a:r>
            <a:r>
              <a:rPr b="0" lang="es-AR" sz="4400" spc="-1" strike="noStrike">
                <a:solidFill>
                  <a:srgbClr val="000000"/>
                </a:solidFill>
                <a:latin typeface="Calibri"/>
              </a:rPr>
              <a:t>n</a:t>
            </a:r>
            <a:r>
              <a:rPr b="0" lang="es-AR" sz="4400" spc="-1" strike="noStrike">
                <a:solidFill>
                  <a:srgbClr val="000000"/>
                </a:solidFill>
                <a:latin typeface="Calibri"/>
              </a:rPr>
              <a:t>e</a:t>
            </a:r>
            <a:r>
              <a:rPr b="0" lang="es-AR" sz="4400" spc="-1" strike="noStrike">
                <a:solidFill>
                  <a:srgbClr val="000000"/>
                </a:solidFill>
                <a:latin typeface="Calibri"/>
              </a:rPr>
              <a:t>j</a:t>
            </a:r>
            <a:r>
              <a:rPr b="0" lang="es-AR" sz="4400" spc="-1" strike="noStrike">
                <a:solidFill>
                  <a:srgbClr val="000000"/>
                </a:solidFill>
                <a:latin typeface="Calibri"/>
              </a:rPr>
              <a:t>o</a:t>
            </a:r>
            <a:r>
              <a:rPr b="0" lang="es-AR" sz="4400" spc="-1" strike="noStrike">
                <a:solidFill>
                  <a:srgbClr val="000000"/>
                </a:solidFill>
                <a:latin typeface="Calibri"/>
              </a:rPr>
              <a:t> </a:t>
            </a:r>
            <a:r>
              <a:rPr b="0" lang="es-AR" sz="4400" spc="-1" strike="noStrike">
                <a:solidFill>
                  <a:srgbClr val="000000"/>
                </a:solidFill>
                <a:latin typeface="Calibri"/>
              </a:rPr>
              <a:t>d</a:t>
            </a:r>
            <a:r>
              <a:rPr b="0" lang="es-AR" sz="4400" spc="-1" strike="noStrike">
                <a:solidFill>
                  <a:srgbClr val="000000"/>
                </a:solidFill>
                <a:latin typeface="Calibri"/>
              </a:rPr>
              <a:t>e</a:t>
            </a:r>
            <a:r>
              <a:rPr b="0" lang="es-AR" sz="4400" spc="-1" strike="noStrike">
                <a:solidFill>
                  <a:srgbClr val="000000"/>
                </a:solidFill>
                <a:latin typeface="Calibri"/>
              </a:rPr>
              <a:t> </a:t>
            </a:r>
            <a:r>
              <a:rPr b="0" lang="es-AR" sz="4400" spc="-1" strike="noStrike">
                <a:solidFill>
                  <a:srgbClr val="000000"/>
                </a:solidFill>
                <a:latin typeface="Calibri"/>
              </a:rPr>
              <a:t>P</a:t>
            </a:r>
            <a:r>
              <a:rPr b="0" lang="es-AR" sz="4400" spc="-1" strike="noStrike">
                <a:solidFill>
                  <a:srgbClr val="000000"/>
                </a:solidFill>
                <a:latin typeface="Calibri"/>
              </a:rPr>
              <a:t>u</a:t>
            </a:r>
            <a:r>
              <a:rPr b="0" lang="es-AR" sz="4400" spc="-1" strike="noStrike">
                <a:solidFill>
                  <a:srgbClr val="000000"/>
                </a:solidFill>
                <a:latin typeface="Calibri"/>
              </a:rPr>
              <a:t>l</a:t>
            </a:r>
            <a:r>
              <a:rPr b="0" lang="es-AR" sz="4400" spc="-1" strike="noStrike">
                <a:solidFill>
                  <a:srgbClr val="000000"/>
                </a:solidFill>
                <a:latin typeface="Calibri"/>
              </a:rPr>
              <a:t>s</a:t>
            </a:r>
            <a:r>
              <a:rPr b="0" lang="es-AR" sz="4400" spc="-1" strike="noStrike">
                <a:solidFill>
                  <a:srgbClr val="000000"/>
                </a:solidFill>
                <a:latin typeface="Calibri"/>
              </a:rPr>
              <a:t>a</a:t>
            </a:r>
            <a:r>
              <a:rPr b="0" lang="es-AR" sz="4400" spc="-1" strike="noStrike">
                <a:solidFill>
                  <a:srgbClr val="000000"/>
                </a:solidFill>
                <a:latin typeface="Calibri"/>
              </a:rPr>
              <a:t>d</a:t>
            </a:r>
            <a:r>
              <a:rPr b="0" lang="es-AR" sz="4400" spc="-1" strike="noStrike">
                <a:solidFill>
                  <a:srgbClr val="000000"/>
                </a:solidFill>
                <a:latin typeface="Calibri"/>
              </a:rPr>
              <a:t>o</a:t>
            </a:r>
            <a:r>
              <a:rPr b="0" lang="es-AR" sz="4400" spc="-1" strike="noStrike">
                <a:solidFill>
                  <a:srgbClr val="000000"/>
                </a:solidFill>
                <a:latin typeface="Calibri"/>
              </a:rPr>
              <a:t>r</a:t>
            </a:r>
            <a:r>
              <a:rPr b="0" lang="es-AR" sz="4400" spc="-1" strike="noStrike">
                <a:solidFill>
                  <a:srgbClr val="000000"/>
                </a:solidFill>
                <a:latin typeface="Calibri"/>
              </a:rPr>
              <a:t>e</a:t>
            </a:r>
            <a:r>
              <a:rPr b="0" lang="es-AR" sz="4400" spc="-1" strike="noStrike">
                <a:solidFill>
                  <a:srgbClr val="000000"/>
                </a:solidFill>
                <a:latin typeface="Calibri"/>
              </a:rPr>
              <a:t>s</a:t>
            </a:r>
            <a:endParaRPr b="0" lang="en-US" sz="4400" spc="-1" strike="noStrike">
              <a:solidFill>
                <a:srgbClr val="000000"/>
              </a:solidFill>
              <a:latin typeface="Calibri"/>
            </a:endParaRPr>
          </a:p>
        </p:txBody>
      </p:sp>
      <p:sp>
        <p:nvSpPr>
          <p:cNvPr id="1805" name="PlaceHolder 2"/>
          <p:cNvSpPr>
            <a:spLocks noGrp="1"/>
          </p:cNvSpPr>
          <p:nvPr>
            <p:ph/>
          </p:nvPr>
        </p:nvSpPr>
        <p:spPr>
          <a:xfrm>
            <a:off x="1258560" y="3130920"/>
            <a:ext cx="13140360" cy="5892840"/>
          </a:xfrm>
          <a:prstGeom prst="rect">
            <a:avLst/>
          </a:prstGeom>
          <a:noFill/>
          <a:ln w="0">
            <a:noFill/>
          </a:ln>
        </p:spPr>
        <p:txBody>
          <a:bodyPr anchor="t">
            <a:normAutofit/>
          </a:bodyPr>
          <a:p>
            <a:pPr marL="300600" indent="-300600" algn="just">
              <a:lnSpc>
                <a:spcPct val="100000"/>
              </a:lnSpc>
              <a:spcBef>
                <a:spcPts val="422"/>
              </a:spcBef>
              <a:buClr>
                <a:srgbClr val="d24726"/>
              </a:buClr>
              <a:buSzPct val="150000"/>
              <a:buFont typeface="Arial"/>
              <a:buChar char="•"/>
            </a:pPr>
            <a:r>
              <a:rPr b="0" lang="es-AR" sz="2110" spc="-1" strike="noStrike">
                <a:solidFill>
                  <a:srgbClr val="000000"/>
                </a:solidFill>
                <a:latin typeface="Calibri"/>
              </a:rPr>
              <a:t>En este caso no es necesario, pero para programas más complejos es recomendable guardar los valores del registro w y STATUS en registros temporales al inicio de la rutina de interrupción, para que no se altere el funcionamiento del programa principal.</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org </a:t>
            </a:r>
            <a:r>
              <a:rPr b="0" lang="es-AR" sz="2110" spc="-1" strike="noStrike">
                <a:solidFill>
                  <a:srgbClr val="274de7"/>
                </a:solidFill>
                <a:latin typeface="Consolas"/>
              </a:rPr>
              <a:t>	</a:t>
            </a:r>
            <a:r>
              <a:rPr b="0" lang="es-AR" sz="2110" spc="-1" strike="noStrike">
                <a:solidFill>
                  <a:srgbClr val="9e458a"/>
                </a:solidFill>
                <a:latin typeface="Consolas"/>
              </a:rPr>
              <a:t>0x04 </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bcf </a:t>
            </a:r>
            <a:r>
              <a:rPr b="0" lang="es-AR" sz="2110" spc="-1" strike="noStrike">
                <a:solidFill>
                  <a:srgbClr val="274de7"/>
                </a:solidFill>
                <a:latin typeface="Consolas"/>
              </a:rPr>
              <a:t>	</a:t>
            </a:r>
            <a:r>
              <a:rPr b="0" lang="es-AR" sz="2110" spc="-1" strike="noStrike">
                <a:solidFill>
                  <a:srgbClr val="9e458a"/>
                </a:solidFill>
                <a:latin typeface="Consolas"/>
              </a:rPr>
              <a:t>INTCON,GIE   </a:t>
            </a:r>
            <a:r>
              <a:rPr b="0" lang="es-AR" sz="2110" spc="-1" strike="noStrike">
                <a:solidFill>
                  <a:schemeClr val="accent6"/>
                </a:solidFill>
                <a:latin typeface="Consolas"/>
              </a:rPr>
              <a:t>; inhabilito la interrupción por RB0</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bcf </a:t>
            </a:r>
            <a:r>
              <a:rPr b="0" lang="es-AR" sz="2110" spc="-1" strike="noStrike">
                <a:solidFill>
                  <a:srgbClr val="274de7"/>
                </a:solidFill>
                <a:latin typeface="Consolas"/>
              </a:rPr>
              <a:t>	</a:t>
            </a:r>
            <a:r>
              <a:rPr b="0" lang="es-AR" sz="2110" spc="-1" strike="noStrike">
                <a:solidFill>
                  <a:srgbClr val="9e458a"/>
                </a:solidFill>
                <a:latin typeface="Consolas"/>
              </a:rPr>
              <a:t>INTCON,INTF  </a:t>
            </a:r>
            <a:r>
              <a:rPr b="0" lang="es-AR" sz="2110" spc="-1" strike="noStrike">
                <a:solidFill>
                  <a:schemeClr val="accent6"/>
                </a:solidFill>
                <a:latin typeface="Consolas"/>
              </a:rPr>
              <a:t>; bajo el flag de la interrupción</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movwf </a:t>
            </a:r>
            <a:r>
              <a:rPr b="0" lang="es-AR" sz="2110" spc="-1" strike="noStrike">
                <a:solidFill>
                  <a:srgbClr val="274de7"/>
                </a:solidFill>
                <a:latin typeface="Consolas"/>
              </a:rPr>
              <a:t>	</a:t>
            </a:r>
            <a:r>
              <a:rPr b="0" lang="es-AR" sz="2110" spc="-1" strike="noStrike">
                <a:solidFill>
                  <a:srgbClr val="9e458a"/>
                </a:solidFill>
                <a:latin typeface="Consolas"/>
              </a:rPr>
              <a:t>AUXW         </a:t>
            </a:r>
            <a:r>
              <a:rPr b="0" lang="es-AR" sz="2110" spc="-1" strike="noStrike">
                <a:solidFill>
                  <a:schemeClr val="accent6"/>
                </a:solidFill>
                <a:latin typeface="Consolas"/>
              </a:rPr>
              <a:t>; guardo el valor de w en un registro auxiliar</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movf </a:t>
            </a:r>
            <a:r>
              <a:rPr b="0" lang="es-AR" sz="2110" spc="-1" strike="noStrike">
                <a:solidFill>
                  <a:srgbClr val="274de7"/>
                </a:solidFill>
                <a:latin typeface="Consolas"/>
              </a:rPr>
              <a:t>	</a:t>
            </a:r>
            <a:r>
              <a:rPr b="0" lang="es-AR" sz="2110" spc="-1" strike="noStrike">
                <a:solidFill>
                  <a:srgbClr val="9e458a"/>
                </a:solidFill>
                <a:latin typeface="Consolas"/>
              </a:rPr>
              <a:t>STATUS,w</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movwf</a:t>
            </a:r>
            <a:r>
              <a:rPr b="0" lang="es-AR" sz="2110" spc="-1" strike="noStrike">
                <a:solidFill>
                  <a:srgbClr val="274de7"/>
                </a:solidFill>
                <a:latin typeface="Consolas"/>
              </a:rPr>
              <a:t>	</a:t>
            </a:r>
            <a:r>
              <a:rPr b="0" lang="es-AR" sz="2110" spc="-1" strike="noStrike">
                <a:solidFill>
                  <a:srgbClr val="9e458a"/>
                </a:solidFill>
                <a:latin typeface="Consolas"/>
              </a:rPr>
              <a:t>AUXSTATUS    </a:t>
            </a:r>
            <a:r>
              <a:rPr b="0" lang="es-AR" sz="2110" spc="-1" strike="noStrike">
                <a:solidFill>
                  <a:schemeClr val="accent6"/>
                </a:solidFill>
                <a:latin typeface="Consolas"/>
              </a:rPr>
              <a:t>; guardo el valor del STATUS en un registro auxiliar</a:t>
            </a:r>
            <a:endParaRPr b="0" lang="en-US" sz="2110" spc="-1" strike="noStrike">
              <a:solidFill>
                <a:srgbClr val="000000"/>
              </a:solidFill>
              <a:latin typeface="Calibri"/>
            </a:endParaRPr>
          </a:p>
          <a:p>
            <a:pPr marL="343080" indent="-343080">
              <a:lnSpc>
                <a:spcPct val="100000"/>
              </a:lnSpc>
              <a:spcBef>
                <a:spcPts val="422"/>
              </a:spcBef>
              <a:buClr>
                <a:srgbClr val="000000"/>
              </a:buClr>
              <a:buFont typeface="Arial"/>
              <a:buChar char="•"/>
            </a:pPr>
            <a:r>
              <a:rPr b="0" lang="es-AR" sz="2110" spc="-1" strike="noStrike">
                <a:solidFill>
                  <a:srgbClr val="000000"/>
                </a:solidFill>
                <a:latin typeface="Consolas"/>
              </a:rPr>
              <a:t>	</a:t>
            </a:r>
            <a:r>
              <a:rPr b="0" lang="es-AR" sz="2110" spc="-1" strike="noStrike">
                <a:solidFill>
                  <a:srgbClr val="000000"/>
                </a:solidFill>
                <a:latin typeface="Consolas"/>
              </a:rPr>
              <a:t>...</a:t>
            </a:r>
            <a:r>
              <a:rPr b="0" lang="es-AR" sz="2110" spc="-1" strike="noStrike">
                <a:solidFill>
                  <a:srgbClr val="274de7"/>
                </a:solidFill>
                <a:latin typeface="Consolas"/>
              </a:rPr>
              <a:t>	</a:t>
            </a:r>
            <a:r>
              <a:rPr b="0" lang="es-AR" sz="2110" spc="-1" strike="noStrike">
                <a:solidFill>
                  <a:srgbClr val="274de7"/>
                </a:solidFill>
                <a:latin typeface="Consolas"/>
              </a:rPr>
              <a:t>	</a:t>
            </a:r>
            <a:r>
              <a:rPr b="0" lang="es-AR" sz="2110" spc="-1" strike="noStrike">
                <a:solidFill>
                  <a:srgbClr val="274de7"/>
                </a:solidFill>
                <a:latin typeface="Consolas"/>
              </a:rPr>
              <a:t>   </a:t>
            </a:r>
            <a:endParaRPr b="0" lang="en-US" sz="2110" spc="-1" strike="noStrike">
              <a:solidFill>
                <a:srgbClr val="000000"/>
              </a:solidFill>
              <a:latin typeface="Calibri"/>
            </a:endParaRPr>
          </a:p>
          <a:p>
            <a:pPr indent="0">
              <a:lnSpc>
                <a:spcPct val="100000"/>
              </a:lnSpc>
              <a:spcBef>
                <a:spcPts val="422"/>
              </a:spcBef>
              <a:buNone/>
            </a:pPr>
            <a:endParaRPr b="0" lang="en-US" sz="2110" spc="-1" strike="noStrike">
              <a:solidFill>
                <a:srgbClr val="000000"/>
              </a:solidFill>
              <a:latin typeface="Calibri"/>
            </a:endParaRPr>
          </a:p>
          <a:p>
            <a:pPr indent="0" algn="just">
              <a:lnSpc>
                <a:spcPct val="100000"/>
              </a:lnSpc>
              <a:spcBef>
                <a:spcPts val="422"/>
              </a:spcBef>
              <a:buNone/>
            </a:pPr>
            <a:endParaRPr b="0" lang="en-US" sz="211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975600" y="613440"/>
            <a:ext cx="13151160" cy="1725120"/>
          </a:xfrm>
          <a:prstGeom prst="rect">
            <a:avLst/>
          </a:prstGeom>
          <a:noFill/>
          <a:ln w="0">
            <a:noFill/>
          </a:ln>
        </p:spPr>
        <p:txBody>
          <a:bodyPr lIns="0" rIns="0" tIns="0" anchor="ctr">
            <a:noAutofit/>
          </a:bodyPr>
          <a:p>
            <a:pPr indent="0" algn="ctr">
              <a:lnSpc>
                <a:spcPts val="6100"/>
              </a:lnSpc>
              <a:buNone/>
            </a:pPr>
            <a:r>
              <a:rPr b="1" i="1" lang="es-ES" sz="4390" spc="-1" strike="noStrike">
                <a:solidFill>
                  <a:srgbClr val="ff0000"/>
                </a:solidFill>
                <a:latin typeface="Times New Roman"/>
              </a:rPr>
              <a:t>Organización y Gestión de la Memoria</a:t>
            </a:r>
            <a:endParaRPr b="0" lang="en-US" sz="4390" spc="-1" strike="noStrike">
              <a:solidFill>
                <a:srgbClr val="000000"/>
              </a:solidFill>
              <a:latin typeface="Calibri"/>
            </a:endParaRPr>
          </a:p>
        </p:txBody>
      </p:sp>
      <p:sp>
        <p:nvSpPr>
          <p:cNvPr id="305" name="PlaceHolder 2"/>
          <p:cNvSpPr>
            <a:spLocks noGrp="1"/>
          </p:cNvSpPr>
          <p:nvPr>
            <p:ph/>
          </p:nvPr>
        </p:nvSpPr>
        <p:spPr>
          <a:xfrm>
            <a:off x="975600" y="1928520"/>
            <a:ext cx="13151160" cy="5969880"/>
          </a:xfrm>
          <a:prstGeom prst="rect">
            <a:avLst/>
          </a:prstGeom>
          <a:noFill/>
          <a:ln w="0">
            <a:noFill/>
          </a:ln>
        </p:spPr>
        <p:txBody>
          <a:bodyPr anchor="t">
            <a:normAutofit/>
          </a:bodyPr>
          <a:p>
            <a:pPr indent="0">
              <a:lnSpc>
                <a:spcPct val="100000"/>
              </a:lnSpc>
              <a:spcBef>
                <a:spcPts val="479"/>
              </a:spcBef>
              <a:buNone/>
              <a:tabLst>
                <a:tab algn="l" pos="0"/>
              </a:tabLst>
            </a:pPr>
            <a:r>
              <a:rPr b="1" lang="es-AR" sz="2400" spc="-1" strike="noStrike">
                <a:solidFill>
                  <a:srgbClr val="ff0000"/>
                </a:solidFill>
                <a:latin typeface="Calibri"/>
              </a:rPr>
              <a:t>Memoria de instrucciones o programa</a:t>
            </a:r>
            <a:r>
              <a:rPr b="0" lang="es-AR" sz="2400" spc="-1" strike="noStrike">
                <a:solidFill>
                  <a:srgbClr val="000000"/>
                </a:solidFill>
                <a:latin typeface="Calibri"/>
              </a:rPr>
              <a:t> Es donde se almacena el programa a ejecutar. Esta memoria solo podrá ser leída por el PIC, que va leyendo las instrucciones del programa almacenado en esta memoria y las va ejecutando. Al apagar el microcontrolador esta memoria no se borra.</a:t>
            </a:r>
            <a:endParaRPr b="0" lang="en-US" sz="2400" spc="-1" strike="noStrike">
              <a:solidFill>
                <a:srgbClr val="000000"/>
              </a:solidFill>
              <a:latin typeface="Calibri"/>
            </a:endParaRPr>
          </a:p>
          <a:p>
            <a:pPr indent="0">
              <a:lnSpc>
                <a:spcPct val="100000"/>
              </a:lnSpc>
              <a:spcBef>
                <a:spcPts val="479"/>
              </a:spcBef>
              <a:buNone/>
              <a:tabLst>
                <a:tab algn="l" pos="0"/>
              </a:tabLst>
            </a:pPr>
            <a:r>
              <a:rPr b="1" lang="es-AR" sz="2400" spc="-1" strike="noStrike">
                <a:solidFill>
                  <a:srgbClr val="ff0000"/>
                </a:solidFill>
                <a:latin typeface="Calibri"/>
              </a:rPr>
              <a:t>Memoria de datos RAM</a:t>
            </a:r>
            <a:r>
              <a:rPr b="0" lang="es-AR" sz="2400" spc="-1" strike="noStrike">
                <a:solidFill>
                  <a:srgbClr val="000000"/>
                </a:solidFill>
                <a:latin typeface="Calibri"/>
              </a:rPr>
              <a:t> Incluye los registros que configuran el comportamiento del microcontrolador y los registros que almacenan los valores de las variables del programa. Al apagar el microcontrolador esta memoria no mantiene los datos.</a:t>
            </a:r>
            <a:endParaRPr b="0" lang="en-US" sz="2400" spc="-1" strike="noStrike">
              <a:solidFill>
                <a:srgbClr val="000000"/>
              </a:solidFill>
              <a:latin typeface="Calibri"/>
            </a:endParaRPr>
          </a:p>
          <a:p>
            <a:pPr indent="0">
              <a:lnSpc>
                <a:spcPct val="100000"/>
              </a:lnSpc>
              <a:spcBef>
                <a:spcPts val="479"/>
              </a:spcBef>
              <a:buNone/>
              <a:tabLst>
                <a:tab algn="l" pos="0"/>
              </a:tabLst>
            </a:pPr>
            <a:r>
              <a:rPr b="1" lang="es-AR" sz="2400" spc="-1" strike="noStrike">
                <a:solidFill>
                  <a:srgbClr val="ff0000"/>
                </a:solidFill>
                <a:latin typeface="Calibri"/>
              </a:rPr>
              <a:t>Memoria de datos EEPROM</a:t>
            </a:r>
            <a:r>
              <a:rPr b="0" lang="es-AR" sz="2400" spc="-1" strike="noStrike">
                <a:solidFill>
                  <a:srgbClr val="000000"/>
                </a:solidFill>
                <a:latin typeface="Calibri"/>
              </a:rPr>
              <a:t>. Es un espacio de memoria EEPROM en la que se pueden guardar variables que se desea conservar aunque se apague el microcontrolador..</a:t>
            </a:r>
            <a:endParaRPr b="0" lang="en-US" sz="2400" spc="-1" strike="noStrike">
              <a:solidFill>
                <a:srgbClr val="000000"/>
              </a:solidFill>
              <a:latin typeface="Calibri"/>
            </a:endParaRPr>
          </a:p>
        </p:txBody>
      </p:sp>
      <p:pic>
        <p:nvPicPr>
          <p:cNvPr id="306" name="Imagen 3" descr="http://perso.wanadoo.es/pictob/imagenes/harvardpic1684.gif"/>
          <p:cNvPicPr/>
          <p:nvPr/>
        </p:nvPicPr>
        <p:blipFill>
          <a:blip r:embed="rId1"/>
          <a:stretch/>
        </p:blipFill>
        <p:spPr>
          <a:xfrm>
            <a:off x="3968640" y="7265160"/>
            <a:ext cx="8208360" cy="2905200"/>
          </a:xfrm>
          <a:prstGeom prst="rect">
            <a:avLst/>
          </a:prstGeom>
          <a:ln w="0">
            <a:noFill/>
          </a:ln>
        </p:spPr>
      </p:pic>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6"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Ejercicio 2: Manejo de Pulsadores</a:t>
            </a:r>
            <a:endParaRPr b="0" lang="en-US" sz="4400" spc="-1" strike="noStrike">
              <a:solidFill>
                <a:srgbClr val="000000"/>
              </a:solidFill>
              <a:latin typeface="Calibri"/>
            </a:endParaRPr>
          </a:p>
        </p:txBody>
      </p:sp>
      <p:sp>
        <p:nvSpPr>
          <p:cNvPr id="1807" name="PlaceHolder 2"/>
          <p:cNvSpPr>
            <a:spLocks noGrp="1"/>
          </p:cNvSpPr>
          <p:nvPr>
            <p:ph/>
          </p:nvPr>
        </p:nvSpPr>
        <p:spPr>
          <a:xfrm>
            <a:off x="1258560" y="3130920"/>
            <a:ext cx="13140360" cy="5892840"/>
          </a:xfrm>
          <a:prstGeom prst="rect">
            <a:avLst/>
          </a:prstGeom>
          <a:noFill/>
          <a:ln w="0">
            <a:noFill/>
          </a:ln>
        </p:spPr>
        <p:txBody>
          <a:bodyPr anchor="t">
            <a:normAutofit/>
          </a:bodyPr>
          <a:p>
            <a:pPr marL="300600" indent="-300600" algn="just">
              <a:lnSpc>
                <a:spcPct val="100000"/>
              </a:lnSpc>
              <a:spcBef>
                <a:spcPts val="422"/>
              </a:spcBef>
              <a:buClr>
                <a:srgbClr val="d24726"/>
              </a:buClr>
              <a:buSzPct val="150000"/>
              <a:buFont typeface="Arial"/>
              <a:buChar char="•"/>
            </a:pPr>
            <a:r>
              <a:rPr b="0" lang="es-AR" sz="2110" spc="-1" strike="noStrike">
                <a:solidFill>
                  <a:srgbClr val="000000"/>
                </a:solidFill>
                <a:latin typeface="Calibri"/>
              </a:rPr>
              <a:t>Antes de volver de la interrupción, se retornan los valores de los registros auxiliares</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movf </a:t>
            </a:r>
            <a:r>
              <a:rPr b="0" lang="es-AR" sz="2110" spc="-1" strike="noStrike">
                <a:solidFill>
                  <a:srgbClr val="274de7"/>
                </a:solidFill>
                <a:latin typeface="Consolas"/>
              </a:rPr>
              <a:t>	</a:t>
            </a:r>
            <a:r>
              <a:rPr b="0" lang="es-AR" sz="2110" spc="-1" strike="noStrike">
                <a:solidFill>
                  <a:srgbClr val="9e458a"/>
                </a:solidFill>
                <a:latin typeface="Consolas"/>
              </a:rPr>
              <a:t>AUXSTATUS,w  </a:t>
            </a:r>
            <a:r>
              <a:rPr b="0" lang="es-AR" sz="2110" spc="-1" strike="noStrike">
                <a:solidFill>
                  <a:schemeClr val="accent6"/>
                </a:solidFill>
                <a:latin typeface="Consolas"/>
              </a:rPr>
              <a:t>; regreso el valor del STATUS</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movwf </a:t>
            </a:r>
            <a:r>
              <a:rPr b="0" lang="es-AR" sz="2110" spc="-1" strike="noStrike">
                <a:solidFill>
                  <a:srgbClr val="9e458a"/>
                </a:solidFill>
                <a:latin typeface="Consolas"/>
              </a:rPr>
              <a:t>STATUS</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movf</a:t>
            </a:r>
            <a:r>
              <a:rPr b="0" lang="es-AR" sz="2110" spc="-1" strike="noStrike">
                <a:solidFill>
                  <a:srgbClr val="274de7"/>
                </a:solidFill>
                <a:latin typeface="Consolas"/>
              </a:rPr>
              <a:t>	</a:t>
            </a:r>
            <a:r>
              <a:rPr b="0" lang="es-AR" sz="2110" spc="-1" strike="noStrike">
                <a:solidFill>
                  <a:srgbClr val="9e458a"/>
                </a:solidFill>
                <a:latin typeface="Consolas"/>
              </a:rPr>
              <a:t>AUXW,w       </a:t>
            </a:r>
            <a:r>
              <a:rPr b="0" lang="es-AR" sz="2110" spc="-1" strike="noStrike">
                <a:solidFill>
                  <a:schemeClr val="accent6"/>
                </a:solidFill>
                <a:latin typeface="Consolas"/>
              </a:rPr>
              <a:t>; regreso el valor de w</a:t>
            </a:r>
            <a:endParaRPr b="0" lang="en-US" sz="2110" spc="-1" strike="noStrike">
              <a:solidFill>
                <a:srgbClr val="000000"/>
              </a:solidFill>
              <a:latin typeface="Calibri"/>
            </a:endParaRPr>
          </a:p>
          <a:p>
            <a:pPr marL="343080" indent="-343080">
              <a:lnSpc>
                <a:spcPct val="100000"/>
              </a:lnSpc>
              <a:spcBef>
                <a:spcPts val="422"/>
              </a:spcBef>
              <a:buClr>
                <a:srgbClr val="274de7"/>
              </a:buClr>
              <a:buFont typeface="Arial"/>
              <a:buChar char="•"/>
            </a:pPr>
            <a:r>
              <a:rPr b="0" lang="es-AR" sz="2110" spc="-1" strike="noStrike">
                <a:solidFill>
                  <a:srgbClr val="274de7"/>
                </a:solidFill>
                <a:latin typeface="Consolas"/>
              </a:rPr>
              <a:t>	</a:t>
            </a:r>
            <a:r>
              <a:rPr b="0" lang="es-AR" sz="2110" spc="-1" strike="noStrike">
                <a:solidFill>
                  <a:srgbClr val="274de7"/>
                </a:solidFill>
                <a:latin typeface="Consolas"/>
              </a:rPr>
              <a:t>retfie</a:t>
            </a:r>
            <a:endParaRPr b="0" lang="en-US" sz="2110" spc="-1" strike="noStrike">
              <a:solidFill>
                <a:srgbClr val="000000"/>
              </a:solidFill>
              <a:latin typeface="Calibri"/>
            </a:endParaRPr>
          </a:p>
          <a:p>
            <a:pPr indent="0">
              <a:lnSpc>
                <a:spcPct val="100000"/>
              </a:lnSpc>
              <a:spcBef>
                <a:spcPts val="422"/>
              </a:spcBef>
              <a:buNone/>
            </a:pPr>
            <a:endParaRPr b="0" lang="en-US" sz="2110" spc="-1" strike="noStrike">
              <a:solidFill>
                <a:srgbClr val="000000"/>
              </a:solidFill>
              <a:latin typeface="Calibri"/>
            </a:endParaRPr>
          </a:p>
          <a:p>
            <a:pPr indent="0" algn="just">
              <a:lnSpc>
                <a:spcPct val="100000"/>
              </a:lnSpc>
              <a:spcBef>
                <a:spcPts val="422"/>
              </a:spcBef>
              <a:buNone/>
            </a:pPr>
            <a:endParaRPr b="0" lang="en-US" sz="211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8"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Ejercicio 3: Manejo de Displays</a:t>
            </a:r>
            <a:endParaRPr b="0" lang="en-US" sz="4400" spc="-1" strike="noStrike">
              <a:solidFill>
                <a:srgbClr val="000000"/>
              </a:solidFill>
              <a:latin typeface="Calibri"/>
            </a:endParaRPr>
          </a:p>
        </p:txBody>
      </p:sp>
      <p:sp>
        <p:nvSpPr>
          <p:cNvPr id="1809" name="PlaceHolder 2"/>
          <p:cNvSpPr>
            <a:spLocks noGrp="1"/>
          </p:cNvSpPr>
          <p:nvPr>
            <p:ph/>
          </p:nvPr>
        </p:nvSpPr>
        <p:spPr>
          <a:xfrm>
            <a:off x="1258560" y="3130920"/>
            <a:ext cx="13140360" cy="1359000"/>
          </a:xfrm>
          <a:prstGeom prst="rect">
            <a:avLst/>
          </a:prstGeom>
          <a:noFill/>
          <a:ln w="0">
            <a:noFill/>
          </a:ln>
        </p:spPr>
        <p:txBody>
          <a:bodyPr anchor="t">
            <a:normAutofit/>
          </a:bodyPr>
          <a:p>
            <a:pPr marL="300600" indent="-300600" algn="just">
              <a:lnSpc>
                <a:spcPct val="100000"/>
              </a:lnSpc>
              <a:spcBef>
                <a:spcPts val="422"/>
              </a:spcBef>
              <a:buClr>
                <a:srgbClr val="d24726"/>
              </a:buClr>
              <a:buSzPct val="150000"/>
              <a:buFont typeface="Arial"/>
              <a:buChar char="•"/>
            </a:pPr>
            <a:r>
              <a:rPr b="0" lang="es-AR" sz="2110" spc="-1" strike="noStrike">
                <a:solidFill>
                  <a:srgbClr val="000000"/>
                </a:solidFill>
                <a:latin typeface="Calibri"/>
              </a:rPr>
              <a:t>Un display de 7 segmentos esta compuesto por LEDS controlados por distintos terminales identificados de la letra “a” a la letra “g”, como se indica a continuación:</a:t>
            </a:r>
            <a:endParaRPr b="0" lang="en-US" sz="2110" spc="-1" strike="noStrike">
              <a:solidFill>
                <a:srgbClr val="000000"/>
              </a:solidFill>
              <a:latin typeface="Calibri"/>
            </a:endParaRPr>
          </a:p>
        </p:txBody>
      </p:sp>
      <p:pic>
        <p:nvPicPr>
          <p:cNvPr id="1810" name="Imagen 2" descr=""/>
          <p:cNvPicPr/>
          <p:nvPr/>
        </p:nvPicPr>
        <p:blipFill>
          <a:blip r:embed="rId1"/>
          <a:srcRect l="0" t="9387" r="0" b="7435"/>
          <a:stretch/>
        </p:blipFill>
        <p:spPr>
          <a:xfrm>
            <a:off x="2115360" y="4843800"/>
            <a:ext cx="3273120" cy="3904560"/>
          </a:xfrm>
          <a:prstGeom prst="rect">
            <a:avLst/>
          </a:prstGeom>
          <a:ln w="0">
            <a:noFill/>
          </a:ln>
        </p:spPr>
      </p:pic>
      <p:sp>
        <p:nvSpPr>
          <p:cNvPr id="1811" name="Marcador de contenido 2"/>
          <p:cNvSpPr/>
          <p:nvPr/>
        </p:nvSpPr>
        <p:spPr>
          <a:xfrm>
            <a:off x="5388840" y="4843440"/>
            <a:ext cx="8827920" cy="3028320"/>
          </a:xfrm>
          <a:prstGeom prst="rect">
            <a:avLst/>
          </a:prstGeom>
          <a:noFill/>
          <a:ln w="0">
            <a:noFill/>
          </a:ln>
        </p:spPr>
        <p:style>
          <a:lnRef idx="0"/>
          <a:fillRef idx="0"/>
          <a:effectRef idx="0"/>
          <a:fontRef idx="minor"/>
        </p:style>
        <p:txBody>
          <a:bodyPr numCol="1" spcCol="0" lIns="80280" rIns="80280" tIns="39960" bIns="39960" anchor="t">
            <a:normAutofit/>
          </a:bodyPr>
          <a:p>
            <a:pPr marL="300600" indent="-300600" algn="just">
              <a:lnSpc>
                <a:spcPct val="150000"/>
              </a:lnSpc>
              <a:spcBef>
                <a:spcPts val="632"/>
              </a:spcBef>
              <a:spcAft>
                <a:spcPts val="1199"/>
              </a:spcAft>
              <a:buClr>
                <a:srgbClr val="d24726"/>
              </a:buClr>
              <a:buSzPct val="150000"/>
              <a:buFont typeface="Arial"/>
              <a:buChar char="•"/>
            </a:pPr>
            <a:r>
              <a:rPr b="0" lang="es-AR" sz="2110" spc="-1" strike="noStrike">
                <a:solidFill>
                  <a:srgbClr val="000000"/>
                </a:solidFill>
                <a:latin typeface="Calibri"/>
              </a:rPr>
              <a:t>Suponiendo que los segmentos se encienden con uno, para formar el número 3 debería enviar un 1 a aquellos puertos conectados con los terminales “a”, “b”, “c”, “d” y “g”</a:t>
            </a:r>
            <a:endParaRPr b="0" lang="es-AR" sz="211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2"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Ejercicio 3: Manejo de Displays</a:t>
            </a:r>
            <a:endParaRPr b="0" lang="en-US" sz="4400" spc="-1" strike="noStrike">
              <a:solidFill>
                <a:srgbClr val="000000"/>
              </a:solidFill>
              <a:latin typeface="Calibri"/>
            </a:endParaRPr>
          </a:p>
        </p:txBody>
      </p:sp>
      <p:sp>
        <p:nvSpPr>
          <p:cNvPr id="1813" name="PlaceHolder 2"/>
          <p:cNvSpPr>
            <a:spLocks noGrp="1"/>
          </p:cNvSpPr>
          <p:nvPr>
            <p:ph/>
          </p:nvPr>
        </p:nvSpPr>
        <p:spPr>
          <a:xfrm>
            <a:off x="1258560" y="3130920"/>
            <a:ext cx="13140360" cy="1304640"/>
          </a:xfrm>
          <a:prstGeom prst="rect">
            <a:avLst/>
          </a:prstGeom>
          <a:noFill/>
          <a:ln w="0">
            <a:noFill/>
          </a:ln>
        </p:spPr>
        <p:txBody>
          <a:bodyPr anchor="t">
            <a:normAutofit/>
          </a:bodyPr>
          <a:p>
            <a:pPr marL="300600" indent="-300600" algn="just">
              <a:lnSpc>
                <a:spcPct val="100000"/>
              </a:lnSpc>
              <a:spcBef>
                <a:spcPts val="386"/>
              </a:spcBef>
              <a:buClr>
                <a:srgbClr val="d24726"/>
              </a:buClr>
              <a:buSzPct val="150000"/>
              <a:buFont typeface="Arial"/>
              <a:buChar char="•"/>
            </a:pPr>
            <a:r>
              <a:rPr b="0" lang="es-AR" sz="1929" spc="-1" strike="noStrike">
                <a:solidFill>
                  <a:srgbClr val="000000"/>
                </a:solidFill>
                <a:latin typeface="Calibri"/>
              </a:rPr>
              <a:t>En todos los ejercicios, los segmentos del display estarán al Puerto B (RB1-RB7). Entonces, los números se formarían de la siguiente manera:</a:t>
            </a:r>
            <a:endParaRPr b="0" lang="en-US" sz="1929" spc="-1" strike="noStrike">
              <a:solidFill>
                <a:srgbClr val="000000"/>
              </a:solidFill>
              <a:latin typeface="Calibri"/>
            </a:endParaRPr>
          </a:p>
          <a:p>
            <a:pPr indent="0" algn="just">
              <a:lnSpc>
                <a:spcPct val="100000"/>
              </a:lnSpc>
              <a:spcBef>
                <a:spcPts val="422"/>
              </a:spcBef>
              <a:buNone/>
            </a:pPr>
            <a:endParaRPr b="0" lang="en-US" sz="2110" spc="-1" strike="noStrike">
              <a:solidFill>
                <a:srgbClr val="000000"/>
              </a:solidFill>
              <a:latin typeface="Calibri"/>
            </a:endParaRPr>
          </a:p>
          <a:p>
            <a:pPr indent="0" algn="just">
              <a:lnSpc>
                <a:spcPct val="100000"/>
              </a:lnSpc>
              <a:spcBef>
                <a:spcPts val="422"/>
              </a:spcBef>
              <a:buNone/>
            </a:pPr>
            <a:endParaRPr b="0" lang="en-US" sz="2110" spc="-1" strike="noStrike">
              <a:solidFill>
                <a:srgbClr val="000000"/>
              </a:solidFill>
              <a:latin typeface="Calibri"/>
            </a:endParaRPr>
          </a:p>
          <a:p>
            <a:pPr indent="0" algn="just">
              <a:lnSpc>
                <a:spcPct val="100000"/>
              </a:lnSpc>
              <a:spcBef>
                <a:spcPts val="422"/>
              </a:spcBef>
              <a:buNone/>
            </a:pPr>
            <a:endParaRPr b="0" lang="en-US" sz="2110" spc="-1" strike="noStrike">
              <a:solidFill>
                <a:srgbClr val="000000"/>
              </a:solidFill>
              <a:latin typeface="Calibri"/>
            </a:endParaRPr>
          </a:p>
          <a:p>
            <a:pPr indent="0" algn="just">
              <a:lnSpc>
                <a:spcPct val="100000"/>
              </a:lnSpc>
              <a:spcBef>
                <a:spcPts val="422"/>
              </a:spcBef>
              <a:buNone/>
            </a:pPr>
            <a:endParaRPr b="0" lang="en-US" sz="2110" spc="-1" strike="noStrike">
              <a:solidFill>
                <a:srgbClr val="000000"/>
              </a:solidFill>
              <a:latin typeface="Calibri"/>
            </a:endParaRPr>
          </a:p>
          <a:p>
            <a:pPr indent="0" algn="just">
              <a:lnSpc>
                <a:spcPct val="100000"/>
              </a:lnSpc>
              <a:spcBef>
                <a:spcPts val="422"/>
              </a:spcBef>
              <a:buNone/>
            </a:pPr>
            <a:endParaRPr b="0" lang="en-US" sz="2110" spc="-1" strike="noStrike">
              <a:solidFill>
                <a:srgbClr val="000000"/>
              </a:solidFill>
              <a:latin typeface="Calibri"/>
            </a:endParaRPr>
          </a:p>
        </p:txBody>
      </p:sp>
      <p:graphicFrame>
        <p:nvGraphicFramePr>
          <p:cNvPr id="1814" name="Tabla 9"/>
          <p:cNvGraphicFramePr/>
          <p:nvPr/>
        </p:nvGraphicFramePr>
        <p:xfrm>
          <a:off x="2716560" y="4109760"/>
          <a:ext cx="10114560" cy="5635800"/>
        </p:xfrm>
        <a:graphic>
          <a:graphicData uri="http://schemas.openxmlformats.org/drawingml/2006/table">
            <a:tbl>
              <a:tblPr/>
              <a:tblGrid>
                <a:gridCol w="1581480"/>
                <a:gridCol w="1066320"/>
                <a:gridCol w="1066320"/>
                <a:gridCol w="1066320"/>
                <a:gridCol w="1066320"/>
                <a:gridCol w="1066320"/>
                <a:gridCol w="1066320"/>
                <a:gridCol w="1066320"/>
                <a:gridCol w="1068840"/>
              </a:tblGrid>
              <a:tr h="469440">
                <a:tc>
                  <a:txBody>
                    <a:bodyPr lIns="79920" rIns="79920" tIns="39960" bIns="39960" anchor="t">
                      <a:noAutofit/>
                    </a:bodyPr>
                    <a:p>
                      <a:pPr>
                        <a:lnSpc>
                          <a:spcPct val="100000"/>
                        </a:lnSpc>
                      </a:pPr>
                      <a:r>
                        <a:rPr b="0" lang="es-AR" sz="1600" spc="-1" strike="noStrike">
                          <a:solidFill>
                            <a:srgbClr val="c0504d"/>
                          </a:solidFill>
                          <a:latin typeface="Calibri"/>
                        </a:rPr>
                        <a:t>Segmento</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c0504d"/>
                          </a:solidFill>
                          <a:latin typeface="Calibri"/>
                        </a:rPr>
                        <a:t>g</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c0504d"/>
                          </a:solidFill>
                          <a:latin typeface="Calibri"/>
                        </a:rPr>
                        <a:t>f</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c0504d"/>
                          </a:solidFill>
                          <a:latin typeface="Calibri"/>
                        </a:rPr>
                        <a:t>e</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c0504d"/>
                          </a:solidFill>
                          <a:latin typeface="Calibri"/>
                        </a:rPr>
                        <a:t>d</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c0504d"/>
                          </a:solidFill>
                          <a:latin typeface="Calibri"/>
                        </a:rPr>
                        <a:t>c</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c0504d"/>
                          </a:solidFill>
                          <a:latin typeface="Calibri"/>
                        </a:rPr>
                        <a:t>b</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c0504d"/>
                          </a:solidFill>
                          <a:latin typeface="Calibri"/>
                        </a:rPr>
                        <a:t>a</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c0504d"/>
                          </a:solidFill>
                          <a:latin typeface="Calibri"/>
                        </a:rPr>
                        <a:t>-</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r>
              <a:tr h="469440">
                <a:tc>
                  <a:txBody>
                    <a:bodyPr lIns="79920" rIns="79920" tIns="39960" bIns="39960" anchor="t">
                      <a:noAutofit/>
                    </a:bodyPr>
                    <a:p>
                      <a:pPr>
                        <a:lnSpc>
                          <a:spcPct val="100000"/>
                        </a:lnSpc>
                      </a:pPr>
                      <a:r>
                        <a:rPr b="1" lang="es-AR" sz="1600" spc="-1" strike="noStrike">
                          <a:solidFill>
                            <a:srgbClr val="000000"/>
                          </a:solidFill>
                          <a:latin typeface="Calibri"/>
                        </a:rPr>
                        <a:t>Puerto B</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1" lang="es-AR" sz="1600" spc="-1" strike="noStrike">
                          <a:solidFill>
                            <a:srgbClr val="000000"/>
                          </a:solidFill>
                          <a:latin typeface="Calibri"/>
                        </a:rPr>
                        <a:t>RB7</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1" lang="es-AR" sz="1600" spc="-1" strike="noStrike">
                          <a:solidFill>
                            <a:srgbClr val="000000"/>
                          </a:solidFill>
                          <a:latin typeface="Calibri"/>
                        </a:rPr>
                        <a:t>RB6</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1" lang="es-AR" sz="1600" spc="-1" strike="noStrike">
                          <a:solidFill>
                            <a:srgbClr val="000000"/>
                          </a:solidFill>
                          <a:latin typeface="Calibri"/>
                        </a:rPr>
                        <a:t>RB5</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1" lang="es-AR" sz="1600" spc="-1" strike="noStrike">
                          <a:solidFill>
                            <a:srgbClr val="000000"/>
                          </a:solidFill>
                          <a:latin typeface="Calibri"/>
                        </a:rPr>
                        <a:t>RB4</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1" lang="es-AR" sz="1600" spc="-1" strike="noStrike">
                          <a:solidFill>
                            <a:srgbClr val="000000"/>
                          </a:solidFill>
                          <a:latin typeface="Calibri"/>
                        </a:rPr>
                        <a:t>RB3</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1" lang="es-AR" sz="1600" spc="-1" strike="noStrike">
                          <a:solidFill>
                            <a:srgbClr val="000000"/>
                          </a:solidFill>
                          <a:latin typeface="Calibri"/>
                        </a:rPr>
                        <a:t>RB2</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1" lang="es-AR" sz="1600" spc="-1" strike="noStrike">
                          <a:solidFill>
                            <a:srgbClr val="000000"/>
                          </a:solidFill>
                          <a:latin typeface="Calibri"/>
                        </a:rPr>
                        <a:t>RB1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1" lang="es-AR" sz="1600" spc="-1" strike="noStrike">
                          <a:solidFill>
                            <a:srgbClr val="000000"/>
                          </a:solidFill>
                          <a:latin typeface="Calibri"/>
                        </a:rPr>
                        <a:t>RB0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r>
              <a:tr h="469440">
                <a:tc>
                  <a:txBody>
                    <a:bodyPr lIns="79920" rIns="79920" tIns="39960" bIns="39960" anchor="t">
                      <a:noAutofit/>
                    </a:bodyPr>
                    <a:p>
                      <a:pPr algn="ctr">
                        <a:lnSpc>
                          <a:spcPct val="100000"/>
                        </a:lnSpc>
                      </a:pPr>
                      <a:r>
                        <a:rPr b="1"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X</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r>
              <a:tr h="469440">
                <a:tc>
                  <a:txBody>
                    <a:bodyPr lIns="79920" rIns="79920" tIns="39960" bIns="39960" anchor="t">
                      <a:noAutofit/>
                    </a:bodyPr>
                    <a:p>
                      <a:pPr algn="ctr">
                        <a:lnSpc>
                          <a:spcPct val="100000"/>
                        </a:lnSpc>
                      </a:pPr>
                      <a:r>
                        <a:rPr b="1"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X</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r>
              <a:tr h="469440">
                <a:tc>
                  <a:txBody>
                    <a:bodyPr lIns="79920" rIns="79920" tIns="39960" bIns="39960" anchor="t">
                      <a:noAutofit/>
                    </a:bodyPr>
                    <a:p>
                      <a:pPr algn="ctr">
                        <a:lnSpc>
                          <a:spcPct val="100000"/>
                        </a:lnSpc>
                      </a:pPr>
                      <a:r>
                        <a:rPr b="1" lang="es-AR" sz="1600" spc="-1" strike="noStrike">
                          <a:solidFill>
                            <a:srgbClr val="000000"/>
                          </a:solidFill>
                          <a:latin typeface="Calibri"/>
                        </a:rPr>
                        <a:t>2</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X</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r>
              <a:tr h="469440">
                <a:tc>
                  <a:txBody>
                    <a:bodyPr lIns="79920" rIns="79920" tIns="39960" bIns="39960" anchor="t">
                      <a:noAutofit/>
                    </a:bodyPr>
                    <a:p>
                      <a:pPr algn="ctr">
                        <a:lnSpc>
                          <a:spcPct val="100000"/>
                        </a:lnSpc>
                      </a:pPr>
                      <a:r>
                        <a:rPr b="1" lang="es-AR" sz="1600" spc="-1" strike="noStrike">
                          <a:solidFill>
                            <a:srgbClr val="000000"/>
                          </a:solidFill>
                          <a:latin typeface="Calibri"/>
                        </a:rPr>
                        <a:t>3</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X</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r>
              <a:tr h="469440">
                <a:tc>
                  <a:txBody>
                    <a:bodyPr lIns="79920" rIns="79920" tIns="39960" bIns="39960" anchor="t">
                      <a:noAutofit/>
                    </a:bodyPr>
                    <a:p>
                      <a:pPr algn="ctr">
                        <a:lnSpc>
                          <a:spcPct val="100000"/>
                        </a:lnSpc>
                      </a:pPr>
                      <a:r>
                        <a:rPr b="1" lang="es-AR" sz="1600" spc="-1" strike="noStrike">
                          <a:solidFill>
                            <a:srgbClr val="000000"/>
                          </a:solidFill>
                          <a:latin typeface="Calibri"/>
                        </a:rPr>
                        <a:t>4</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X</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r>
              <a:tr h="469440">
                <a:tc>
                  <a:txBody>
                    <a:bodyPr lIns="79920" rIns="79920" tIns="39960" bIns="39960" anchor="t">
                      <a:noAutofit/>
                    </a:bodyPr>
                    <a:p>
                      <a:pPr algn="ctr">
                        <a:lnSpc>
                          <a:spcPct val="100000"/>
                        </a:lnSpc>
                      </a:pPr>
                      <a:r>
                        <a:rPr b="1" lang="es-AR" sz="1600" spc="-1" strike="noStrike">
                          <a:solidFill>
                            <a:srgbClr val="000000"/>
                          </a:solidFill>
                          <a:latin typeface="Calibri"/>
                        </a:rPr>
                        <a:t>5</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X</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r>
              <a:tr h="469440">
                <a:tc>
                  <a:txBody>
                    <a:bodyPr lIns="79920" rIns="79920" tIns="39960" bIns="39960" anchor="t">
                      <a:noAutofit/>
                    </a:bodyPr>
                    <a:p>
                      <a:pPr algn="ctr">
                        <a:lnSpc>
                          <a:spcPct val="100000"/>
                        </a:lnSpc>
                      </a:pPr>
                      <a:r>
                        <a:rPr b="1" lang="es-AR" sz="1600" spc="-1" strike="noStrike">
                          <a:solidFill>
                            <a:srgbClr val="000000"/>
                          </a:solidFill>
                          <a:latin typeface="Calibri"/>
                        </a:rPr>
                        <a:t>6</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X</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r>
              <a:tr h="469440">
                <a:tc>
                  <a:txBody>
                    <a:bodyPr lIns="79920" rIns="79920" tIns="39960" bIns="39960" anchor="t">
                      <a:noAutofit/>
                    </a:bodyPr>
                    <a:p>
                      <a:pPr algn="ctr">
                        <a:lnSpc>
                          <a:spcPct val="100000"/>
                        </a:lnSpc>
                      </a:pPr>
                      <a:r>
                        <a:rPr b="1" lang="es-AR" sz="1600" spc="-1" strike="noStrike">
                          <a:solidFill>
                            <a:srgbClr val="000000"/>
                          </a:solidFill>
                          <a:latin typeface="Calibri"/>
                        </a:rPr>
                        <a:t>7</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X</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r>
              <a:tr h="469440">
                <a:tc>
                  <a:txBody>
                    <a:bodyPr lIns="79920" rIns="79920" tIns="39960" bIns="39960" anchor="t">
                      <a:noAutofit/>
                    </a:bodyPr>
                    <a:p>
                      <a:pPr algn="ctr">
                        <a:lnSpc>
                          <a:spcPct val="100000"/>
                        </a:lnSpc>
                      </a:pPr>
                      <a:r>
                        <a:rPr b="1" lang="es-AR" sz="1600" spc="-1" strike="noStrike">
                          <a:solidFill>
                            <a:srgbClr val="000000"/>
                          </a:solidFill>
                          <a:latin typeface="Calibri"/>
                        </a:rPr>
                        <a:t>8</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c>
                  <a:txBody>
                    <a:bodyPr lIns="79920" rIns="79920" tIns="39960" bIns="39960" anchor="t">
                      <a:noAutofit/>
                    </a:bodyPr>
                    <a:p>
                      <a:pPr algn="ctr">
                        <a:lnSpc>
                          <a:spcPct val="100000"/>
                        </a:lnSpc>
                      </a:pPr>
                      <a:r>
                        <a:rPr b="0" lang="es-AR" sz="1600" spc="-1" strike="noStrike">
                          <a:solidFill>
                            <a:srgbClr val="000000"/>
                          </a:solidFill>
                          <a:latin typeface="Calibri"/>
                        </a:rPr>
                        <a:t>X</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noFill/>
                  </a:tcPr>
                </a:tc>
              </a:tr>
              <a:tr h="471960">
                <a:tc>
                  <a:txBody>
                    <a:bodyPr lIns="79920" rIns="79920" tIns="39960" bIns="39960" anchor="t">
                      <a:noAutofit/>
                    </a:bodyPr>
                    <a:p>
                      <a:pPr algn="ctr">
                        <a:lnSpc>
                          <a:spcPct val="100000"/>
                        </a:lnSpc>
                      </a:pPr>
                      <a:r>
                        <a:rPr b="1" lang="es-AR" sz="1600" spc="-1" strike="noStrike">
                          <a:solidFill>
                            <a:srgbClr val="000000"/>
                          </a:solidFill>
                          <a:latin typeface="Calibri"/>
                        </a:rPr>
                        <a:t>9</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0</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1</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c>
                  <a:txBody>
                    <a:bodyPr lIns="79920" rIns="79920" tIns="39960" bIns="39960" anchor="t">
                      <a:noAutofit/>
                    </a:bodyPr>
                    <a:p>
                      <a:pPr algn="ctr">
                        <a:lnSpc>
                          <a:spcPct val="100000"/>
                        </a:lnSpc>
                      </a:pPr>
                      <a:r>
                        <a:rPr b="0" lang="es-AR" sz="1600" spc="-1" strike="noStrike">
                          <a:solidFill>
                            <a:srgbClr val="000000"/>
                          </a:solidFill>
                          <a:latin typeface="Calibri"/>
                        </a:rPr>
                        <a:t>X</a:t>
                      </a:r>
                      <a:endParaRPr b="0" lang="es-AR" sz="1600" spc="-1" strike="noStrike">
                        <a:solidFill>
                          <a:srgbClr val="000000"/>
                        </a:solidFill>
                        <a:latin typeface="Arial"/>
                      </a:endParaRPr>
                    </a:p>
                  </a:txBody>
                  <a:tcPr anchor="t" marL="79920" marR="79920">
                    <a:lnL w="12240">
                      <a:solidFill>
                        <a:srgbClr val="c0504d"/>
                      </a:solidFill>
                    </a:lnL>
                    <a:lnR w="12240">
                      <a:solidFill>
                        <a:srgbClr val="c0504d"/>
                      </a:solidFill>
                    </a:lnR>
                    <a:lnT w="12240">
                      <a:solidFill>
                        <a:srgbClr val="c0504d"/>
                      </a:solidFill>
                    </a:lnT>
                    <a:lnB w="12240">
                      <a:solidFill>
                        <a:srgbClr val="c0504d"/>
                      </a:solidFill>
                    </a:lnB>
                    <a:solidFill>
                      <a:srgbClr val="c0504d">
                        <a:alpha val="20000"/>
                      </a:srgbClr>
                    </a:solidFill>
                  </a:tcPr>
                </a:tc>
              </a:tr>
            </a:tbl>
          </a:graphicData>
        </a:graphic>
      </p:graphicFrame>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5"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a:t>
            </a:r>
            <a:r>
              <a:rPr b="0" lang="es-AR" sz="4400" spc="-1" strike="noStrike">
                <a:solidFill>
                  <a:srgbClr val="000000"/>
                </a:solidFill>
                <a:latin typeface="Calibri"/>
              </a:rPr>
              <a:t>j</a:t>
            </a:r>
            <a:r>
              <a:rPr b="0" lang="es-AR" sz="4400" spc="-1" strike="noStrike">
                <a:solidFill>
                  <a:srgbClr val="000000"/>
                </a:solidFill>
                <a:latin typeface="Calibri"/>
              </a:rPr>
              <a:t>e</a:t>
            </a:r>
            <a:r>
              <a:rPr b="0" lang="es-AR" sz="4400" spc="-1" strike="noStrike">
                <a:solidFill>
                  <a:srgbClr val="000000"/>
                </a:solidFill>
                <a:latin typeface="Calibri"/>
              </a:rPr>
              <a:t>r</a:t>
            </a:r>
            <a:r>
              <a:rPr b="0" lang="es-AR" sz="4400" spc="-1" strike="noStrike">
                <a:solidFill>
                  <a:srgbClr val="000000"/>
                </a:solidFill>
                <a:latin typeface="Calibri"/>
              </a:rPr>
              <a:t>ci</a:t>
            </a:r>
            <a:r>
              <a:rPr b="0" lang="es-AR" sz="4400" spc="-1" strike="noStrike">
                <a:solidFill>
                  <a:srgbClr val="000000"/>
                </a:solidFill>
                <a:latin typeface="Calibri"/>
              </a:rPr>
              <a:t>ci</a:t>
            </a:r>
            <a:r>
              <a:rPr b="0" lang="es-AR" sz="4400" spc="-1" strike="noStrike">
                <a:solidFill>
                  <a:srgbClr val="000000"/>
                </a:solidFill>
                <a:latin typeface="Calibri"/>
              </a:rPr>
              <a:t>o </a:t>
            </a:r>
            <a:r>
              <a:rPr b="0" lang="es-AR" sz="4400" spc="-1" strike="noStrike">
                <a:solidFill>
                  <a:srgbClr val="000000"/>
                </a:solidFill>
                <a:latin typeface="Calibri"/>
              </a:rPr>
              <a:t>3</a:t>
            </a:r>
            <a:r>
              <a:rPr b="0" lang="es-AR" sz="4400" spc="-1" strike="noStrike">
                <a:solidFill>
                  <a:srgbClr val="000000"/>
                </a:solidFill>
                <a:latin typeface="Calibri"/>
              </a:rPr>
              <a:t>: </a:t>
            </a:r>
            <a:r>
              <a:rPr b="0" lang="es-AR" sz="4400" spc="-1" strike="noStrike">
                <a:solidFill>
                  <a:srgbClr val="000000"/>
                </a:solidFill>
                <a:latin typeface="Calibri"/>
              </a:rPr>
              <a:t>M</a:t>
            </a:r>
            <a:r>
              <a:rPr b="0" lang="es-AR" sz="4400" spc="-1" strike="noStrike">
                <a:solidFill>
                  <a:srgbClr val="000000"/>
                </a:solidFill>
                <a:latin typeface="Calibri"/>
              </a:rPr>
              <a:t>a</a:t>
            </a:r>
            <a:r>
              <a:rPr b="0" lang="es-AR" sz="4400" spc="-1" strike="noStrike">
                <a:solidFill>
                  <a:srgbClr val="000000"/>
                </a:solidFill>
                <a:latin typeface="Calibri"/>
              </a:rPr>
              <a:t>n</a:t>
            </a:r>
            <a:r>
              <a:rPr b="0" lang="es-AR" sz="4400" spc="-1" strike="noStrike">
                <a:solidFill>
                  <a:srgbClr val="000000"/>
                </a:solidFill>
                <a:latin typeface="Calibri"/>
              </a:rPr>
              <a:t>e</a:t>
            </a:r>
            <a:r>
              <a:rPr b="0" lang="es-AR" sz="4400" spc="-1" strike="noStrike">
                <a:solidFill>
                  <a:srgbClr val="000000"/>
                </a:solidFill>
                <a:latin typeface="Calibri"/>
              </a:rPr>
              <a:t>j</a:t>
            </a:r>
            <a:r>
              <a:rPr b="0" lang="es-AR" sz="4400" spc="-1" strike="noStrike">
                <a:solidFill>
                  <a:srgbClr val="000000"/>
                </a:solidFill>
                <a:latin typeface="Calibri"/>
              </a:rPr>
              <a:t>o </a:t>
            </a:r>
            <a:r>
              <a:rPr b="0" lang="es-AR" sz="4400" spc="-1" strike="noStrike">
                <a:solidFill>
                  <a:srgbClr val="000000"/>
                </a:solidFill>
                <a:latin typeface="Calibri"/>
              </a:rPr>
              <a:t>d</a:t>
            </a:r>
            <a:r>
              <a:rPr b="0" lang="es-AR" sz="4400" spc="-1" strike="noStrike">
                <a:solidFill>
                  <a:srgbClr val="000000"/>
                </a:solidFill>
                <a:latin typeface="Calibri"/>
              </a:rPr>
              <a:t>e </a:t>
            </a:r>
            <a:r>
              <a:rPr b="0" lang="es-AR" sz="4400" spc="-1" strike="noStrike">
                <a:solidFill>
                  <a:srgbClr val="000000"/>
                </a:solidFill>
                <a:latin typeface="Calibri"/>
              </a:rPr>
              <a:t>D</a:t>
            </a:r>
            <a:r>
              <a:rPr b="0" lang="es-AR" sz="4400" spc="-1" strike="noStrike">
                <a:solidFill>
                  <a:srgbClr val="000000"/>
                </a:solidFill>
                <a:latin typeface="Calibri"/>
              </a:rPr>
              <a:t>is</a:t>
            </a:r>
            <a:r>
              <a:rPr b="0" lang="es-AR" sz="4400" spc="-1" strike="noStrike">
                <a:solidFill>
                  <a:srgbClr val="000000"/>
                </a:solidFill>
                <a:latin typeface="Calibri"/>
              </a:rPr>
              <a:t>p</a:t>
            </a:r>
            <a:r>
              <a:rPr b="0" lang="es-AR" sz="4400" spc="-1" strike="noStrike">
                <a:solidFill>
                  <a:srgbClr val="000000"/>
                </a:solidFill>
                <a:latin typeface="Calibri"/>
              </a:rPr>
              <a:t>l</a:t>
            </a:r>
            <a:r>
              <a:rPr b="0" lang="es-AR" sz="4400" spc="-1" strike="noStrike">
                <a:solidFill>
                  <a:srgbClr val="000000"/>
                </a:solidFill>
                <a:latin typeface="Calibri"/>
              </a:rPr>
              <a:t>a</a:t>
            </a:r>
            <a:r>
              <a:rPr b="0" lang="es-AR" sz="4400" spc="-1" strike="noStrike">
                <a:solidFill>
                  <a:srgbClr val="000000"/>
                </a:solidFill>
                <a:latin typeface="Calibri"/>
              </a:rPr>
              <a:t>y</a:t>
            </a:r>
            <a:r>
              <a:rPr b="0" lang="es-AR" sz="4400" spc="-1" strike="noStrike">
                <a:solidFill>
                  <a:srgbClr val="000000"/>
                </a:solidFill>
                <a:latin typeface="Calibri"/>
              </a:rPr>
              <a:t>s</a:t>
            </a:r>
            <a:endParaRPr b="0" lang="en-US" sz="4400" spc="-1" strike="noStrike">
              <a:solidFill>
                <a:srgbClr val="000000"/>
              </a:solidFill>
              <a:latin typeface="Calibri"/>
            </a:endParaRPr>
          </a:p>
        </p:txBody>
      </p:sp>
      <p:sp>
        <p:nvSpPr>
          <p:cNvPr id="1816" name="Marcador de contenido 2"/>
          <p:cNvSpPr/>
          <p:nvPr/>
        </p:nvSpPr>
        <p:spPr>
          <a:xfrm>
            <a:off x="851040" y="4235400"/>
            <a:ext cx="13140360" cy="3568320"/>
          </a:xfrm>
          <a:prstGeom prst="rect">
            <a:avLst/>
          </a:prstGeom>
          <a:noFill/>
          <a:ln w="0">
            <a:noFill/>
          </a:ln>
        </p:spPr>
        <p:style>
          <a:lnRef idx="0"/>
          <a:fillRef idx="0"/>
          <a:effectRef idx="0"/>
          <a:fontRef idx="minor"/>
        </p:style>
        <p:txBody>
          <a:bodyPr numCol="1" spcCol="0" lIns="80280" rIns="80280" tIns="39960" bIns="39960" anchor="t">
            <a:normAutofit/>
          </a:bodyPr>
          <a:p>
            <a:pPr marL="300600" indent="-300600" algn="just">
              <a:lnSpc>
                <a:spcPct val="150000"/>
              </a:lnSpc>
              <a:spcBef>
                <a:spcPts val="632"/>
              </a:spcBef>
              <a:spcAft>
                <a:spcPts val="1199"/>
              </a:spcAft>
              <a:buClr>
                <a:srgbClr val="d24726"/>
              </a:buClr>
              <a:buSzPct val="150000"/>
              <a:buFont typeface="Arial"/>
              <a:buChar char="•"/>
            </a:pPr>
            <a:r>
              <a:rPr b="0" lang="es-AR" sz="2110" spc="-1" strike="noStrike">
                <a:solidFill>
                  <a:srgbClr val="000000"/>
                </a:solidFill>
                <a:latin typeface="Calibri"/>
              </a:rPr>
              <a:t>De la tabla anterior puede verse que no existe una lógica matemática que nos permita hacer un pasaje sencillo de un número en binario a su representación en el display (Por ejemplo “00000010” a “10110110”).  Para este tipo de problemas se implementan tablas utilizando el contador de programa (PCL) y una instrucción especial llamada “RETLW”.</a:t>
            </a:r>
            <a:endParaRPr b="0" lang="es-AR" sz="2110" spc="-1" strike="noStrike">
              <a:solidFill>
                <a:srgbClr val="000000"/>
              </a:solidFill>
              <a:latin typeface="Arial"/>
            </a:endParaRPr>
          </a:p>
          <a:p>
            <a:pPr>
              <a:lnSpc>
                <a:spcPct val="150000"/>
              </a:lnSpc>
              <a:spcBef>
                <a:spcPts val="632"/>
              </a:spcBef>
              <a:spcAft>
                <a:spcPts val="1199"/>
              </a:spcAft>
            </a:pPr>
            <a:endParaRPr b="0" lang="es-AR" sz="211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7"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Ejercicio 3: Manejo de Displays</a:t>
            </a:r>
            <a:endParaRPr b="0" lang="en-US" sz="4400" spc="-1" strike="noStrike">
              <a:solidFill>
                <a:srgbClr val="000000"/>
              </a:solidFill>
              <a:latin typeface="Calibri"/>
            </a:endParaRPr>
          </a:p>
        </p:txBody>
      </p:sp>
      <p:sp>
        <p:nvSpPr>
          <p:cNvPr id="1818" name="Marcador de contenido 2"/>
          <p:cNvSpPr/>
          <p:nvPr/>
        </p:nvSpPr>
        <p:spPr>
          <a:xfrm>
            <a:off x="8061480" y="3208680"/>
            <a:ext cx="5707800" cy="5892840"/>
          </a:xfrm>
          <a:prstGeom prst="rect">
            <a:avLst/>
          </a:prstGeom>
          <a:noFill/>
          <a:ln w="0">
            <a:noFill/>
          </a:ln>
        </p:spPr>
        <p:style>
          <a:lnRef idx="0"/>
          <a:fillRef idx="0"/>
          <a:effectRef idx="0"/>
          <a:fontRef idx="minor"/>
        </p:style>
        <p:txBody>
          <a:bodyPr numCol="1" spcCol="0" lIns="80280" rIns="80280" tIns="39960" bIns="39960" anchor="t">
            <a:normAutofit/>
          </a:bodyPr>
          <a:p>
            <a:pPr algn="just">
              <a:lnSpc>
                <a:spcPct val="120000"/>
              </a:lnSpc>
              <a:spcBef>
                <a:spcPts val="527"/>
              </a:spcBef>
              <a:spcAft>
                <a:spcPts val="527"/>
              </a:spcAft>
              <a:tabLst>
                <a:tab algn="l" pos="0"/>
              </a:tabLst>
            </a:pPr>
            <a:r>
              <a:rPr b="0" lang="es-AR" sz="1750" spc="-1" strike="noStrike">
                <a:solidFill>
                  <a:srgbClr val="000000"/>
                </a:solidFill>
                <a:latin typeface="Calibri"/>
              </a:rPr>
              <a:t>Supongamos que en alguna parte del programa principal estamos utilizando un contador que guarda un valor en w (ej: 2):</a:t>
            </a:r>
            <a:endParaRPr b="0" lang="es-AR" sz="1750" spc="-1" strike="noStrike">
              <a:solidFill>
                <a:srgbClr val="000000"/>
              </a:solidFill>
              <a:latin typeface="Arial"/>
            </a:endParaRPr>
          </a:p>
          <a:p>
            <a:pPr>
              <a:lnSpc>
                <a:spcPct val="120000"/>
              </a:lnSpc>
              <a:spcBef>
                <a:spcPts val="527"/>
              </a:spcBef>
              <a:spcAft>
                <a:spcPts val="527"/>
              </a:spcAft>
              <a:tabLst>
                <a:tab algn="l" pos="0"/>
              </a:tabLst>
            </a:pPr>
            <a:r>
              <a:rPr b="0" lang="es-AR" sz="1750" spc="-1" strike="noStrike">
                <a:solidFill>
                  <a:srgbClr val="274de7"/>
                </a:solidFill>
                <a:latin typeface="Consolas"/>
              </a:rPr>
              <a:t>inicio</a:t>
            </a:r>
            <a:r>
              <a:rPr b="0" lang="es-AR" sz="1750" spc="-1" strike="noStrike">
                <a:solidFill>
                  <a:srgbClr val="274de7"/>
                </a:solidFill>
                <a:latin typeface="Consolas"/>
              </a:rPr>
              <a:t>	</a:t>
            </a:r>
            <a:r>
              <a:rPr b="0" lang="es-AR" sz="1750" spc="-1" strike="noStrike">
                <a:solidFill>
                  <a:srgbClr val="274de7"/>
                </a:solidFill>
                <a:latin typeface="Consolas"/>
              </a:rPr>
              <a:t>	</a:t>
            </a:r>
            <a:r>
              <a:rPr b="0" lang="es-AR" sz="1750" spc="-1" strike="noStrike">
                <a:solidFill>
                  <a:srgbClr val="274de7"/>
                </a:solidFill>
                <a:latin typeface="Consolas"/>
              </a:rPr>
              <a:t>	</a:t>
            </a:r>
            <a:r>
              <a:rPr b="0" lang="es-AR" sz="1750" spc="-1" strike="noStrike">
                <a:solidFill>
                  <a:srgbClr val="274de7"/>
                </a:solidFill>
                <a:latin typeface="Consolas"/>
              </a:rPr>
              <a:t>	</a:t>
            </a:r>
            <a:endParaRPr b="0" lang="es-AR" sz="1750" spc="-1" strike="noStrike">
              <a:solidFill>
                <a:srgbClr val="000000"/>
              </a:solidFill>
              <a:latin typeface="Arial"/>
            </a:endParaRPr>
          </a:p>
          <a:p>
            <a:pPr>
              <a:lnSpc>
                <a:spcPct val="120000"/>
              </a:lnSpc>
              <a:spcBef>
                <a:spcPts val="527"/>
              </a:spcBef>
              <a:spcAft>
                <a:spcPts val="527"/>
              </a:spcAft>
              <a:tabLst>
                <a:tab algn="l" pos="0"/>
              </a:tabLst>
            </a:pPr>
            <a:r>
              <a:rPr b="0" lang="es-AR" sz="1750" spc="-1" strike="noStrike">
                <a:solidFill>
                  <a:srgbClr val="274de7"/>
                </a:solidFill>
                <a:latin typeface="Consolas"/>
              </a:rPr>
              <a:t>	</a:t>
            </a:r>
            <a:r>
              <a:rPr b="0" lang="es-AR" sz="1750" spc="-1" strike="noStrike">
                <a:solidFill>
                  <a:srgbClr val="274de7"/>
                </a:solidFill>
                <a:latin typeface="Consolas"/>
              </a:rPr>
              <a:t>. . .</a:t>
            </a:r>
            <a:endParaRPr b="0" lang="es-AR" sz="1750" spc="-1" strike="noStrike">
              <a:solidFill>
                <a:srgbClr val="000000"/>
              </a:solidFill>
              <a:latin typeface="Arial"/>
            </a:endParaRPr>
          </a:p>
          <a:p>
            <a:pPr>
              <a:lnSpc>
                <a:spcPct val="120000"/>
              </a:lnSpc>
              <a:spcBef>
                <a:spcPts val="527"/>
              </a:spcBef>
              <a:spcAft>
                <a:spcPts val="527"/>
              </a:spcAft>
              <a:tabLst>
                <a:tab algn="l" pos="0"/>
              </a:tabLst>
            </a:pPr>
            <a:r>
              <a:rPr b="0" lang="es-AR" sz="1750" spc="-1" strike="noStrike">
                <a:solidFill>
                  <a:srgbClr val="274de7"/>
                </a:solidFill>
                <a:latin typeface="Consolas"/>
              </a:rPr>
              <a:t>	</a:t>
            </a:r>
            <a:r>
              <a:rPr b="0" lang="es-AR" sz="1750" spc="-1" strike="noStrike">
                <a:solidFill>
                  <a:srgbClr val="274de7"/>
                </a:solidFill>
                <a:latin typeface="Consolas"/>
              </a:rPr>
              <a:t>movf</a:t>
            </a:r>
            <a:r>
              <a:rPr b="0" lang="es-AR" sz="1750" spc="-1" strike="noStrike">
                <a:solidFill>
                  <a:srgbClr val="274de7"/>
                </a:solidFill>
                <a:latin typeface="Consolas"/>
              </a:rPr>
              <a:t>	</a:t>
            </a:r>
            <a:r>
              <a:rPr b="0" lang="es-AR" sz="1750" spc="-1" strike="noStrike">
                <a:solidFill>
                  <a:srgbClr val="9e458a"/>
                </a:solidFill>
                <a:latin typeface="Consolas"/>
              </a:rPr>
              <a:t>unidad, w</a:t>
            </a:r>
            <a:endParaRPr b="0" lang="es-AR" sz="1750" spc="-1" strike="noStrike">
              <a:solidFill>
                <a:srgbClr val="000000"/>
              </a:solidFill>
              <a:latin typeface="Arial"/>
            </a:endParaRPr>
          </a:p>
          <a:p>
            <a:pPr>
              <a:lnSpc>
                <a:spcPct val="120000"/>
              </a:lnSpc>
              <a:spcBef>
                <a:spcPts val="527"/>
              </a:spcBef>
              <a:spcAft>
                <a:spcPts val="527"/>
              </a:spcAft>
              <a:tabLst>
                <a:tab algn="l" pos="0"/>
              </a:tabLst>
            </a:pPr>
            <a:r>
              <a:rPr b="0" lang="es-AR" sz="1750" spc="-1" strike="noStrike">
                <a:solidFill>
                  <a:srgbClr val="274de7"/>
                </a:solidFill>
                <a:latin typeface="Consolas"/>
              </a:rPr>
              <a:t>	</a:t>
            </a:r>
            <a:r>
              <a:rPr b="0" lang="es-AR" sz="1750" spc="-1" strike="noStrike">
                <a:solidFill>
                  <a:srgbClr val="274de7"/>
                </a:solidFill>
                <a:latin typeface="Consolas"/>
              </a:rPr>
              <a:t>call </a:t>
            </a:r>
            <a:r>
              <a:rPr b="0" lang="es-AR" sz="1750" spc="-1" strike="noStrike">
                <a:solidFill>
                  <a:srgbClr val="274de7"/>
                </a:solidFill>
                <a:latin typeface="Consolas"/>
              </a:rPr>
              <a:t>	</a:t>
            </a:r>
            <a:r>
              <a:rPr b="0" lang="es-AR" sz="1750" spc="-1" strike="noStrike">
                <a:solidFill>
                  <a:srgbClr val="9e458a"/>
                </a:solidFill>
                <a:latin typeface="Consolas"/>
              </a:rPr>
              <a:t>tabla_display</a:t>
            </a:r>
            <a:r>
              <a:rPr b="0" lang="es-AR" sz="1750" spc="-1" strike="noStrike">
                <a:solidFill>
                  <a:srgbClr val="274de7"/>
                </a:solidFill>
                <a:latin typeface="Consolas"/>
              </a:rPr>
              <a:t>	</a:t>
            </a:r>
            <a:endParaRPr b="0" lang="es-AR" sz="1750" spc="-1" strike="noStrike">
              <a:solidFill>
                <a:srgbClr val="000000"/>
              </a:solidFill>
              <a:latin typeface="Arial"/>
            </a:endParaRPr>
          </a:p>
          <a:p>
            <a:pPr>
              <a:lnSpc>
                <a:spcPct val="120000"/>
              </a:lnSpc>
              <a:spcBef>
                <a:spcPts val="527"/>
              </a:spcBef>
              <a:spcAft>
                <a:spcPts val="527"/>
              </a:spcAft>
              <a:tabLst>
                <a:tab algn="l" pos="0"/>
              </a:tabLst>
            </a:pPr>
            <a:r>
              <a:rPr b="0" lang="es-AR" sz="1750" spc="-1" strike="noStrike">
                <a:solidFill>
                  <a:srgbClr val="274de7"/>
                </a:solidFill>
                <a:latin typeface="Consolas"/>
              </a:rPr>
              <a:t>	</a:t>
            </a:r>
            <a:r>
              <a:rPr b="0" lang="es-AR" sz="1750" spc="-1" strike="noStrike">
                <a:solidFill>
                  <a:srgbClr val="274de7"/>
                </a:solidFill>
                <a:latin typeface="Consolas"/>
              </a:rPr>
              <a:t>movwf </a:t>
            </a:r>
            <a:r>
              <a:rPr b="0" lang="es-AR" sz="1750" spc="-1" strike="noStrike">
                <a:solidFill>
                  <a:srgbClr val="274de7"/>
                </a:solidFill>
                <a:latin typeface="Consolas"/>
              </a:rPr>
              <a:t>	</a:t>
            </a:r>
            <a:r>
              <a:rPr b="0" lang="es-AR" sz="1750" spc="-1" strike="noStrike">
                <a:solidFill>
                  <a:srgbClr val="9e458a"/>
                </a:solidFill>
                <a:latin typeface="Consolas"/>
              </a:rPr>
              <a:t>PORTB</a:t>
            </a:r>
            <a:endParaRPr b="0" lang="es-AR" sz="1750" spc="-1" strike="noStrike">
              <a:solidFill>
                <a:srgbClr val="000000"/>
              </a:solidFill>
              <a:latin typeface="Arial"/>
            </a:endParaRPr>
          </a:p>
          <a:p>
            <a:pPr>
              <a:lnSpc>
                <a:spcPct val="120000"/>
              </a:lnSpc>
              <a:spcBef>
                <a:spcPts val="527"/>
              </a:spcBef>
              <a:spcAft>
                <a:spcPts val="527"/>
              </a:spcAft>
              <a:tabLst>
                <a:tab algn="l" pos="0"/>
              </a:tabLst>
            </a:pPr>
            <a:r>
              <a:rPr b="0" lang="es-AR" sz="1750" spc="-1" strike="noStrike">
                <a:solidFill>
                  <a:srgbClr val="274de7"/>
                </a:solidFill>
                <a:latin typeface="Consolas"/>
              </a:rPr>
              <a:t>	</a:t>
            </a:r>
            <a:r>
              <a:rPr b="0" lang="es-AR" sz="1750" spc="-1" strike="noStrike">
                <a:solidFill>
                  <a:srgbClr val="274de7"/>
                </a:solidFill>
                <a:latin typeface="Consolas"/>
              </a:rPr>
              <a:t>. . .</a:t>
            </a:r>
            <a:endParaRPr b="0" lang="es-AR" sz="1750" spc="-1" strike="noStrike">
              <a:solidFill>
                <a:srgbClr val="000000"/>
              </a:solidFill>
              <a:latin typeface="Arial"/>
            </a:endParaRPr>
          </a:p>
          <a:p>
            <a:pPr>
              <a:lnSpc>
                <a:spcPct val="120000"/>
              </a:lnSpc>
              <a:spcBef>
                <a:spcPts val="527"/>
              </a:spcBef>
              <a:spcAft>
                <a:spcPts val="527"/>
              </a:spcAft>
              <a:tabLst>
                <a:tab algn="l" pos="0"/>
              </a:tabLst>
            </a:pPr>
            <a:endParaRPr b="0" lang="es-AR" sz="1750" spc="-1" strike="noStrike">
              <a:solidFill>
                <a:srgbClr val="000000"/>
              </a:solidFill>
              <a:latin typeface="Arial"/>
            </a:endParaRPr>
          </a:p>
          <a:p>
            <a:pPr>
              <a:lnSpc>
                <a:spcPct val="120000"/>
              </a:lnSpc>
              <a:spcBef>
                <a:spcPts val="527"/>
              </a:spcBef>
              <a:spcAft>
                <a:spcPts val="527"/>
              </a:spcAft>
              <a:tabLst>
                <a:tab algn="l" pos="0"/>
              </a:tabLst>
            </a:pPr>
            <a:endParaRPr b="0" lang="es-AR" sz="2110" spc="-1" strike="noStrike">
              <a:solidFill>
                <a:srgbClr val="000000"/>
              </a:solidFill>
              <a:latin typeface="Arial"/>
            </a:endParaRPr>
          </a:p>
          <a:p>
            <a:pPr>
              <a:lnSpc>
                <a:spcPct val="120000"/>
              </a:lnSpc>
              <a:spcBef>
                <a:spcPts val="527"/>
              </a:spcBef>
              <a:spcAft>
                <a:spcPts val="527"/>
              </a:spcAft>
              <a:tabLst>
                <a:tab algn="l" pos="0"/>
              </a:tabLst>
            </a:pPr>
            <a:endParaRPr b="0" lang="es-AR" sz="2110" spc="-1" strike="noStrike">
              <a:solidFill>
                <a:srgbClr val="000000"/>
              </a:solidFill>
              <a:latin typeface="Arial"/>
            </a:endParaRPr>
          </a:p>
          <a:p>
            <a:pPr>
              <a:lnSpc>
                <a:spcPct val="120000"/>
              </a:lnSpc>
              <a:spcBef>
                <a:spcPts val="527"/>
              </a:spcBef>
              <a:spcAft>
                <a:spcPts val="527"/>
              </a:spcAft>
              <a:tabLst>
                <a:tab algn="l" pos="0"/>
              </a:tabLst>
            </a:pPr>
            <a:endParaRPr b="0" lang="es-AR" sz="2110" spc="-1" strike="noStrike">
              <a:solidFill>
                <a:srgbClr val="000000"/>
              </a:solidFill>
              <a:latin typeface="Arial"/>
            </a:endParaRPr>
          </a:p>
          <a:p>
            <a:pPr>
              <a:lnSpc>
                <a:spcPct val="120000"/>
              </a:lnSpc>
              <a:spcBef>
                <a:spcPts val="527"/>
              </a:spcBef>
              <a:spcAft>
                <a:spcPts val="527"/>
              </a:spcAft>
              <a:tabLst>
                <a:tab algn="l" pos="0"/>
              </a:tabLst>
            </a:pPr>
            <a:endParaRPr b="0" lang="es-AR" sz="2110" spc="-1" strike="noStrike">
              <a:solidFill>
                <a:srgbClr val="000000"/>
              </a:solidFill>
              <a:latin typeface="Arial"/>
            </a:endParaRPr>
          </a:p>
          <a:p>
            <a:pPr>
              <a:lnSpc>
                <a:spcPct val="120000"/>
              </a:lnSpc>
              <a:spcBef>
                <a:spcPts val="527"/>
              </a:spcBef>
              <a:spcAft>
                <a:spcPts val="527"/>
              </a:spcAft>
              <a:tabLst>
                <a:tab algn="l" pos="0"/>
              </a:tabLst>
            </a:pPr>
            <a:endParaRPr b="0" lang="es-AR" sz="2110" spc="-1" strike="noStrike">
              <a:solidFill>
                <a:srgbClr val="000000"/>
              </a:solidFill>
              <a:latin typeface="Arial"/>
            </a:endParaRPr>
          </a:p>
          <a:p>
            <a:pPr>
              <a:lnSpc>
                <a:spcPct val="120000"/>
              </a:lnSpc>
              <a:spcBef>
                <a:spcPts val="527"/>
              </a:spcBef>
              <a:spcAft>
                <a:spcPts val="527"/>
              </a:spcAft>
              <a:tabLst>
                <a:tab algn="l" pos="0"/>
              </a:tabLst>
            </a:pPr>
            <a:endParaRPr b="0" lang="es-AR" sz="2110" spc="-1" strike="noStrike">
              <a:solidFill>
                <a:srgbClr val="000000"/>
              </a:solidFill>
              <a:latin typeface="Arial"/>
            </a:endParaRPr>
          </a:p>
          <a:p>
            <a:pPr>
              <a:lnSpc>
                <a:spcPct val="120000"/>
              </a:lnSpc>
              <a:spcBef>
                <a:spcPts val="527"/>
              </a:spcBef>
              <a:spcAft>
                <a:spcPts val="527"/>
              </a:spcAft>
              <a:tabLst>
                <a:tab algn="l" pos="0"/>
              </a:tabLst>
            </a:pPr>
            <a:endParaRPr b="0" lang="es-AR" sz="2110" spc="-1" strike="noStrike">
              <a:solidFill>
                <a:srgbClr val="000000"/>
              </a:solidFill>
              <a:latin typeface="Arial"/>
            </a:endParaRPr>
          </a:p>
          <a:p>
            <a:pPr>
              <a:lnSpc>
                <a:spcPct val="120000"/>
              </a:lnSpc>
              <a:spcBef>
                <a:spcPts val="527"/>
              </a:spcBef>
              <a:spcAft>
                <a:spcPts val="527"/>
              </a:spcAft>
              <a:tabLst>
                <a:tab algn="l" pos="0"/>
              </a:tabLst>
            </a:pPr>
            <a:endParaRPr b="0" lang="es-AR" sz="2110" spc="-1" strike="noStrike">
              <a:solidFill>
                <a:srgbClr val="000000"/>
              </a:solidFill>
              <a:latin typeface="Arial"/>
            </a:endParaRPr>
          </a:p>
          <a:p>
            <a:pPr>
              <a:lnSpc>
                <a:spcPct val="120000"/>
              </a:lnSpc>
              <a:spcBef>
                <a:spcPts val="527"/>
              </a:spcBef>
              <a:spcAft>
                <a:spcPts val="527"/>
              </a:spcAft>
              <a:tabLst>
                <a:tab algn="l" pos="0"/>
              </a:tabLst>
            </a:pPr>
            <a:endParaRPr b="0" lang="es-AR" sz="2110" spc="-1" strike="noStrike">
              <a:solidFill>
                <a:srgbClr val="000000"/>
              </a:solidFill>
              <a:latin typeface="Arial"/>
            </a:endParaRPr>
          </a:p>
          <a:p>
            <a:pPr>
              <a:lnSpc>
                <a:spcPct val="120000"/>
              </a:lnSpc>
              <a:spcBef>
                <a:spcPts val="527"/>
              </a:spcBef>
              <a:spcAft>
                <a:spcPts val="527"/>
              </a:spcAft>
              <a:tabLst>
                <a:tab algn="l" pos="0"/>
              </a:tabLst>
            </a:pPr>
            <a:endParaRPr b="0" lang="es-AR" sz="2110" spc="-1" strike="noStrike">
              <a:solidFill>
                <a:srgbClr val="000000"/>
              </a:solidFill>
              <a:latin typeface="Arial"/>
            </a:endParaRPr>
          </a:p>
          <a:p>
            <a:pPr>
              <a:lnSpc>
                <a:spcPct val="120000"/>
              </a:lnSpc>
              <a:spcBef>
                <a:spcPts val="527"/>
              </a:spcBef>
              <a:spcAft>
                <a:spcPts val="527"/>
              </a:spcAft>
              <a:tabLst>
                <a:tab algn="l" pos="0"/>
              </a:tabLst>
            </a:pPr>
            <a:endParaRPr b="0" lang="es-AR" sz="2110" spc="-1" strike="noStrike">
              <a:solidFill>
                <a:srgbClr val="000000"/>
              </a:solidFill>
              <a:latin typeface="Arial"/>
            </a:endParaRPr>
          </a:p>
        </p:txBody>
      </p:sp>
      <p:sp>
        <p:nvSpPr>
          <p:cNvPr id="1819" name="Llamada con línea 1 2"/>
          <p:cNvSpPr/>
          <p:nvPr/>
        </p:nvSpPr>
        <p:spPr>
          <a:xfrm>
            <a:off x="12340800" y="5369760"/>
            <a:ext cx="1650240" cy="636840"/>
          </a:xfrm>
          <a:prstGeom prst="borderCallout1">
            <a:avLst>
              <a:gd name="adj1" fmla="val 104163"/>
              <a:gd name="adj2" fmla="val 29512"/>
              <a:gd name="adj3" fmla="val 183171"/>
              <a:gd name="adj4" fmla="val -30285"/>
            </a:avLst>
          </a:prstGeom>
          <a:solidFill>
            <a:srgbClr val="ffffff"/>
          </a:solidFill>
          <a:ln>
            <a:solidFill>
              <a:srgbClr val="00b050"/>
            </a:solidFill>
            <a:round/>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r>
              <a:rPr b="0" lang="es-AR" sz="1580" spc="-1" strike="noStrike">
                <a:solidFill>
                  <a:srgbClr val="000000"/>
                </a:solidFill>
                <a:latin typeface="Calibri"/>
              </a:rPr>
              <a:t>w=2 (00000010)</a:t>
            </a:r>
            <a:endParaRPr b="0" lang="es-AR" sz="1580" spc="-1" strike="noStrike">
              <a:solidFill>
                <a:srgbClr val="000000"/>
              </a:solidFill>
              <a:latin typeface="Arial"/>
            </a:endParaRPr>
          </a:p>
        </p:txBody>
      </p:sp>
      <p:sp>
        <p:nvSpPr>
          <p:cNvPr id="1820" name="PlaceHolder 2"/>
          <p:cNvSpPr>
            <a:spLocks noGrp="1"/>
          </p:cNvSpPr>
          <p:nvPr>
            <p:ph/>
          </p:nvPr>
        </p:nvSpPr>
        <p:spPr>
          <a:xfrm>
            <a:off x="1173600" y="2446560"/>
            <a:ext cx="6507720" cy="6655320"/>
          </a:xfrm>
          <a:prstGeom prst="rect">
            <a:avLst/>
          </a:prstGeom>
          <a:noFill/>
          <a:ln w="0">
            <a:noFill/>
          </a:ln>
        </p:spPr>
        <p:txBody>
          <a:bodyPr anchor="t">
            <a:normAutofit fontScale="94000"/>
          </a:bodyPr>
          <a:p>
            <a:pPr indent="0">
              <a:lnSpc>
                <a:spcPct val="120000"/>
              </a:lnSpc>
              <a:spcBef>
                <a:spcPts val="601"/>
              </a:spcBef>
              <a:spcAft>
                <a:spcPts val="601"/>
              </a:spcAft>
              <a:buNone/>
              <a:tabLst>
                <a:tab algn="l" pos="0"/>
              </a:tabLst>
            </a:pPr>
            <a:r>
              <a:rPr b="0" lang="es-AR" sz="2400" spc="-1" strike="noStrike">
                <a:solidFill>
                  <a:srgbClr val="274de7"/>
                </a:solidFill>
                <a:latin typeface="Consolas"/>
              </a:rPr>
              <a:t>tabla_display</a:t>
            </a:r>
            <a:r>
              <a:rPr b="0" lang="es-AR" sz="2400" spc="-1" strike="noStrike">
                <a:solidFill>
                  <a:srgbClr val="274de7"/>
                </a:solidFill>
                <a:latin typeface="Consolas"/>
              </a:rPr>
              <a:t>	</a:t>
            </a:r>
            <a:r>
              <a:rPr b="0" lang="es-AR" sz="2400" spc="-1" strike="noStrike">
                <a:solidFill>
                  <a:srgbClr val="274de7"/>
                </a:solidFill>
                <a:latin typeface="Consolas"/>
              </a:rPr>
              <a:t>	</a:t>
            </a:r>
            <a:r>
              <a:rPr b="0" lang="es-AR" sz="2400" spc="-1" strike="noStrike">
                <a:solidFill>
                  <a:srgbClr val="274de7"/>
                </a:solidFill>
                <a:latin typeface="Consolas"/>
              </a:rPr>
              <a:t>	</a:t>
            </a:r>
            <a:r>
              <a:rPr b="0" lang="es-AR" sz="2400" spc="-1" strike="noStrike">
                <a:solidFill>
                  <a:srgbClr val="274de7"/>
                </a:solidFill>
                <a:latin typeface="Consolas"/>
              </a:rPr>
              <a:t>	</a:t>
            </a:r>
            <a:endParaRPr b="0" lang="en-US" sz="2400" spc="-1" strike="noStrike">
              <a:solidFill>
                <a:srgbClr val="000000"/>
              </a:solidFill>
              <a:latin typeface="Calibri"/>
            </a:endParaRPr>
          </a:p>
          <a:p>
            <a:pPr indent="0">
              <a:lnSpc>
                <a:spcPct val="120000"/>
              </a:lnSpc>
              <a:spcBef>
                <a:spcPts val="601"/>
              </a:spcBef>
              <a:spcAft>
                <a:spcPts val="601"/>
              </a:spcAft>
              <a:buNone/>
              <a:tabLst>
                <a:tab algn="l" pos="0"/>
              </a:tabLst>
            </a:pPr>
            <a:r>
              <a:rPr b="0" lang="es-AR" sz="2400" spc="-1" strike="noStrike">
                <a:solidFill>
                  <a:srgbClr val="274de7"/>
                </a:solidFill>
                <a:latin typeface="Consolas"/>
              </a:rPr>
              <a:t>	</a:t>
            </a:r>
            <a:r>
              <a:rPr b="0" lang="es-AR" sz="2400" spc="-1" strike="noStrike">
                <a:solidFill>
                  <a:srgbClr val="274de7"/>
                </a:solidFill>
                <a:latin typeface="Consolas"/>
              </a:rPr>
              <a:t>addwf </a:t>
            </a:r>
            <a:r>
              <a:rPr b="0" lang="es-AR" sz="2400" spc="-1" strike="noStrike">
                <a:solidFill>
                  <a:srgbClr val="274de7"/>
                </a:solidFill>
                <a:latin typeface="Consolas"/>
              </a:rPr>
              <a:t>	</a:t>
            </a:r>
            <a:r>
              <a:rPr b="0" lang="es-AR" sz="2400" spc="-1" strike="noStrike">
                <a:solidFill>
                  <a:srgbClr val="9e458a"/>
                </a:solidFill>
                <a:latin typeface="Consolas"/>
              </a:rPr>
              <a:t>PCL,f</a:t>
            </a:r>
            <a:endParaRPr b="0" lang="en-US" sz="2400" spc="-1" strike="noStrike">
              <a:solidFill>
                <a:srgbClr val="000000"/>
              </a:solidFill>
              <a:latin typeface="Calibri"/>
            </a:endParaRPr>
          </a:p>
          <a:p>
            <a:pPr indent="0">
              <a:lnSpc>
                <a:spcPct val="120000"/>
              </a:lnSpc>
              <a:spcBef>
                <a:spcPts val="601"/>
              </a:spcBef>
              <a:spcAft>
                <a:spcPts val="601"/>
              </a:spcAft>
              <a:buNone/>
              <a:tabLst>
                <a:tab algn="l" pos="0"/>
              </a:tabLst>
            </a:pPr>
            <a:r>
              <a:rPr b="0" lang="es-AR" sz="2400" spc="-1" strike="noStrike">
                <a:solidFill>
                  <a:srgbClr val="274de7"/>
                </a:solidFill>
                <a:latin typeface="Consolas"/>
              </a:rPr>
              <a:t>	</a:t>
            </a:r>
            <a:r>
              <a:rPr b="0" lang="es-AR" sz="2400" spc="-1" strike="noStrike">
                <a:solidFill>
                  <a:srgbClr val="274de7"/>
                </a:solidFill>
                <a:latin typeface="Consolas"/>
              </a:rPr>
              <a:t>retlw </a:t>
            </a:r>
            <a:r>
              <a:rPr b="0" lang="es-AR" sz="2400" spc="-1" strike="noStrike">
                <a:solidFill>
                  <a:srgbClr val="274de7"/>
                </a:solidFill>
                <a:latin typeface="Consolas"/>
              </a:rPr>
              <a:t>	</a:t>
            </a:r>
            <a:r>
              <a:rPr b="0" lang="es-AR" sz="2400" spc="-1" strike="noStrike">
                <a:solidFill>
                  <a:srgbClr val="274de7"/>
                </a:solidFill>
                <a:latin typeface="Consolas"/>
              </a:rPr>
              <a:t>b'01111110'</a:t>
            </a:r>
            <a:endParaRPr b="0" lang="en-US" sz="2400" spc="-1" strike="noStrike">
              <a:solidFill>
                <a:srgbClr val="000000"/>
              </a:solidFill>
              <a:latin typeface="Calibri"/>
            </a:endParaRPr>
          </a:p>
          <a:p>
            <a:pPr indent="0">
              <a:lnSpc>
                <a:spcPct val="120000"/>
              </a:lnSpc>
              <a:spcBef>
                <a:spcPts val="601"/>
              </a:spcBef>
              <a:spcAft>
                <a:spcPts val="601"/>
              </a:spcAft>
              <a:buNone/>
              <a:tabLst>
                <a:tab algn="l" pos="0"/>
              </a:tabLst>
            </a:pPr>
            <a:r>
              <a:rPr b="0" lang="es-AR" sz="2400" spc="-1" strike="noStrike">
                <a:solidFill>
                  <a:srgbClr val="274de7"/>
                </a:solidFill>
                <a:latin typeface="Consolas"/>
              </a:rPr>
              <a:t>	</a:t>
            </a:r>
            <a:r>
              <a:rPr b="0" lang="es-AR" sz="2400" spc="-1" strike="noStrike">
                <a:solidFill>
                  <a:srgbClr val="274de7"/>
                </a:solidFill>
                <a:latin typeface="Consolas"/>
              </a:rPr>
              <a:t>retlw </a:t>
            </a:r>
            <a:r>
              <a:rPr b="0" lang="es-AR" sz="2400" spc="-1" strike="noStrike">
                <a:solidFill>
                  <a:srgbClr val="274de7"/>
                </a:solidFill>
                <a:latin typeface="Consolas"/>
              </a:rPr>
              <a:t>	</a:t>
            </a:r>
            <a:r>
              <a:rPr b="0" lang="es-AR" sz="2400" spc="-1" strike="noStrike">
                <a:solidFill>
                  <a:srgbClr val="274de7"/>
                </a:solidFill>
                <a:latin typeface="Consolas"/>
              </a:rPr>
              <a:t>b'00001100'</a:t>
            </a:r>
            <a:r>
              <a:rPr b="0" lang="es-AR" sz="2400" spc="-1" strike="noStrike">
                <a:solidFill>
                  <a:srgbClr val="274de7"/>
                </a:solidFill>
                <a:latin typeface="Consolas"/>
              </a:rPr>
              <a:t>	</a:t>
            </a:r>
            <a:r>
              <a:rPr b="0" lang="es-AR" sz="2400" spc="-1" strike="noStrike">
                <a:solidFill>
                  <a:srgbClr val="274de7"/>
                </a:solidFill>
                <a:latin typeface="Consolas"/>
              </a:rPr>
              <a:t>	</a:t>
            </a:r>
            <a:endParaRPr b="0" lang="en-US" sz="2400" spc="-1" strike="noStrike">
              <a:solidFill>
                <a:srgbClr val="000000"/>
              </a:solidFill>
              <a:latin typeface="Calibri"/>
            </a:endParaRPr>
          </a:p>
          <a:p>
            <a:pPr indent="0">
              <a:lnSpc>
                <a:spcPct val="120000"/>
              </a:lnSpc>
              <a:spcBef>
                <a:spcPts val="601"/>
              </a:spcBef>
              <a:spcAft>
                <a:spcPts val="601"/>
              </a:spcAft>
              <a:buNone/>
              <a:tabLst>
                <a:tab algn="l" pos="0"/>
              </a:tabLst>
            </a:pPr>
            <a:r>
              <a:rPr b="0" lang="es-AR" sz="2400" spc="-1" strike="noStrike">
                <a:solidFill>
                  <a:srgbClr val="274de7"/>
                </a:solidFill>
                <a:latin typeface="Consolas"/>
              </a:rPr>
              <a:t>	</a:t>
            </a:r>
            <a:r>
              <a:rPr b="0" lang="es-AR" sz="2400" spc="-1" strike="noStrike">
                <a:solidFill>
                  <a:srgbClr val="274de7"/>
                </a:solidFill>
                <a:latin typeface="Consolas"/>
              </a:rPr>
              <a:t>retlw </a:t>
            </a:r>
            <a:r>
              <a:rPr b="0" lang="es-AR" sz="2400" spc="-1" strike="noStrike">
                <a:solidFill>
                  <a:srgbClr val="274de7"/>
                </a:solidFill>
                <a:latin typeface="Consolas"/>
              </a:rPr>
              <a:t>	</a:t>
            </a:r>
            <a:r>
              <a:rPr b="0" lang="es-AR" sz="2400" spc="-1" strike="noStrike">
                <a:solidFill>
                  <a:srgbClr val="274de7"/>
                </a:solidFill>
                <a:latin typeface="Consolas"/>
              </a:rPr>
              <a:t>b'10110110'</a:t>
            </a:r>
            <a:endParaRPr b="0" lang="en-US" sz="2400" spc="-1" strike="noStrike">
              <a:solidFill>
                <a:srgbClr val="000000"/>
              </a:solidFill>
              <a:latin typeface="Calibri"/>
            </a:endParaRPr>
          </a:p>
          <a:p>
            <a:pPr indent="0">
              <a:lnSpc>
                <a:spcPct val="120000"/>
              </a:lnSpc>
              <a:spcBef>
                <a:spcPts val="601"/>
              </a:spcBef>
              <a:spcAft>
                <a:spcPts val="601"/>
              </a:spcAft>
              <a:buNone/>
              <a:tabLst>
                <a:tab algn="l" pos="0"/>
              </a:tabLst>
            </a:pPr>
            <a:r>
              <a:rPr b="0" lang="es-AR" sz="2400" spc="-1" strike="noStrike">
                <a:solidFill>
                  <a:srgbClr val="274de7"/>
                </a:solidFill>
                <a:latin typeface="Consolas"/>
              </a:rPr>
              <a:t>	</a:t>
            </a:r>
            <a:r>
              <a:rPr b="0" lang="es-AR" sz="2400" spc="-1" strike="noStrike">
                <a:solidFill>
                  <a:srgbClr val="274de7"/>
                </a:solidFill>
                <a:latin typeface="Consolas"/>
              </a:rPr>
              <a:t>retlw </a:t>
            </a:r>
            <a:r>
              <a:rPr b="0" lang="es-AR" sz="2400" spc="-1" strike="noStrike">
                <a:solidFill>
                  <a:srgbClr val="274de7"/>
                </a:solidFill>
                <a:latin typeface="Consolas"/>
              </a:rPr>
              <a:t>	</a:t>
            </a:r>
            <a:r>
              <a:rPr b="0" lang="es-AR" sz="2400" spc="-1" strike="noStrike">
                <a:solidFill>
                  <a:srgbClr val="274de7"/>
                </a:solidFill>
                <a:latin typeface="Consolas"/>
              </a:rPr>
              <a:t>b'10011110'</a:t>
            </a:r>
            <a:endParaRPr b="0" lang="en-US" sz="2400" spc="-1" strike="noStrike">
              <a:solidFill>
                <a:srgbClr val="000000"/>
              </a:solidFill>
              <a:latin typeface="Calibri"/>
            </a:endParaRPr>
          </a:p>
          <a:p>
            <a:pPr indent="0">
              <a:lnSpc>
                <a:spcPct val="120000"/>
              </a:lnSpc>
              <a:spcBef>
                <a:spcPts val="601"/>
              </a:spcBef>
              <a:spcAft>
                <a:spcPts val="601"/>
              </a:spcAft>
              <a:buNone/>
              <a:tabLst>
                <a:tab algn="l" pos="0"/>
              </a:tabLst>
            </a:pPr>
            <a:r>
              <a:rPr b="0" lang="es-AR" sz="2400" spc="-1" strike="noStrike">
                <a:solidFill>
                  <a:srgbClr val="274de7"/>
                </a:solidFill>
                <a:latin typeface="Consolas"/>
              </a:rPr>
              <a:t>	</a:t>
            </a:r>
            <a:r>
              <a:rPr b="0" lang="es-AR" sz="2400" spc="-1" strike="noStrike">
                <a:solidFill>
                  <a:srgbClr val="274de7"/>
                </a:solidFill>
                <a:latin typeface="Consolas"/>
              </a:rPr>
              <a:t>retlw </a:t>
            </a:r>
            <a:r>
              <a:rPr b="0" lang="es-AR" sz="2400" spc="-1" strike="noStrike">
                <a:solidFill>
                  <a:srgbClr val="274de7"/>
                </a:solidFill>
                <a:latin typeface="Consolas"/>
              </a:rPr>
              <a:t>	</a:t>
            </a:r>
            <a:r>
              <a:rPr b="0" lang="es-AR" sz="2400" spc="-1" strike="noStrike">
                <a:solidFill>
                  <a:srgbClr val="274de7"/>
                </a:solidFill>
                <a:latin typeface="Consolas"/>
              </a:rPr>
              <a:t>b'11001100'</a:t>
            </a:r>
            <a:endParaRPr b="0" lang="en-US" sz="2400" spc="-1" strike="noStrike">
              <a:solidFill>
                <a:srgbClr val="000000"/>
              </a:solidFill>
              <a:latin typeface="Calibri"/>
            </a:endParaRPr>
          </a:p>
          <a:p>
            <a:pPr indent="0">
              <a:lnSpc>
                <a:spcPct val="120000"/>
              </a:lnSpc>
              <a:spcBef>
                <a:spcPts val="601"/>
              </a:spcBef>
              <a:spcAft>
                <a:spcPts val="601"/>
              </a:spcAft>
              <a:buNone/>
              <a:tabLst>
                <a:tab algn="l" pos="0"/>
              </a:tabLst>
            </a:pPr>
            <a:r>
              <a:rPr b="0" lang="es-AR" sz="2400" spc="-1" strike="noStrike">
                <a:solidFill>
                  <a:srgbClr val="274de7"/>
                </a:solidFill>
                <a:latin typeface="Consolas"/>
              </a:rPr>
              <a:t>	</a:t>
            </a:r>
            <a:r>
              <a:rPr b="0" lang="es-AR" sz="2400" spc="-1" strike="noStrike">
                <a:solidFill>
                  <a:srgbClr val="274de7"/>
                </a:solidFill>
                <a:latin typeface="Consolas"/>
              </a:rPr>
              <a:t>retlw </a:t>
            </a:r>
            <a:r>
              <a:rPr b="0" lang="es-AR" sz="2400" spc="-1" strike="noStrike">
                <a:solidFill>
                  <a:srgbClr val="274de7"/>
                </a:solidFill>
                <a:latin typeface="Consolas"/>
              </a:rPr>
              <a:t>	</a:t>
            </a:r>
            <a:r>
              <a:rPr b="0" lang="es-AR" sz="2400" spc="-1" strike="noStrike">
                <a:solidFill>
                  <a:srgbClr val="274de7"/>
                </a:solidFill>
                <a:latin typeface="Consolas"/>
              </a:rPr>
              <a:t>b'11011010'</a:t>
            </a:r>
            <a:endParaRPr b="0" lang="en-US" sz="2400" spc="-1" strike="noStrike">
              <a:solidFill>
                <a:srgbClr val="000000"/>
              </a:solidFill>
              <a:latin typeface="Calibri"/>
            </a:endParaRPr>
          </a:p>
          <a:p>
            <a:pPr indent="0">
              <a:lnSpc>
                <a:spcPct val="120000"/>
              </a:lnSpc>
              <a:spcBef>
                <a:spcPts val="601"/>
              </a:spcBef>
              <a:spcAft>
                <a:spcPts val="601"/>
              </a:spcAft>
              <a:buNone/>
              <a:tabLst>
                <a:tab algn="l" pos="0"/>
              </a:tabLst>
            </a:pPr>
            <a:r>
              <a:rPr b="0" lang="es-AR" sz="2400" spc="-1" strike="noStrike">
                <a:solidFill>
                  <a:srgbClr val="274de7"/>
                </a:solidFill>
                <a:latin typeface="Consolas"/>
              </a:rPr>
              <a:t>	</a:t>
            </a:r>
            <a:r>
              <a:rPr b="0" lang="es-AR" sz="2400" spc="-1" strike="noStrike">
                <a:solidFill>
                  <a:srgbClr val="274de7"/>
                </a:solidFill>
                <a:latin typeface="Consolas"/>
              </a:rPr>
              <a:t>retlw </a:t>
            </a:r>
            <a:r>
              <a:rPr b="0" lang="es-AR" sz="2400" spc="-1" strike="noStrike">
                <a:solidFill>
                  <a:srgbClr val="274de7"/>
                </a:solidFill>
                <a:latin typeface="Consolas"/>
              </a:rPr>
              <a:t>	</a:t>
            </a:r>
            <a:r>
              <a:rPr b="0" lang="es-AR" sz="2400" spc="-1" strike="noStrike">
                <a:solidFill>
                  <a:srgbClr val="274de7"/>
                </a:solidFill>
                <a:latin typeface="Consolas"/>
              </a:rPr>
              <a:t>b'11111010'</a:t>
            </a:r>
            <a:endParaRPr b="0" lang="en-US" sz="2400" spc="-1" strike="noStrike">
              <a:solidFill>
                <a:srgbClr val="000000"/>
              </a:solidFill>
              <a:latin typeface="Calibri"/>
            </a:endParaRPr>
          </a:p>
          <a:p>
            <a:pPr indent="0">
              <a:lnSpc>
                <a:spcPct val="120000"/>
              </a:lnSpc>
              <a:spcBef>
                <a:spcPts val="601"/>
              </a:spcBef>
              <a:spcAft>
                <a:spcPts val="601"/>
              </a:spcAft>
              <a:buNone/>
              <a:tabLst>
                <a:tab algn="l" pos="0"/>
              </a:tabLst>
            </a:pPr>
            <a:r>
              <a:rPr b="0" lang="es-AR" sz="2400" spc="-1" strike="noStrike">
                <a:solidFill>
                  <a:srgbClr val="274de7"/>
                </a:solidFill>
                <a:latin typeface="Consolas"/>
              </a:rPr>
              <a:t>	</a:t>
            </a:r>
            <a:r>
              <a:rPr b="0" lang="es-AR" sz="2400" spc="-1" strike="noStrike">
                <a:solidFill>
                  <a:srgbClr val="274de7"/>
                </a:solidFill>
                <a:latin typeface="Consolas"/>
              </a:rPr>
              <a:t>retlw </a:t>
            </a:r>
            <a:r>
              <a:rPr b="0" lang="es-AR" sz="2400" spc="-1" strike="noStrike">
                <a:solidFill>
                  <a:srgbClr val="274de7"/>
                </a:solidFill>
                <a:latin typeface="Consolas"/>
              </a:rPr>
              <a:t>	</a:t>
            </a:r>
            <a:r>
              <a:rPr b="0" lang="es-AR" sz="2400" spc="-1" strike="noStrike">
                <a:solidFill>
                  <a:srgbClr val="274de7"/>
                </a:solidFill>
                <a:latin typeface="Consolas"/>
              </a:rPr>
              <a:t>b'00001110'</a:t>
            </a:r>
            <a:endParaRPr b="0" lang="en-US" sz="2400" spc="-1" strike="noStrike">
              <a:solidFill>
                <a:srgbClr val="000000"/>
              </a:solidFill>
              <a:latin typeface="Calibri"/>
            </a:endParaRPr>
          </a:p>
          <a:p>
            <a:pPr indent="0">
              <a:lnSpc>
                <a:spcPct val="120000"/>
              </a:lnSpc>
              <a:spcBef>
                <a:spcPts val="601"/>
              </a:spcBef>
              <a:spcAft>
                <a:spcPts val="601"/>
              </a:spcAft>
              <a:buNone/>
              <a:tabLst>
                <a:tab algn="l" pos="0"/>
              </a:tabLst>
            </a:pPr>
            <a:r>
              <a:rPr b="0" lang="es-AR" sz="2400" spc="-1" strike="noStrike">
                <a:solidFill>
                  <a:srgbClr val="274de7"/>
                </a:solidFill>
                <a:latin typeface="Consolas"/>
              </a:rPr>
              <a:t>	</a:t>
            </a:r>
            <a:r>
              <a:rPr b="0" lang="es-AR" sz="2400" spc="-1" strike="noStrike">
                <a:solidFill>
                  <a:srgbClr val="274de7"/>
                </a:solidFill>
                <a:latin typeface="Consolas"/>
              </a:rPr>
              <a:t>retlw </a:t>
            </a:r>
            <a:r>
              <a:rPr b="0" lang="es-AR" sz="2400" spc="-1" strike="noStrike">
                <a:solidFill>
                  <a:srgbClr val="274de7"/>
                </a:solidFill>
                <a:latin typeface="Consolas"/>
              </a:rPr>
              <a:t>	</a:t>
            </a:r>
            <a:r>
              <a:rPr b="0" lang="es-AR" sz="2400" spc="-1" strike="noStrike">
                <a:solidFill>
                  <a:srgbClr val="274de7"/>
                </a:solidFill>
                <a:latin typeface="Consolas"/>
              </a:rPr>
              <a:t>b'11111110'</a:t>
            </a:r>
            <a:endParaRPr b="0" lang="en-US" sz="2400" spc="-1" strike="noStrike">
              <a:solidFill>
                <a:srgbClr val="000000"/>
              </a:solidFill>
              <a:latin typeface="Calibri"/>
            </a:endParaRPr>
          </a:p>
          <a:p>
            <a:pPr indent="0">
              <a:lnSpc>
                <a:spcPct val="120000"/>
              </a:lnSpc>
              <a:spcBef>
                <a:spcPts val="601"/>
              </a:spcBef>
              <a:spcAft>
                <a:spcPts val="601"/>
              </a:spcAft>
              <a:buNone/>
              <a:tabLst>
                <a:tab algn="l" pos="0"/>
              </a:tabLst>
            </a:pPr>
            <a:r>
              <a:rPr b="0" lang="es-AR" sz="2400" spc="-1" strike="noStrike">
                <a:solidFill>
                  <a:srgbClr val="274de7"/>
                </a:solidFill>
                <a:latin typeface="Consolas"/>
              </a:rPr>
              <a:t>	</a:t>
            </a:r>
            <a:r>
              <a:rPr b="0" lang="es-AR" sz="2400" spc="-1" strike="noStrike">
                <a:solidFill>
                  <a:srgbClr val="274de7"/>
                </a:solidFill>
                <a:latin typeface="Consolas"/>
              </a:rPr>
              <a:t>retlw </a:t>
            </a:r>
            <a:r>
              <a:rPr b="0" lang="es-AR" sz="2400" spc="-1" strike="noStrike">
                <a:solidFill>
                  <a:srgbClr val="274de7"/>
                </a:solidFill>
                <a:latin typeface="Consolas"/>
              </a:rPr>
              <a:t>	</a:t>
            </a:r>
            <a:r>
              <a:rPr b="0" lang="es-AR" sz="2400" spc="-1" strike="noStrike">
                <a:solidFill>
                  <a:srgbClr val="274de7"/>
                </a:solidFill>
                <a:latin typeface="Consolas"/>
              </a:rPr>
              <a:t>b'11011110'</a:t>
            </a:r>
            <a:endParaRPr b="0" lang="en-US" sz="2400" spc="-1" strike="noStrike">
              <a:solidFill>
                <a:srgbClr val="000000"/>
              </a:solidFill>
              <a:latin typeface="Calibri"/>
            </a:endParaRPr>
          </a:p>
        </p:txBody>
      </p:sp>
      <p:cxnSp>
        <p:nvCxnSpPr>
          <p:cNvPr id="1821" name="Conector curvado 15"/>
          <p:cNvCxnSpPr/>
          <p:nvPr/>
        </p:nvCxnSpPr>
        <p:spPr>
          <a:xfrm rot="10800000">
            <a:off x="2715840" y="1747800"/>
            <a:ext cx="3943440" cy="2959560"/>
          </a:xfrm>
          <a:prstGeom prst="curvedConnector3">
            <a:avLst>
              <a:gd name="adj1" fmla="val 24997"/>
            </a:avLst>
          </a:prstGeom>
          <a:ln w="28575">
            <a:solidFill>
              <a:srgbClr val="00b050"/>
            </a:solidFill>
            <a:round/>
            <a:tailEnd len="med" type="triangle" w="med"/>
          </a:ln>
        </p:spPr>
      </p:cxnSp>
      <p:sp>
        <p:nvSpPr>
          <p:cNvPr id="1822" name="Llamada con línea 1 16"/>
          <p:cNvSpPr/>
          <p:nvPr/>
        </p:nvSpPr>
        <p:spPr>
          <a:xfrm>
            <a:off x="442080" y="3056040"/>
            <a:ext cx="1510920" cy="585360"/>
          </a:xfrm>
          <a:prstGeom prst="borderCallout1">
            <a:avLst>
              <a:gd name="adj1" fmla="val 57774"/>
              <a:gd name="adj2" fmla="val 107457"/>
              <a:gd name="adj3" fmla="val 35622"/>
              <a:gd name="adj4" fmla="val 133972"/>
            </a:avLst>
          </a:prstGeom>
          <a:solidFill>
            <a:srgbClr val="ffffff"/>
          </a:solidFill>
          <a:ln>
            <a:solidFill>
              <a:srgbClr val="00b050"/>
            </a:solidFill>
            <a:round/>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r>
              <a:rPr b="0" lang="es-AR" sz="1600" spc="-1" strike="noStrike">
                <a:solidFill>
                  <a:srgbClr val="000000"/>
                </a:solidFill>
                <a:latin typeface="Calibri"/>
              </a:rPr>
              <a:t>PCL=PCL+2</a:t>
            </a:r>
            <a:endParaRPr b="0" lang="es-AR" sz="1600" spc="-1" strike="noStrike">
              <a:solidFill>
                <a:srgbClr val="000000"/>
              </a:solidFill>
              <a:latin typeface="Arial"/>
            </a:endParaRPr>
          </a:p>
        </p:txBody>
      </p:sp>
      <p:sp>
        <p:nvSpPr>
          <p:cNvPr id="1823" name="Rectángulo 17"/>
          <p:cNvSpPr/>
          <p:nvPr/>
        </p:nvSpPr>
        <p:spPr>
          <a:xfrm>
            <a:off x="2230200" y="4664160"/>
            <a:ext cx="3512160" cy="473760"/>
          </a:xfrm>
          <a:prstGeom prst="rect">
            <a:avLst/>
          </a:prstGeom>
          <a:noFill/>
          <a:ln w="28575">
            <a:solidFill>
              <a:srgbClr val="00b05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824" name="Llamada con línea 1 18"/>
          <p:cNvSpPr/>
          <p:nvPr/>
        </p:nvSpPr>
        <p:spPr>
          <a:xfrm>
            <a:off x="7373880" y="7548120"/>
            <a:ext cx="2075400" cy="499680"/>
          </a:xfrm>
          <a:prstGeom prst="borderCallout1">
            <a:avLst>
              <a:gd name="adj1" fmla="val 57774"/>
              <a:gd name="adj2" fmla="val 107457"/>
              <a:gd name="adj3" fmla="val -81744"/>
              <a:gd name="adj4" fmla="val 152210"/>
            </a:avLst>
          </a:prstGeom>
          <a:solidFill>
            <a:srgbClr val="ffffff"/>
          </a:solidFill>
          <a:ln>
            <a:solidFill>
              <a:srgbClr val="d24726"/>
            </a:solidFill>
            <a:round/>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r>
              <a:rPr b="0" lang="es-AR" sz="1800" spc="-1" strike="noStrike">
                <a:solidFill>
                  <a:srgbClr val="000000"/>
                </a:solidFill>
                <a:latin typeface="Calibri"/>
              </a:rPr>
              <a:t>w=10110110</a:t>
            </a:r>
            <a:endParaRPr b="0" lang="es-AR" sz="1800" spc="-1" strike="noStrike">
              <a:solidFill>
                <a:srgbClr val="000000"/>
              </a:solidFill>
              <a:latin typeface="Arial"/>
            </a:endParaRPr>
          </a:p>
        </p:txBody>
      </p:sp>
      <p:cxnSp>
        <p:nvCxnSpPr>
          <p:cNvPr id="1825" name="Conector curvado 19"/>
          <p:cNvCxnSpPr/>
          <p:nvPr/>
        </p:nvCxnSpPr>
        <p:spPr>
          <a:xfrm>
            <a:off x="3997440" y="3388320"/>
            <a:ext cx="2662200" cy="1541160"/>
          </a:xfrm>
          <a:prstGeom prst="curvedConnector3">
            <a:avLst>
              <a:gd name="adj1" fmla="val 25006"/>
            </a:avLst>
          </a:prstGeom>
          <a:ln w="28575">
            <a:solidFill>
              <a:srgbClr val="d24726"/>
            </a:solidFill>
            <a:round/>
            <a:tailEnd len="med" type="triangle" w="med"/>
          </a:ln>
        </p:spPr>
      </p:cxn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0">
                                  <p:stCondLst>
                                    <p:cond delay="0"/>
                                  </p:stCondLst>
                                  <p:childTnLst>
                                    <p:set>
                                      <p:cBhvr>
                                        <p:cTn id="72" dur="1" fill="hold">
                                          <p:stCondLst>
                                            <p:cond delay="0"/>
                                          </p:stCondLst>
                                        </p:cTn>
                                        <p:tgtEl>
                                          <p:spTgt spid="1818"/>
                                        </p:tgtEl>
                                        <p:attrNameLst>
                                          <p:attrName>style.visibility</p:attrName>
                                        </p:attrNameLst>
                                      </p:cBhvr>
                                      <p:to>
                                        <p:strVal val="visible"/>
                                      </p:to>
                                    </p:set>
                                    <p:animEffect filter="fade" transition="in">
                                      <p:cBhvr additive="repl">
                                        <p:cTn id="73" dur="500"/>
                                        <p:tgtEl>
                                          <p:spTgt spid="1818"/>
                                        </p:tgtEl>
                                      </p:cBhvr>
                                    </p:animEffec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22" presetSubtype="4">
                                  <p:stCondLst>
                                    <p:cond delay="0"/>
                                  </p:stCondLst>
                                  <p:childTnLst>
                                    <p:set>
                                      <p:cBhvr>
                                        <p:cTn id="77" dur="1" fill="hold">
                                          <p:stCondLst>
                                            <p:cond delay="0"/>
                                          </p:stCondLst>
                                        </p:cTn>
                                        <p:tgtEl>
                                          <p:spTgt spid="1819"/>
                                        </p:tgtEl>
                                        <p:attrNameLst>
                                          <p:attrName>style.visibility</p:attrName>
                                        </p:attrNameLst>
                                      </p:cBhvr>
                                      <p:to>
                                        <p:strVal val="visible"/>
                                      </p:to>
                                    </p:set>
                                    <p:animEffect filter="wipe(down)" transition="in">
                                      <p:cBhvr additive="repl">
                                        <p:cTn id="78" dur="500"/>
                                        <p:tgtEl>
                                          <p:spTgt spid="1819"/>
                                        </p:tgtEl>
                                      </p:cBhvr>
                                    </p:animEffec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22" presetSubtype="4">
                                  <p:stCondLst>
                                    <p:cond delay="0"/>
                                  </p:stCondLst>
                                  <p:childTnLst>
                                    <p:set>
                                      <p:cBhvr>
                                        <p:cTn id="82" dur="1" fill="hold">
                                          <p:stCondLst>
                                            <p:cond delay="0"/>
                                          </p:stCondLst>
                                        </p:cTn>
                                        <p:tgtEl>
                                          <p:spTgt spid="1821"/>
                                        </p:tgtEl>
                                        <p:attrNameLst>
                                          <p:attrName>style.visibility</p:attrName>
                                        </p:attrNameLst>
                                      </p:cBhvr>
                                      <p:to>
                                        <p:strVal val="visible"/>
                                      </p:to>
                                    </p:set>
                                    <p:animEffect filter="wipe(down)" transition="in">
                                      <p:cBhvr additive="repl">
                                        <p:cTn id="83" dur="500"/>
                                        <p:tgtEl>
                                          <p:spTgt spid="1821"/>
                                        </p:tgtEl>
                                      </p:cBhvr>
                                    </p:animEffect>
                                  </p:childTnLst>
                                </p:cTn>
                              </p:par>
                            </p:childTnLst>
                          </p:cTn>
                        </p:par>
                      </p:childTnLst>
                    </p:cTn>
                  </p:par>
                  <p:par>
                    <p:cTn id="84" fill="hold">
                      <p:stCondLst>
                        <p:cond delay="indefinite"/>
                      </p:stCondLst>
                      <p:childTnLst>
                        <p:par>
                          <p:cTn id="85" fill="hold">
                            <p:stCondLst>
                              <p:cond delay="0"/>
                            </p:stCondLst>
                            <p:childTnLst>
                              <p:par>
                                <p:cTn id="86" nodeType="clickEffect" fill="hold" presetClass="entr" presetID="22" presetSubtype="4">
                                  <p:stCondLst>
                                    <p:cond delay="0"/>
                                  </p:stCondLst>
                                  <p:childTnLst>
                                    <p:set>
                                      <p:cBhvr>
                                        <p:cTn id="87" dur="1" fill="hold">
                                          <p:stCondLst>
                                            <p:cond delay="0"/>
                                          </p:stCondLst>
                                        </p:cTn>
                                        <p:tgtEl>
                                          <p:spTgt spid="1822"/>
                                        </p:tgtEl>
                                        <p:attrNameLst>
                                          <p:attrName>style.visibility</p:attrName>
                                        </p:attrNameLst>
                                      </p:cBhvr>
                                      <p:to>
                                        <p:strVal val="visible"/>
                                      </p:to>
                                    </p:set>
                                    <p:animEffect filter="wipe(down)" transition="in">
                                      <p:cBhvr additive="repl">
                                        <p:cTn id="88" dur="500"/>
                                        <p:tgtEl>
                                          <p:spTgt spid="1822"/>
                                        </p:tgtEl>
                                      </p:cBhvr>
                                    </p:animEffec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47">
                                  <p:stCondLst>
                                    <p:cond delay="0"/>
                                  </p:stCondLst>
                                  <p:childTnLst>
                                    <p:set>
                                      <p:cBhvr>
                                        <p:cTn id="92" dur="1" fill="hold">
                                          <p:stCondLst>
                                            <p:cond delay="0"/>
                                          </p:stCondLst>
                                        </p:cTn>
                                        <p:tgtEl>
                                          <p:spTgt spid="1823"/>
                                        </p:tgtEl>
                                        <p:attrNameLst>
                                          <p:attrName>style.visibility</p:attrName>
                                        </p:attrNameLst>
                                      </p:cBhvr>
                                      <p:to>
                                        <p:strVal val="visible"/>
                                      </p:to>
                                    </p:set>
                                    <p:animEffect filter="fade" transition="in">
                                      <p:cBhvr additive="repl">
                                        <p:cTn id="93" dur="1000"/>
                                        <p:tgtEl>
                                          <p:spTgt spid="1823"/>
                                        </p:tgtEl>
                                      </p:cBhvr>
                                    </p:animEffect>
                                    <p:anim calcmode="lin" valueType="num">
                                      <p:cBhvr additive="repl">
                                        <p:cTn id="94" dur="1000" fill="hold"/>
                                        <p:tgtEl>
                                          <p:spTgt spid="1823"/>
                                        </p:tgtEl>
                                        <p:attrNameLst>
                                          <p:attrName>ppt_x</p:attrName>
                                        </p:attrNameLst>
                                      </p:cBhvr>
                                      <p:tavLst>
                                        <p:tav tm="0">
                                          <p:val>
                                            <p:strVal val="#ppt_x"/>
                                          </p:val>
                                        </p:tav>
                                        <p:tav tm="100000">
                                          <p:val>
                                            <p:strVal val="#ppt_x"/>
                                          </p:val>
                                        </p:tav>
                                      </p:tavLst>
                                    </p:anim>
                                    <p:anim calcmode="lin" valueType="num">
                                      <p:cBhvr additive="repl">
                                        <p:cTn id="95" dur="1000" fill="hold"/>
                                        <p:tgtEl>
                                          <p:spTgt spid="1823"/>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22" presetSubtype="1">
                                  <p:stCondLst>
                                    <p:cond delay="0"/>
                                  </p:stCondLst>
                                  <p:childTnLst>
                                    <p:set>
                                      <p:cBhvr>
                                        <p:cTn id="99" dur="1" fill="hold">
                                          <p:stCondLst>
                                            <p:cond delay="0"/>
                                          </p:stCondLst>
                                        </p:cTn>
                                        <p:tgtEl>
                                          <p:spTgt spid="1825"/>
                                        </p:tgtEl>
                                        <p:attrNameLst>
                                          <p:attrName>style.visibility</p:attrName>
                                        </p:attrNameLst>
                                      </p:cBhvr>
                                      <p:to>
                                        <p:strVal val="visible"/>
                                      </p:to>
                                    </p:set>
                                    <p:animEffect filter="wipe(up)" transition="in">
                                      <p:cBhvr additive="repl">
                                        <p:cTn id="100" dur="500"/>
                                        <p:tgtEl>
                                          <p:spTgt spid="1825"/>
                                        </p:tgtEl>
                                      </p:cBhvr>
                                    </p:animEffec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22" presetSubtype="4">
                                  <p:stCondLst>
                                    <p:cond delay="0"/>
                                  </p:stCondLst>
                                  <p:childTnLst>
                                    <p:set>
                                      <p:cBhvr>
                                        <p:cTn id="104" dur="1" fill="hold">
                                          <p:stCondLst>
                                            <p:cond delay="0"/>
                                          </p:stCondLst>
                                        </p:cTn>
                                        <p:tgtEl>
                                          <p:spTgt spid="1824"/>
                                        </p:tgtEl>
                                        <p:attrNameLst>
                                          <p:attrName>style.visibility</p:attrName>
                                        </p:attrNameLst>
                                      </p:cBhvr>
                                      <p:to>
                                        <p:strVal val="visible"/>
                                      </p:to>
                                    </p:set>
                                    <p:animEffect filter="wipe(down)" transition="in">
                                      <p:cBhvr additive="repl">
                                        <p:cTn id="105" dur="500"/>
                                        <p:tgtEl>
                                          <p:spTgt spid="1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6" name="PlaceHolder 1"/>
          <p:cNvSpPr>
            <a:spLocks noGrp="1"/>
          </p:cNvSpPr>
          <p:nvPr>
            <p:ph type="title"/>
          </p:nvPr>
        </p:nvSpPr>
        <p:spPr>
          <a:xfrm>
            <a:off x="975600" y="722160"/>
            <a:ext cx="13151160" cy="1507320"/>
          </a:xfrm>
          <a:prstGeom prst="rect">
            <a:avLst/>
          </a:prstGeom>
          <a:noFill/>
          <a:ln w="0">
            <a:noFill/>
          </a:ln>
        </p:spPr>
        <p:txBody>
          <a:bodyPr anchor="ctr">
            <a:normAutofit/>
          </a:bodyPr>
          <a:p>
            <a:pPr indent="0" algn="ctr">
              <a:lnSpc>
                <a:spcPct val="100000"/>
              </a:lnSpc>
              <a:buNone/>
            </a:pPr>
            <a:r>
              <a:rPr b="0" i="1" lang="es-ES" sz="4400" spc="-1" strike="noStrike">
                <a:solidFill>
                  <a:srgbClr val="000000"/>
                </a:solidFill>
                <a:latin typeface="Calibri"/>
              </a:rPr>
              <a:t>T</a:t>
            </a:r>
            <a:r>
              <a:rPr b="0" i="1" lang="es-ES" sz="4400" spc="-1" strike="noStrike">
                <a:solidFill>
                  <a:srgbClr val="000000"/>
                </a:solidFill>
                <a:latin typeface="Calibri"/>
              </a:rPr>
              <a:t>e</a:t>
            </a:r>
            <a:r>
              <a:rPr b="0" i="1" lang="es-ES" sz="4400" spc="-1" strike="noStrike">
                <a:solidFill>
                  <a:srgbClr val="000000"/>
                </a:solidFill>
                <a:latin typeface="Calibri"/>
              </a:rPr>
              <a:t>m</a:t>
            </a:r>
            <a:r>
              <a:rPr b="0" i="1" lang="es-ES" sz="4400" spc="-1" strike="noStrike">
                <a:solidFill>
                  <a:srgbClr val="000000"/>
                </a:solidFill>
                <a:latin typeface="Calibri"/>
              </a:rPr>
              <a:t>a</a:t>
            </a:r>
            <a:r>
              <a:rPr b="0" i="1" lang="es-ES" sz="4400" spc="-1" strike="noStrike">
                <a:solidFill>
                  <a:srgbClr val="000000"/>
                </a:solidFill>
                <a:latin typeface="Calibri"/>
              </a:rPr>
              <a:t>s</a:t>
            </a:r>
            <a:r>
              <a:rPr b="0" i="1" lang="es-ES" sz="4400" spc="-1" strike="noStrike">
                <a:solidFill>
                  <a:srgbClr val="000000"/>
                </a:solidFill>
                <a:latin typeface="Calibri"/>
              </a:rPr>
              <a:t> </a:t>
            </a:r>
            <a:r>
              <a:rPr b="0" i="1" lang="es-ES" sz="4400" spc="-1" strike="noStrike">
                <a:solidFill>
                  <a:srgbClr val="000000"/>
                </a:solidFill>
                <a:latin typeface="Calibri"/>
              </a:rPr>
              <a:t>d</a:t>
            </a:r>
            <a:r>
              <a:rPr b="0" i="1" lang="es-ES" sz="4400" spc="-1" strike="noStrike">
                <a:solidFill>
                  <a:srgbClr val="000000"/>
                </a:solidFill>
                <a:latin typeface="Calibri"/>
              </a:rPr>
              <a:t>e</a:t>
            </a:r>
            <a:r>
              <a:rPr b="0" i="1" lang="es-ES" sz="4400" spc="-1" strike="noStrike">
                <a:solidFill>
                  <a:srgbClr val="000000"/>
                </a:solidFill>
                <a:latin typeface="Calibri"/>
              </a:rPr>
              <a:t>l </a:t>
            </a:r>
            <a:r>
              <a:rPr b="0" i="1" lang="es-ES" sz="4400" spc="-1" strike="noStrike">
                <a:solidFill>
                  <a:srgbClr val="000000"/>
                </a:solidFill>
                <a:latin typeface="Calibri"/>
              </a:rPr>
              <a:t>s</a:t>
            </a:r>
            <a:r>
              <a:rPr b="0" i="1" lang="es-ES" sz="4400" spc="-1" strike="noStrike">
                <a:solidFill>
                  <a:srgbClr val="000000"/>
                </a:solidFill>
                <a:latin typeface="Calibri"/>
              </a:rPr>
              <a:t>e</a:t>
            </a:r>
            <a:r>
              <a:rPr b="0" i="1" lang="es-ES" sz="4400" spc="-1" strike="noStrike">
                <a:solidFill>
                  <a:srgbClr val="000000"/>
                </a:solidFill>
                <a:latin typeface="Calibri"/>
              </a:rPr>
              <a:t>g</a:t>
            </a:r>
            <a:r>
              <a:rPr b="0" i="1" lang="es-ES" sz="4400" spc="-1" strike="noStrike">
                <a:solidFill>
                  <a:srgbClr val="000000"/>
                </a:solidFill>
                <a:latin typeface="Calibri"/>
              </a:rPr>
              <a:t>u</a:t>
            </a:r>
            <a:r>
              <a:rPr b="0" i="1" lang="es-ES" sz="4400" spc="-1" strike="noStrike">
                <a:solidFill>
                  <a:srgbClr val="000000"/>
                </a:solidFill>
                <a:latin typeface="Calibri"/>
              </a:rPr>
              <a:t>n</a:t>
            </a:r>
            <a:r>
              <a:rPr b="0" i="1" lang="es-ES" sz="4400" spc="-1" strike="noStrike">
                <a:solidFill>
                  <a:srgbClr val="000000"/>
                </a:solidFill>
                <a:latin typeface="Calibri"/>
              </a:rPr>
              <a:t>d</a:t>
            </a:r>
            <a:r>
              <a:rPr b="0" i="1" lang="es-ES" sz="4400" spc="-1" strike="noStrike">
                <a:solidFill>
                  <a:srgbClr val="000000"/>
                </a:solidFill>
                <a:latin typeface="Calibri"/>
              </a:rPr>
              <a:t>o</a:t>
            </a:r>
            <a:r>
              <a:rPr b="0" i="1" lang="es-ES" sz="4400" spc="-1" strike="noStrike">
                <a:solidFill>
                  <a:srgbClr val="000000"/>
                </a:solidFill>
                <a:latin typeface="Calibri"/>
              </a:rPr>
              <a:t> </a:t>
            </a:r>
            <a:r>
              <a:rPr b="0" i="1" lang="es-ES" sz="4400" spc="-1" strike="noStrike">
                <a:solidFill>
                  <a:srgbClr val="000000"/>
                </a:solidFill>
                <a:latin typeface="Calibri"/>
              </a:rPr>
              <a:t>p</a:t>
            </a:r>
            <a:r>
              <a:rPr b="0" i="1" lang="es-ES" sz="4400" spc="-1" strike="noStrike">
                <a:solidFill>
                  <a:srgbClr val="000000"/>
                </a:solidFill>
                <a:latin typeface="Calibri"/>
              </a:rPr>
              <a:t>a</a:t>
            </a:r>
            <a:r>
              <a:rPr b="0" i="1" lang="es-ES" sz="4400" spc="-1" strike="noStrike">
                <a:solidFill>
                  <a:srgbClr val="000000"/>
                </a:solidFill>
                <a:latin typeface="Calibri"/>
              </a:rPr>
              <a:t>r</a:t>
            </a:r>
            <a:r>
              <a:rPr b="0" i="1" lang="es-ES" sz="4400" spc="-1" strike="noStrike">
                <a:solidFill>
                  <a:srgbClr val="000000"/>
                </a:solidFill>
                <a:latin typeface="Calibri"/>
              </a:rPr>
              <a:t>c</a:t>
            </a:r>
            <a:r>
              <a:rPr b="0" i="1" lang="es-ES" sz="4400" spc="-1" strike="noStrike">
                <a:solidFill>
                  <a:srgbClr val="000000"/>
                </a:solidFill>
                <a:latin typeface="Calibri"/>
              </a:rPr>
              <a:t>i</a:t>
            </a:r>
            <a:r>
              <a:rPr b="0" i="1" lang="es-ES" sz="4400" spc="-1" strike="noStrike">
                <a:solidFill>
                  <a:srgbClr val="000000"/>
                </a:solidFill>
                <a:latin typeface="Calibri"/>
              </a:rPr>
              <a:t>a</a:t>
            </a:r>
            <a:r>
              <a:rPr b="0" i="1" lang="es-ES" sz="4400" spc="-1" strike="noStrike">
                <a:solidFill>
                  <a:srgbClr val="000000"/>
                </a:solidFill>
                <a:latin typeface="Calibri"/>
              </a:rPr>
              <a:t>l</a:t>
            </a:r>
            <a:br>
              <a:rPr sz="4400"/>
            </a:br>
            <a:r>
              <a:rPr b="0" i="1" lang="es-ES" sz="2000" spc="-1" strike="noStrike">
                <a:solidFill>
                  <a:srgbClr val="ff0000"/>
                </a:solidFill>
                <a:latin typeface="Calibri"/>
              </a:rPr>
              <a:t>(V</a:t>
            </a:r>
            <a:r>
              <a:rPr b="0" i="1" lang="es-ES" sz="2000" spc="-1" strike="noStrike">
                <a:solidFill>
                  <a:srgbClr val="ff0000"/>
                </a:solidFill>
                <a:latin typeface="Calibri"/>
              </a:rPr>
              <a:t>ie</a:t>
            </a:r>
            <a:r>
              <a:rPr b="0" i="1" lang="es-ES" sz="2000" spc="-1" strike="noStrike">
                <a:solidFill>
                  <a:srgbClr val="ff0000"/>
                </a:solidFill>
                <a:latin typeface="Calibri"/>
              </a:rPr>
              <a:t>r</a:t>
            </a:r>
            <a:r>
              <a:rPr b="0" i="1" lang="es-ES" sz="2000" spc="-1" strike="noStrike">
                <a:solidFill>
                  <a:srgbClr val="ff0000"/>
                </a:solidFill>
                <a:latin typeface="Calibri"/>
              </a:rPr>
              <a:t>n</a:t>
            </a:r>
            <a:r>
              <a:rPr b="0" i="1" lang="es-ES" sz="2000" spc="-1" strike="noStrike">
                <a:solidFill>
                  <a:srgbClr val="ff0000"/>
                </a:solidFill>
                <a:latin typeface="Calibri"/>
              </a:rPr>
              <a:t>e</a:t>
            </a:r>
            <a:r>
              <a:rPr b="0" i="1" lang="es-ES" sz="2000" spc="-1" strike="noStrike">
                <a:solidFill>
                  <a:srgbClr val="ff0000"/>
                </a:solidFill>
                <a:latin typeface="Calibri"/>
              </a:rPr>
              <a:t>s </a:t>
            </a:r>
            <a:r>
              <a:rPr b="0" i="1" lang="es-ES" sz="2000" spc="-1" strike="noStrike">
                <a:solidFill>
                  <a:srgbClr val="ff0000"/>
                </a:solidFill>
                <a:latin typeface="Calibri"/>
              </a:rPr>
              <a:t>1</a:t>
            </a:r>
            <a:r>
              <a:rPr b="0" i="1" lang="es-ES" sz="2000" spc="-1" strike="noStrike">
                <a:solidFill>
                  <a:srgbClr val="ff0000"/>
                </a:solidFill>
                <a:latin typeface="Calibri"/>
              </a:rPr>
              <a:t>/</a:t>
            </a:r>
            <a:r>
              <a:rPr b="0" i="1" lang="es-ES" sz="2000" spc="-1" strike="noStrike">
                <a:solidFill>
                  <a:srgbClr val="ff0000"/>
                </a:solidFill>
                <a:latin typeface="Calibri"/>
              </a:rPr>
              <a:t>1</a:t>
            </a:r>
            <a:r>
              <a:rPr b="0" i="1" lang="es-ES" sz="2000" spc="-1" strike="noStrike">
                <a:solidFill>
                  <a:srgbClr val="ff0000"/>
                </a:solidFill>
                <a:latin typeface="Calibri"/>
              </a:rPr>
              <a:t>1 </a:t>
            </a:r>
            <a:r>
              <a:rPr b="0" i="1" lang="es-ES" sz="2000" spc="-1" strike="noStrike">
                <a:solidFill>
                  <a:srgbClr val="ff0000"/>
                </a:solidFill>
                <a:latin typeface="Calibri"/>
              </a:rPr>
              <a:t>- </a:t>
            </a:r>
            <a:r>
              <a:rPr b="0" i="1" lang="es-ES" sz="2000" spc="-1" strike="noStrike">
                <a:solidFill>
                  <a:srgbClr val="ff0000"/>
                </a:solidFill>
                <a:latin typeface="Calibri"/>
              </a:rPr>
              <a:t>L</a:t>
            </a:r>
            <a:r>
              <a:rPr b="0" i="1" lang="es-ES" sz="2000" spc="-1" strike="noStrike">
                <a:solidFill>
                  <a:srgbClr val="ff0000"/>
                </a:solidFill>
                <a:latin typeface="Calibri"/>
              </a:rPr>
              <a:t>u</a:t>
            </a:r>
            <a:r>
              <a:rPr b="0" i="1" lang="es-ES" sz="2000" spc="-1" strike="noStrike">
                <a:solidFill>
                  <a:srgbClr val="ff0000"/>
                </a:solidFill>
                <a:latin typeface="Calibri"/>
              </a:rPr>
              <a:t>n</a:t>
            </a:r>
            <a:r>
              <a:rPr b="0" i="1" lang="es-ES" sz="2000" spc="-1" strike="noStrike">
                <a:solidFill>
                  <a:srgbClr val="ff0000"/>
                </a:solidFill>
                <a:latin typeface="Calibri"/>
              </a:rPr>
              <a:t>e</a:t>
            </a:r>
            <a:r>
              <a:rPr b="0" i="1" lang="es-ES" sz="2000" spc="-1" strike="noStrike">
                <a:solidFill>
                  <a:srgbClr val="ff0000"/>
                </a:solidFill>
                <a:latin typeface="Calibri"/>
              </a:rPr>
              <a:t>s </a:t>
            </a:r>
            <a:r>
              <a:rPr b="0" i="1" lang="es-ES" sz="2000" spc="-1" strike="noStrike">
                <a:solidFill>
                  <a:srgbClr val="ff0000"/>
                </a:solidFill>
                <a:latin typeface="Calibri"/>
              </a:rPr>
              <a:t>4</a:t>
            </a:r>
            <a:r>
              <a:rPr b="0" i="1" lang="es-ES" sz="2000" spc="-1" strike="noStrike">
                <a:solidFill>
                  <a:srgbClr val="ff0000"/>
                </a:solidFill>
                <a:latin typeface="Calibri"/>
              </a:rPr>
              <a:t>/</a:t>
            </a:r>
            <a:r>
              <a:rPr b="0" i="1" lang="es-ES" sz="2000" spc="-1" strike="noStrike">
                <a:solidFill>
                  <a:srgbClr val="ff0000"/>
                </a:solidFill>
                <a:latin typeface="Calibri"/>
              </a:rPr>
              <a:t>1</a:t>
            </a:r>
            <a:r>
              <a:rPr b="0" i="1" lang="es-ES" sz="2000" spc="-1" strike="noStrike">
                <a:solidFill>
                  <a:srgbClr val="ff0000"/>
                </a:solidFill>
                <a:latin typeface="Calibri"/>
              </a:rPr>
              <a:t>1)</a:t>
            </a:r>
            <a:endParaRPr b="0" lang="en-US" sz="2000" spc="-1" strike="noStrike">
              <a:solidFill>
                <a:srgbClr val="000000"/>
              </a:solidFill>
              <a:latin typeface="Calibri"/>
            </a:endParaRPr>
          </a:p>
        </p:txBody>
      </p:sp>
      <p:sp>
        <p:nvSpPr>
          <p:cNvPr id="1827" name="3 Rectángulo"/>
          <p:cNvSpPr/>
          <p:nvPr/>
        </p:nvSpPr>
        <p:spPr>
          <a:xfrm>
            <a:off x="1505880" y="2129040"/>
            <a:ext cx="1272348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i="1" lang="es-ES" sz="1800" spc="-1" strike="noStrike">
                <a:solidFill>
                  <a:srgbClr val="000000"/>
                </a:solidFill>
                <a:latin typeface="Calibri"/>
              </a:rPr>
              <a:t>1.-  Genere las instrucciones necesarias para:</a:t>
            </a:r>
            <a:endParaRPr b="0" lang="es-AR" sz="1800" spc="-1" strike="noStrike">
              <a:solidFill>
                <a:srgbClr val="000000"/>
              </a:solidFill>
              <a:latin typeface="Arial"/>
            </a:endParaRPr>
          </a:p>
          <a:p>
            <a:pPr>
              <a:lnSpc>
                <a:spcPct val="100000"/>
              </a:lnSpc>
            </a:pPr>
            <a:r>
              <a:rPr b="1" i="1" lang="es-ES" sz="1800" spc="-1" strike="noStrike">
                <a:solidFill>
                  <a:srgbClr val="000000"/>
                </a:solidFill>
                <a:latin typeface="Calibri"/>
              </a:rPr>
              <a:t>Ejemplo:</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Sume el contenido del registro </a:t>
            </a:r>
            <a:r>
              <a:rPr b="1" i="1" lang="es-ES" sz="1800" spc="-1" strike="noStrike">
                <a:solidFill>
                  <a:srgbClr val="000000"/>
                </a:solidFill>
                <a:latin typeface="Calibri"/>
              </a:rPr>
              <a:t>w</a:t>
            </a:r>
            <a:r>
              <a:rPr b="0" i="1" lang="es-ES" sz="1800" spc="-1" strike="noStrike">
                <a:solidFill>
                  <a:srgbClr val="000000"/>
                </a:solidFill>
                <a:latin typeface="Calibri"/>
              </a:rPr>
              <a:t> al literal 10, y almacena el resultado en </a:t>
            </a:r>
            <a:r>
              <a:rPr b="1" i="1" lang="es-ES" sz="1800" spc="-1" strike="noStrike">
                <a:solidFill>
                  <a:srgbClr val="000000"/>
                </a:solidFill>
                <a:latin typeface="Calibri"/>
              </a:rPr>
              <a:t>w</a:t>
            </a:r>
            <a:r>
              <a:rPr b="0" i="1" lang="es-ES" sz="1800" spc="-1" strike="noStrike">
                <a:solidFill>
                  <a:srgbClr val="000000"/>
                </a:solidFill>
                <a:latin typeface="Calibri"/>
              </a:rPr>
              <a:t>.</a:t>
            </a:r>
            <a:endParaRPr b="0" lang="es-AR" sz="1800" spc="-1" strike="noStrike">
              <a:solidFill>
                <a:srgbClr val="000000"/>
              </a:solidFill>
              <a:latin typeface="Arial"/>
            </a:endParaRPr>
          </a:p>
          <a:p>
            <a:pPr>
              <a:lnSpc>
                <a:spcPct val="100000"/>
              </a:lnSpc>
            </a:pPr>
            <a:r>
              <a:rPr b="0" i="1" lang="es-ES" sz="1800" spc="-1" strike="noStrike">
                <a:solidFill>
                  <a:srgbClr val="000000"/>
                </a:solidFill>
                <a:latin typeface="Calibri"/>
              </a:rPr>
              <a:t>Indique  las banderas que se debe utilizar para controlar esta operación indicando los posibles valores y su significado</a:t>
            </a:r>
            <a:endParaRPr b="0" lang="es-AR" sz="1800" spc="-1" strike="noStrike">
              <a:solidFill>
                <a:srgbClr val="000000"/>
              </a:solidFill>
              <a:latin typeface="Arial"/>
            </a:endParaRPr>
          </a:p>
        </p:txBody>
      </p:sp>
      <p:sp>
        <p:nvSpPr>
          <p:cNvPr id="1828" name="Rectangle 1"/>
          <p:cNvSpPr/>
          <p:nvPr/>
        </p:nvSpPr>
        <p:spPr>
          <a:xfrm>
            <a:off x="360000" y="4213440"/>
            <a:ext cx="13151160" cy="1143720"/>
          </a:xfrm>
          <a:prstGeom prst="rect">
            <a:avLst/>
          </a:prstGeom>
          <a:noFill/>
          <a:ln w="0">
            <a:noFill/>
          </a:ln>
        </p:spPr>
        <p:style>
          <a:lnRef idx="0"/>
          <a:fillRef idx="0"/>
          <a:effectRef idx="0"/>
          <a:fontRef idx="minor"/>
        </p:style>
        <p:txBody>
          <a:bodyPr numCol="1" spcCol="0" lIns="906120" bIns="0" anchor="ctr">
            <a:spAutoFit/>
          </a:bodyPr>
          <a:p>
            <a:pPr>
              <a:lnSpc>
                <a:spcPct val="100000"/>
              </a:lnSpc>
              <a:tabLst>
                <a:tab algn="l" pos="0"/>
              </a:tabLst>
            </a:pPr>
            <a:r>
              <a:rPr b="1" i="1" lang="es-ES" sz="1800" spc="-1" strike="noStrike">
                <a:solidFill>
                  <a:srgbClr val="000000"/>
                </a:solidFill>
                <a:latin typeface="Calibri"/>
                <a:ea typeface="Calibri"/>
              </a:rPr>
              <a:t>2.- Genere la/s instrucciones para realizar las siguientes operaciones matemáticas .</a:t>
            </a:r>
            <a:endParaRPr b="0" lang="es-AR" sz="1800" spc="-1" strike="noStrike">
              <a:solidFill>
                <a:srgbClr val="000000"/>
              </a:solidFill>
              <a:latin typeface="Arial"/>
            </a:endParaRPr>
          </a:p>
          <a:p>
            <a:pPr>
              <a:lnSpc>
                <a:spcPct val="100000"/>
              </a:lnSpc>
              <a:tabLst>
                <a:tab algn="l" pos="0"/>
              </a:tabLst>
            </a:pPr>
            <a:r>
              <a:rPr b="1" i="1" lang="es-ES" sz="1800" spc="-1" strike="noStrike">
                <a:solidFill>
                  <a:srgbClr val="000000"/>
                </a:solidFill>
                <a:latin typeface="Calibri"/>
                <a:ea typeface="Times New Roman"/>
              </a:rPr>
              <a:t>Ejemplo:</a:t>
            </a:r>
            <a:endParaRPr b="0" lang="es-AR" sz="1800" spc="-1" strike="noStrike">
              <a:solidFill>
                <a:srgbClr val="000000"/>
              </a:solidFill>
              <a:latin typeface="Arial"/>
            </a:endParaRPr>
          </a:p>
          <a:p>
            <a:pPr>
              <a:lnSpc>
                <a:spcPct val="100000"/>
              </a:lnSpc>
              <a:tabLst>
                <a:tab algn="l" pos="0"/>
              </a:tabLst>
            </a:pPr>
            <a:r>
              <a:rPr b="0" i="1" lang="es-AR" sz="1800" spc="-1" strike="noStrike">
                <a:solidFill>
                  <a:srgbClr val="000000"/>
                </a:solidFill>
                <a:latin typeface="Calibri"/>
                <a:ea typeface="Times New Roman"/>
              </a:rPr>
              <a:t>Sumar el valor de w= 5 al registro DATO guardándolo en w o en DATORestar al valor del registro DATO= 5 el valor de w= 10  guardándolo en w o en DATO</a:t>
            </a:r>
            <a:r>
              <a:rPr b="0" i="1" lang="es-AR" sz="1800" spc="-1" strike="noStrike">
                <a:solidFill>
                  <a:srgbClr val="000000"/>
                </a:solidFill>
                <a:latin typeface="Calibri"/>
                <a:ea typeface="Times New Roman"/>
              </a:rPr>
              <a:t> </a:t>
            </a:r>
            <a:endParaRPr b="0" lang="es-AR" sz="1800" spc="-1" strike="noStrike">
              <a:solidFill>
                <a:srgbClr val="000000"/>
              </a:solidFill>
              <a:latin typeface="Arial"/>
            </a:endParaRPr>
          </a:p>
        </p:txBody>
      </p:sp>
      <p:sp>
        <p:nvSpPr>
          <p:cNvPr id="1829" name="Rectangle 2"/>
          <p:cNvSpPr/>
          <p:nvPr/>
        </p:nvSpPr>
        <p:spPr>
          <a:xfrm>
            <a:off x="69480" y="5940360"/>
            <a:ext cx="13048560" cy="869400"/>
          </a:xfrm>
          <a:prstGeom prst="rect">
            <a:avLst/>
          </a:prstGeom>
          <a:noFill/>
          <a:ln w="0">
            <a:noFill/>
          </a:ln>
        </p:spPr>
        <p:style>
          <a:lnRef idx="0"/>
          <a:fillRef idx="0"/>
          <a:effectRef idx="0"/>
          <a:fontRef idx="minor"/>
        </p:style>
        <p:txBody>
          <a:bodyPr numCol="1" spcCol="0" lIns="1134720" bIns="0" anchor="ctr">
            <a:spAutoFit/>
          </a:bodyPr>
          <a:p>
            <a:pPr>
              <a:lnSpc>
                <a:spcPct val="100000"/>
              </a:lnSpc>
            </a:pPr>
            <a:r>
              <a:rPr b="1" i="1" lang="es-ES" sz="1800" spc="-1" strike="noStrike">
                <a:solidFill>
                  <a:srgbClr val="000000"/>
                </a:solidFill>
                <a:latin typeface="Calibri"/>
                <a:ea typeface="Calibri"/>
              </a:rPr>
              <a:t>3.-Utilización de banderas</a:t>
            </a:r>
            <a:r>
              <a:rPr b="1" lang="es-AR" sz="1800" spc="-1" strike="noStrike">
                <a:solidFill>
                  <a:srgbClr val="000000"/>
                </a:solidFill>
                <a:latin typeface="Calibri"/>
                <a:ea typeface="Times New Roman"/>
              </a:rPr>
              <a:t> para controlar operaciones lógicas y aritméticas dentro del microcontrolador. </a:t>
            </a:r>
            <a:endParaRPr b="0" lang="es-AR" sz="1800" spc="-1" strike="noStrike">
              <a:solidFill>
                <a:srgbClr val="000000"/>
              </a:solidFill>
              <a:latin typeface="Arial"/>
            </a:endParaRPr>
          </a:p>
          <a:p>
            <a:pPr>
              <a:lnSpc>
                <a:spcPct val="100000"/>
              </a:lnSpc>
              <a:tabLst>
                <a:tab algn="l" pos="0"/>
              </a:tabLst>
            </a:pPr>
            <a:r>
              <a:rPr b="1" lang="es-ES" sz="1800" spc="-1" strike="noStrike">
                <a:solidFill>
                  <a:srgbClr val="000000"/>
                </a:solidFill>
                <a:latin typeface="Calibri"/>
                <a:ea typeface="Times New Roman"/>
              </a:rPr>
              <a:t>Ejemplo:</a:t>
            </a:r>
            <a:endParaRPr b="0" lang="es-AR" sz="1800" spc="-1" strike="noStrike">
              <a:solidFill>
                <a:srgbClr val="000000"/>
              </a:solidFill>
              <a:latin typeface="Arial"/>
            </a:endParaRPr>
          </a:p>
          <a:p>
            <a:pPr>
              <a:lnSpc>
                <a:spcPct val="100000"/>
              </a:lnSpc>
              <a:tabLst>
                <a:tab algn="l" pos="0"/>
              </a:tabLst>
            </a:pPr>
            <a:r>
              <a:rPr b="0" i="1" lang="es-AR" sz="1800" spc="-1" strike="noStrike">
                <a:solidFill>
                  <a:srgbClr val="000000"/>
                </a:solidFill>
                <a:latin typeface="Calibri"/>
                <a:ea typeface="Times New Roman"/>
              </a:rPr>
              <a:t>Se solicita  indicar las banderas que se utilizan en las operaciones en una resta . </a:t>
            </a:r>
            <a:endParaRPr b="0" lang="es-AR" sz="1800" spc="-1" strike="noStrike">
              <a:solidFill>
                <a:srgbClr val="000000"/>
              </a:solidFill>
              <a:latin typeface="Arial"/>
            </a:endParaRPr>
          </a:p>
        </p:txBody>
      </p:sp>
      <p:sp>
        <p:nvSpPr>
          <p:cNvPr id="1830" name="Rectangle 4"/>
          <p:cNvSpPr/>
          <p:nvPr/>
        </p:nvSpPr>
        <p:spPr>
          <a:xfrm>
            <a:off x="988920" y="7365600"/>
            <a:ext cx="12521520" cy="595080"/>
          </a:xfrm>
          <a:prstGeom prst="rect">
            <a:avLst/>
          </a:prstGeom>
          <a:noFill/>
          <a:ln w="0">
            <a:noFill/>
          </a:ln>
        </p:spPr>
        <p:style>
          <a:lnRef idx="0"/>
          <a:fillRef idx="0"/>
          <a:effectRef idx="0"/>
          <a:fontRef idx="minor"/>
        </p:style>
        <p:txBody>
          <a:bodyPr numCol="1" spcCol="0" lIns="449280" bIns="0" anchor="ctr">
            <a:spAutoFit/>
          </a:bodyPr>
          <a:p>
            <a:pPr>
              <a:lnSpc>
                <a:spcPct val="100000"/>
              </a:lnSpc>
              <a:tabLst>
                <a:tab algn="l" pos="0"/>
              </a:tabLst>
            </a:pPr>
            <a:r>
              <a:rPr b="1" lang="es-AR" sz="1800" spc="-1" strike="noStrike">
                <a:solidFill>
                  <a:srgbClr val="000000"/>
                </a:solidFill>
                <a:latin typeface="Calibri"/>
                <a:ea typeface="Times New Roman"/>
              </a:rPr>
              <a:t>4.- Resolver un diagrama de flujo; plantear una solución posible.</a:t>
            </a:r>
            <a:r>
              <a:rPr b="1" lang="es-AR" sz="1800" spc="-1" strike="noStrike">
                <a:solidFill>
                  <a:srgbClr val="000000"/>
                </a:solidFill>
                <a:latin typeface="Calibri"/>
                <a:ea typeface="Times New Roman"/>
              </a:rPr>
              <a:t> </a:t>
            </a:r>
            <a:endParaRPr b="0" lang="es-AR" sz="1800" spc="-1" strike="noStrike">
              <a:solidFill>
                <a:srgbClr val="000000"/>
              </a:solidFill>
              <a:latin typeface="Arial"/>
            </a:endParaRPr>
          </a:p>
          <a:p>
            <a:pPr>
              <a:lnSpc>
                <a:spcPct val="100000"/>
              </a:lnSpc>
              <a:tabLst>
                <a:tab algn="l" pos="0"/>
              </a:tabLst>
            </a:pPr>
            <a:endParaRPr b="0" lang="es-AR" sz="1800" spc="-1" strike="noStrike">
              <a:solidFill>
                <a:srgbClr val="000000"/>
              </a:solidFill>
              <a:latin typeface="Arial"/>
            </a:endParaRPr>
          </a:p>
        </p:txBody>
      </p:sp>
      <p:sp>
        <p:nvSpPr>
          <p:cNvPr id="1831" name="Rectangle 5"/>
          <p:cNvSpPr/>
          <p:nvPr/>
        </p:nvSpPr>
        <p:spPr>
          <a:xfrm>
            <a:off x="360000" y="2244600"/>
            <a:ext cx="14399640" cy="720"/>
          </a:xfrm>
          <a:prstGeom prst="rect">
            <a:avLst/>
          </a:prstGeom>
          <a:noFill/>
          <a:ln w="0">
            <a:noFill/>
          </a:ln>
        </p:spPr>
        <p:style>
          <a:lnRef idx="0"/>
          <a:fillRef idx="0"/>
          <a:effectRef idx="0"/>
          <a:fontRef idx="minor"/>
        </p:style>
        <p:txBody>
          <a:bodyPr numCol="1" spcCol="0" wrap="none" tIns="360" bIns="360" anchor="ctr">
            <a:spAutoFit/>
          </a:bodyPr>
          <a:p>
            <a:pPr>
              <a:lnSpc>
                <a:spcPct val="100000"/>
              </a:lnSpc>
              <a:tabLst>
                <a:tab algn="l" pos="0"/>
              </a:tabLst>
            </a:pPr>
            <a:endParaRPr b="0" lang="es-AR" sz="1800" spc="-1" strike="noStrike">
              <a:solidFill>
                <a:srgbClr val="000000"/>
              </a:solidFill>
              <a:latin typeface="Arial"/>
            </a:endParaRPr>
          </a:p>
        </p:txBody>
      </p:sp>
      <p:sp>
        <p:nvSpPr>
          <p:cNvPr id="1832" name="8 Rectángulo"/>
          <p:cNvSpPr/>
          <p:nvPr/>
        </p:nvSpPr>
        <p:spPr>
          <a:xfrm>
            <a:off x="1488240" y="7810200"/>
            <a:ext cx="1222776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i="1" lang="es-AR" sz="1800" spc="-1" strike="noStrike">
                <a:solidFill>
                  <a:srgbClr val="000000"/>
                </a:solidFill>
                <a:latin typeface="Calibri"/>
              </a:rPr>
              <a:t>5-. Dado un pseudocódigo e indicando una funcionalidad simple generar la instrucciones necesarias</a:t>
            </a:r>
            <a:endParaRPr b="0" lang="es-AR" sz="1800" spc="-1" strike="noStrike">
              <a:solidFill>
                <a:srgbClr val="000000"/>
              </a:solidFill>
              <a:latin typeface="Arial"/>
            </a:endParaRPr>
          </a:p>
          <a:p>
            <a:pPr>
              <a:lnSpc>
                <a:spcPct val="100000"/>
              </a:lnSpc>
            </a:pPr>
            <a:r>
              <a:rPr b="1" i="1" lang="es-ES" sz="1800" spc="-1" strike="noStrike">
                <a:solidFill>
                  <a:srgbClr val="000000"/>
                </a:solidFill>
                <a:latin typeface="Calibri"/>
              </a:rPr>
              <a:t>Ejemplo:</a:t>
            </a:r>
            <a:endParaRPr b="0" lang="es-AR" sz="1800" spc="-1" strike="noStrike">
              <a:solidFill>
                <a:srgbClr val="000000"/>
              </a:solidFill>
              <a:latin typeface="Arial"/>
            </a:endParaRPr>
          </a:p>
        </p:txBody>
      </p:sp>
      <p:graphicFrame>
        <p:nvGraphicFramePr>
          <p:cNvPr id="1833" name="9 Tabla"/>
          <p:cNvGraphicFramePr/>
          <p:nvPr/>
        </p:nvGraphicFramePr>
        <p:xfrm>
          <a:off x="2765160" y="9159480"/>
          <a:ext cx="9104040" cy="389160"/>
        </p:xfrm>
        <a:graphic>
          <a:graphicData uri="http://schemas.openxmlformats.org/drawingml/2006/table">
            <a:tbl>
              <a:tblPr/>
              <a:tblGrid>
                <a:gridCol w="1368000"/>
                <a:gridCol w="1539000"/>
                <a:gridCol w="1348200"/>
                <a:gridCol w="4848840"/>
              </a:tblGrid>
              <a:tr h="389160">
                <a:tc>
                  <a:txBody>
                    <a:bodyPr lIns="44280" rIns="44280" tIns="0" bIns="0" anchor="ctr">
                      <a:noAutofit/>
                    </a:bodyPr>
                    <a:p>
                      <a:pPr algn="ctr">
                        <a:lnSpc>
                          <a:spcPct val="107000"/>
                        </a:lnSpc>
                      </a:pPr>
                      <a:r>
                        <a:rPr b="0" lang="es-AR" sz="1000" spc="-1" strike="noStrike" u="sng">
                          <a:solidFill>
                            <a:schemeClr val="dk1"/>
                          </a:solidFill>
                          <a:uFillTx/>
                          <a:latin typeface="Calibri"/>
                        </a:rPr>
                        <a:t>Campo 1</a:t>
                      </a:r>
                      <a:endParaRPr b="0" lang="es-AR" sz="1000" spc="-1" strike="noStrike">
                        <a:solidFill>
                          <a:srgbClr val="000000"/>
                        </a:solidFill>
                        <a:latin typeface="Arial"/>
                      </a:endParaRPr>
                    </a:p>
                  </a:txBody>
                  <a:tcPr anchor="ctr" marL="44280" marR="442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44280" rIns="44280" tIns="0" bIns="0" anchor="ctr">
                      <a:noAutofit/>
                    </a:bodyPr>
                    <a:p>
                      <a:pPr algn="ctr">
                        <a:lnSpc>
                          <a:spcPct val="107000"/>
                        </a:lnSpc>
                      </a:pPr>
                      <a:r>
                        <a:rPr b="0" lang="es-AR" sz="1000" spc="-1" strike="noStrike" u="sng">
                          <a:solidFill>
                            <a:schemeClr val="dk1"/>
                          </a:solidFill>
                          <a:uFillTx/>
                          <a:latin typeface="Calibri"/>
                        </a:rPr>
                        <a:t>Campo 2</a:t>
                      </a:r>
                      <a:endParaRPr b="0" lang="es-AR" sz="1000" spc="-1" strike="noStrike">
                        <a:solidFill>
                          <a:srgbClr val="000000"/>
                        </a:solidFill>
                        <a:latin typeface="Arial"/>
                      </a:endParaRPr>
                    </a:p>
                  </a:txBody>
                  <a:tcPr anchor="ctr" marL="44280" marR="442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44280" rIns="44280" tIns="0" bIns="0" anchor="ctr">
                      <a:noAutofit/>
                    </a:bodyPr>
                    <a:p>
                      <a:pPr algn="ctr">
                        <a:lnSpc>
                          <a:spcPct val="107000"/>
                        </a:lnSpc>
                      </a:pPr>
                      <a:r>
                        <a:rPr b="0" lang="es-AR" sz="1000" spc="-1" strike="noStrike" u="sng">
                          <a:solidFill>
                            <a:schemeClr val="dk1"/>
                          </a:solidFill>
                          <a:uFillTx/>
                          <a:latin typeface="Calibri"/>
                        </a:rPr>
                        <a:t>Campo 3 </a:t>
                      </a:r>
                      <a:endParaRPr b="0" lang="es-AR" sz="1000" spc="-1" strike="noStrike">
                        <a:solidFill>
                          <a:srgbClr val="000000"/>
                        </a:solidFill>
                        <a:latin typeface="Arial"/>
                      </a:endParaRPr>
                    </a:p>
                  </a:txBody>
                  <a:tcPr anchor="ctr" marL="44280" marR="442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44280" rIns="44280" tIns="0" bIns="0" anchor="ctr">
                      <a:noAutofit/>
                    </a:bodyPr>
                    <a:p>
                      <a:pPr algn="ctr">
                        <a:lnSpc>
                          <a:spcPct val="107000"/>
                        </a:lnSpc>
                      </a:pPr>
                      <a:r>
                        <a:rPr b="0" lang="es-AR" sz="1000" spc="-1" strike="noStrike" u="sng">
                          <a:solidFill>
                            <a:schemeClr val="dk1"/>
                          </a:solidFill>
                          <a:uFillTx/>
                          <a:latin typeface="Calibri"/>
                        </a:rPr>
                        <a:t>PSEUDOCODIGO</a:t>
                      </a:r>
                      <a:endParaRPr b="0" lang="es-AR" sz="1000" spc="-1" strike="noStrike">
                        <a:solidFill>
                          <a:srgbClr val="000000"/>
                        </a:solidFill>
                        <a:latin typeface="Arial"/>
                      </a:endParaRPr>
                    </a:p>
                  </a:txBody>
                  <a:tcPr anchor="ctr" marL="44280" marR="442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graphicFrame>
        <p:nvGraphicFramePr>
          <p:cNvPr id="1834" name="10 Tabla"/>
          <p:cNvGraphicFramePr/>
          <p:nvPr/>
        </p:nvGraphicFramePr>
        <p:xfrm>
          <a:off x="2765160" y="9549000"/>
          <a:ext cx="9104040" cy="644400"/>
        </p:xfrm>
        <a:graphic>
          <a:graphicData uri="http://schemas.openxmlformats.org/drawingml/2006/table">
            <a:tbl>
              <a:tblPr/>
              <a:tblGrid>
                <a:gridCol w="1368000"/>
                <a:gridCol w="1539000"/>
                <a:gridCol w="1348200"/>
                <a:gridCol w="4848840"/>
              </a:tblGrid>
              <a:tr h="644400">
                <a:tc>
                  <a:txBody>
                    <a:bodyPr lIns="44280" rIns="44280" tIns="0" bIns="0" anchor="ctr">
                      <a:noAutofit/>
                    </a:bodyPr>
                    <a:p>
                      <a:pPr>
                        <a:lnSpc>
                          <a:spcPct val="107000"/>
                        </a:lnSpc>
                      </a:pPr>
                      <a:r>
                        <a:rPr b="0" lang="es-AR" sz="1400" spc="-1" strike="noStrike">
                          <a:solidFill>
                            <a:schemeClr val="dk1"/>
                          </a:solidFill>
                          <a:latin typeface="Calibri"/>
                        </a:rPr>
                        <a:t> </a:t>
                      </a:r>
                      <a:endParaRPr b="0" lang="es-AR" sz="1400" spc="-1" strike="noStrike">
                        <a:solidFill>
                          <a:srgbClr val="000000"/>
                        </a:solidFill>
                        <a:latin typeface="Arial"/>
                      </a:endParaRPr>
                    </a:p>
                  </a:txBody>
                  <a:tcPr anchor="ctr" marL="44280" marR="442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44280" rIns="44280" tIns="0" bIns="0" anchor="ctr">
                      <a:noAutofit/>
                    </a:bodyPr>
                    <a:p>
                      <a:pPr>
                        <a:lnSpc>
                          <a:spcPct val="107000"/>
                        </a:lnSpc>
                      </a:pPr>
                      <a:r>
                        <a:rPr b="0" lang="es-AR" sz="1400" spc="-1" strike="noStrike">
                          <a:solidFill>
                            <a:schemeClr val="dk1"/>
                          </a:solidFill>
                          <a:latin typeface="Calibri"/>
                        </a:rPr>
                        <a:t> </a:t>
                      </a:r>
                      <a:endParaRPr b="0" lang="es-AR" sz="1400" spc="-1" strike="noStrike">
                        <a:solidFill>
                          <a:srgbClr val="000000"/>
                        </a:solidFill>
                        <a:latin typeface="Arial"/>
                      </a:endParaRPr>
                    </a:p>
                  </a:txBody>
                  <a:tcPr anchor="ctr" marL="44280" marR="442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44280" rIns="44280" tIns="0" bIns="0" anchor="ctr">
                      <a:noAutofit/>
                    </a:bodyPr>
                    <a:p>
                      <a:pPr>
                        <a:lnSpc>
                          <a:spcPct val="107000"/>
                        </a:lnSpc>
                      </a:pPr>
                      <a:r>
                        <a:rPr b="0" lang="es-AR" sz="1400" spc="-1" strike="noStrike">
                          <a:solidFill>
                            <a:schemeClr val="dk1"/>
                          </a:solidFill>
                          <a:latin typeface="Calibri"/>
                        </a:rPr>
                        <a:t> </a:t>
                      </a:r>
                      <a:endParaRPr b="0" lang="es-AR" sz="1400" spc="-1" strike="noStrike">
                        <a:solidFill>
                          <a:srgbClr val="000000"/>
                        </a:solidFill>
                        <a:latin typeface="Arial"/>
                      </a:endParaRPr>
                    </a:p>
                  </a:txBody>
                  <a:tcPr anchor="ctr" marL="44280" marR="442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44280" rIns="44280" tIns="0" bIns="0" anchor="ctr">
                      <a:noAutofit/>
                    </a:bodyPr>
                    <a:p>
                      <a:pPr>
                        <a:lnSpc>
                          <a:spcPct val="107000"/>
                        </a:lnSpc>
                      </a:pPr>
                      <a:r>
                        <a:rPr b="0" lang="es-AR" sz="1000" spc="-1" strike="noStrike">
                          <a:solidFill>
                            <a:schemeClr val="dk1"/>
                          </a:solidFill>
                          <a:latin typeface="Calibri"/>
                        </a:rPr>
                        <a:t>Instrucción al compilador para indicar que el código precedente a esta instrucción se situará en la dirección 0 Hexa</a:t>
                      </a:r>
                      <a:endParaRPr b="0" lang="es-AR" sz="1000" spc="-1" strike="noStrike">
                        <a:solidFill>
                          <a:srgbClr val="000000"/>
                        </a:solidFill>
                        <a:latin typeface="Arial"/>
                      </a:endParaRPr>
                    </a:p>
                  </a:txBody>
                  <a:tcPr anchor="ctr" marL="44280" marR="442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5" name="PlaceHolder 1"/>
          <p:cNvSpPr>
            <a:spLocks noGrp="1"/>
          </p:cNvSpPr>
          <p:nvPr>
            <p:ph type="title"/>
          </p:nvPr>
        </p:nvSpPr>
        <p:spPr>
          <a:xfrm>
            <a:off x="975600" y="722160"/>
            <a:ext cx="13151160" cy="1507320"/>
          </a:xfrm>
          <a:prstGeom prst="rect">
            <a:avLst/>
          </a:prstGeom>
          <a:noFill/>
          <a:ln w="0">
            <a:noFill/>
          </a:ln>
        </p:spPr>
        <p:txBody>
          <a:bodyPr anchor="ctr">
            <a:normAutofit/>
          </a:bodyPr>
          <a:p>
            <a:pPr indent="0" algn="ctr">
              <a:lnSpc>
                <a:spcPct val="100000"/>
              </a:lnSpc>
              <a:buNone/>
            </a:pPr>
            <a:r>
              <a:rPr b="0" i="1" lang="es-ES" sz="4400" spc="-1" strike="noStrike">
                <a:solidFill>
                  <a:srgbClr val="000000"/>
                </a:solidFill>
                <a:latin typeface="Calibri"/>
              </a:rPr>
              <a:t>Temas del segundo parcial</a:t>
            </a:r>
            <a:br>
              <a:rPr sz="4400"/>
            </a:br>
            <a:r>
              <a:rPr b="0" i="1" lang="es-ES" sz="2000" spc="-1" strike="noStrike">
                <a:solidFill>
                  <a:srgbClr val="000000"/>
                </a:solidFill>
                <a:latin typeface="Calibri"/>
              </a:rPr>
              <a:t>(</a:t>
            </a:r>
            <a:r>
              <a:rPr b="1" i="1" lang="es-ES" sz="2000" spc="-1" strike="noStrike">
                <a:solidFill>
                  <a:srgbClr val="ff0000"/>
                </a:solidFill>
                <a:latin typeface="Calibri"/>
              </a:rPr>
              <a:t>26/10)</a:t>
            </a:r>
            <a:endParaRPr b="0" lang="en-US" sz="2000" spc="-1" strike="noStrike">
              <a:solidFill>
                <a:srgbClr val="000000"/>
              </a:solidFill>
              <a:latin typeface="Calibri"/>
            </a:endParaRPr>
          </a:p>
        </p:txBody>
      </p:sp>
      <p:sp>
        <p:nvSpPr>
          <p:cNvPr id="1836" name="3 Rectángulo"/>
          <p:cNvSpPr/>
          <p:nvPr/>
        </p:nvSpPr>
        <p:spPr>
          <a:xfrm>
            <a:off x="1505880" y="2519280"/>
            <a:ext cx="12723480" cy="913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i="1" lang="es-ES" sz="1800" spc="-1" strike="noStrike">
                <a:solidFill>
                  <a:srgbClr val="000000"/>
                </a:solidFill>
                <a:latin typeface="Calibri"/>
              </a:rPr>
              <a:t>6.-  Manejo de pulsadores.</a:t>
            </a:r>
            <a:endParaRPr b="0" lang="es-AR" sz="1800" spc="-1" strike="noStrike">
              <a:solidFill>
                <a:srgbClr val="000000"/>
              </a:solidFill>
              <a:latin typeface="Arial"/>
            </a:endParaRPr>
          </a:p>
          <a:p>
            <a:pPr>
              <a:lnSpc>
                <a:spcPct val="100000"/>
              </a:lnSpc>
            </a:pPr>
            <a:endParaRPr b="0" lang="es-AR" sz="1800" spc="-1" strike="noStrike">
              <a:solidFill>
                <a:srgbClr val="000000"/>
              </a:solidFill>
              <a:latin typeface="Arial"/>
            </a:endParaRPr>
          </a:p>
          <a:p>
            <a:pPr>
              <a:lnSpc>
                <a:spcPct val="100000"/>
              </a:lnSpc>
            </a:pPr>
            <a:r>
              <a:rPr b="1" i="1" lang="es-ES" sz="1800" spc="-1" strike="noStrike">
                <a:solidFill>
                  <a:srgbClr val="000000"/>
                </a:solidFill>
                <a:latin typeface="Calibri"/>
              </a:rPr>
              <a:t>7.- Calculo de tiempos con y sin uso de TIMER 0 (Programación)</a:t>
            </a:r>
            <a:endParaRPr b="0" lang="es-AR" sz="1800" spc="-1" strike="noStrike">
              <a:solidFill>
                <a:srgbClr val="000000"/>
              </a:solidFill>
              <a:latin typeface="Arial"/>
            </a:endParaRPr>
          </a:p>
        </p:txBody>
      </p:sp>
      <p:sp>
        <p:nvSpPr>
          <p:cNvPr id="1837" name="Rectangle 5"/>
          <p:cNvSpPr/>
          <p:nvPr/>
        </p:nvSpPr>
        <p:spPr>
          <a:xfrm>
            <a:off x="360000" y="2043000"/>
            <a:ext cx="14399640" cy="720"/>
          </a:xfrm>
          <a:prstGeom prst="rect">
            <a:avLst/>
          </a:prstGeom>
          <a:noFill/>
          <a:ln w="0">
            <a:noFill/>
          </a:ln>
        </p:spPr>
        <p:style>
          <a:lnRef idx="0"/>
          <a:fillRef idx="0"/>
          <a:effectRef idx="0"/>
          <a:fontRef idx="minor"/>
        </p:style>
        <p:txBody>
          <a:bodyPr numCol="1" spcCol="0" wrap="none" tIns="360" bIns="360" anchor="ctr">
            <a:spAutoFit/>
          </a:bodyPr>
          <a:p>
            <a:pPr>
              <a:lnSpc>
                <a:spcPct val="100000"/>
              </a:lnSpc>
              <a:tabLst>
                <a:tab algn="l" pos="0"/>
              </a:tabLst>
            </a:pP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8"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Resolución 2do. Parcial</a:t>
            </a:r>
            <a:endParaRPr b="0" lang="en-US" sz="4400" spc="-1" strike="noStrike">
              <a:solidFill>
                <a:srgbClr val="000000"/>
              </a:solidFill>
              <a:latin typeface="Calibri"/>
            </a:endParaRPr>
          </a:p>
        </p:txBody>
      </p:sp>
      <p:pic>
        <p:nvPicPr>
          <p:cNvPr id="1839" name="Marcador de contenido 3" descr=""/>
          <p:cNvPicPr/>
          <p:nvPr/>
        </p:nvPicPr>
        <p:blipFill>
          <a:blip r:embed="rId1"/>
          <a:stretch/>
        </p:blipFill>
        <p:spPr>
          <a:xfrm>
            <a:off x="516960" y="2732400"/>
            <a:ext cx="13728960" cy="6231240"/>
          </a:xfrm>
          <a:prstGeom prst="rect">
            <a:avLst/>
          </a:prstGeom>
          <a:ln w="0">
            <a:noFill/>
          </a:ln>
        </p:spPr>
      </p:pic>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0"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Resolución 2do. Parcial</a:t>
            </a:r>
            <a:endParaRPr b="0" lang="en-US" sz="4400" spc="-1" strike="noStrike">
              <a:solidFill>
                <a:srgbClr val="000000"/>
              </a:solidFill>
              <a:latin typeface="Calibri"/>
            </a:endParaRPr>
          </a:p>
        </p:txBody>
      </p:sp>
      <p:pic>
        <p:nvPicPr>
          <p:cNvPr id="1841" name="Marcador de contenido 4" descr=""/>
          <p:cNvPicPr/>
          <p:nvPr/>
        </p:nvPicPr>
        <p:blipFill>
          <a:blip r:embed="rId1"/>
          <a:stretch/>
        </p:blipFill>
        <p:spPr>
          <a:xfrm>
            <a:off x="706320" y="3335400"/>
            <a:ext cx="13625280" cy="4824360"/>
          </a:xfrm>
          <a:prstGeom prst="rect">
            <a:avLst/>
          </a:prstGeom>
          <a:ln w="0">
            <a:noFill/>
          </a:ln>
        </p:spPr>
      </p:pic>
      <p:sp>
        <p:nvSpPr>
          <p:cNvPr id="1842" name="CuadroTexto 5"/>
          <p:cNvSpPr/>
          <p:nvPr/>
        </p:nvSpPr>
        <p:spPr>
          <a:xfrm>
            <a:off x="1127520" y="8361360"/>
            <a:ext cx="145368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s-ES" sz="1800" spc="-1" strike="noStrike">
                <a:solidFill>
                  <a:srgbClr val="ff0000"/>
                </a:solidFill>
                <a:latin typeface="Calibri"/>
              </a:rPr>
              <a:t>Ver PPT 208</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3"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Resolución 2do. Parcial</a:t>
            </a:r>
            <a:endParaRPr b="0" lang="en-US" sz="4400" spc="-1" strike="noStrike">
              <a:solidFill>
                <a:srgbClr val="000000"/>
              </a:solidFill>
              <a:latin typeface="Calibri"/>
            </a:endParaRPr>
          </a:p>
        </p:txBody>
      </p:sp>
      <p:pic>
        <p:nvPicPr>
          <p:cNvPr id="1844" name="Marcador de contenido 3" descr=""/>
          <p:cNvPicPr/>
          <p:nvPr/>
        </p:nvPicPr>
        <p:blipFill>
          <a:blip r:embed="rId1"/>
          <a:stretch/>
        </p:blipFill>
        <p:spPr>
          <a:xfrm>
            <a:off x="876960" y="2933640"/>
            <a:ext cx="12359880" cy="5528160"/>
          </a:xfrm>
          <a:prstGeom prst="rect">
            <a:avLst/>
          </a:prstGeom>
          <a:ln w="0">
            <a:noFill/>
          </a:ln>
        </p:spPr>
      </p:pic>
      <p:sp>
        <p:nvSpPr>
          <p:cNvPr id="1845" name="CuadroTexto 5"/>
          <p:cNvSpPr/>
          <p:nvPr/>
        </p:nvSpPr>
        <p:spPr>
          <a:xfrm>
            <a:off x="5967720" y="8678160"/>
            <a:ext cx="145368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s-ES" sz="1800" spc="-1" strike="noStrike">
                <a:solidFill>
                  <a:srgbClr val="ff0000"/>
                </a:solidFill>
                <a:latin typeface="Calibri"/>
              </a:rPr>
              <a:t>Ver PPT 205</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 Box 2"/>
          <p:cNvSpPr/>
          <p:nvPr/>
        </p:nvSpPr>
        <p:spPr>
          <a:xfrm>
            <a:off x="2915640" y="1224360"/>
            <a:ext cx="10697760" cy="6274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763"/>
              </a:spcBef>
            </a:pPr>
            <a:r>
              <a:rPr b="0" lang="es-MX" sz="3530" spc="-1" strike="noStrike">
                <a:solidFill>
                  <a:srgbClr val="000000"/>
                </a:solidFill>
                <a:latin typeface="Tahoma"/>
              </a:rPr>
              <a:t>Ciclo de Máquina</a:t>
            </a:r>
            <a:endParaRPr b="0" lang="es-AR" sz="3530" spc="-1" strike="noStrike">
              <a:solidFill>
                <a:srgbClr val="000000"/>
              </a:solidFill>
              <a:latin typeface="Arial"/>
            </a:endParaRPr>
          </a:p>
        </p:txBody>
      </p:sp>
      <p:sp>
        <p:nvSpPr>
          <p:cNvPr id="308" name="Text Box 3"/>
          <p:cNvSpPr/>
          <p:nvPr/>
        </p:nvSpPr>
        <p:spPr>
          <a:xfrm>
            <a:off x="1171800" y="2397240"/>
            <a:ext cx="12441960" cy="56124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71"/>
              </a:spcBef>
            </a:pPr>
            <a:r>
              <a:rPr b="0" lang="es-MX" sz="1540" spc="-1" strike="noStrike" u="sng">
                <a:solidFill>
                  <a:srgbClr val="000000"/>
                </a:solidFill>
                <a:uFillTx/>
                <a:latin typeface="Tahoma"/>
              </a:rPr>
              <a:t>Pasos del ciclo de máquina</a:t>
            </a:r>
            <a:r>
              <a:rPr b="0" lang="es-MX" sz="1540" spc="-1" strike="noStrike">
                <a:solidFill>
                  <a:srgbClr val="000000"/>
                </a:solidFill>
                <a:latin typeface="Tahoma"/>
              </a:rPr>
              <a:t>. Tiene dos etapas de operación principales: el </a:t>
            </a:r>
            <a:r>
              <a:rPr b="0" lang="es-MX" sz="1540" spc="-1" strike="noStrike">
                <a:solidFill>
                  <a:srgbClr val="ff0000"/>
                </a:solidFill>
                <a:latin typeface="Tahoma"/>
              </a:rPr>
              <a:t>ciclo de instrucción</a:t>
            </a:r>
            <a:r>
              <a:rPr b="0" lang="es-MX" sz="1540" spc="-1" strike="noStrike">
                <a:solidFill>
                  <a:srgbClr val="000000"/>
                </a:solidFill>
                <a:latin typeface="Tahoma"/>
              </a:rPr>
              <a:t> y el </a:t>
            </a:r>
            <a:r>
              <a:rPr b="0" lang="es-MX" sz="1540" spc="-1" strike="noStrike">
                <a:solidFill>
                  <a:srgbClr val="ff0000"/>
                </a:solidFill>
                <a:latin typeface="Tahoma"/>
              </a:rPr>
              <a:t>ciclo de operación</a:t>
            </a:r>
            <a:r>
              <a:rPr b="0" lang="es-MX" sz="1540" spc="-1" strike="noStrike">
                <a:solidFill>
                  <a:srgbClr val="000000"/>
                </a:solidFill>
                <a:latin typeface="Tahoma"/>
              </a:rPr>
              <a:t>. Cada ciclo consta de varios pasos que se requieren para procesar una sola instrucción de máquina en la CPU.</a:t>
            </a:r>
            <a:endParaRPr b="0" lang="es-AR" sz="1540" spc="-1" strike="noStrike">
              <a:solidFill>
                <a:srgbClr val="000000"/>
              </a:solidFill>
              <a:latin typeface="Arial"/>
            </a:endParaRPr>
          </a:p>
        </p:txBody>
      </p:sp>
      <p:graphicFrame>
        <p:nvGraphicFramePr>
          <p:cNvPr id="309" name="Object 2"/>
          <p:cNvGraphicFramePr/>
          <p:nvPr/>
        </p:nvGraphicFramePr>
        <p:xfrm>
          <a:off x="2363760" y="3459240"/>
          <a:ext cx="10683720" cy="5338440"/>
        </p:xfrm>
        <a:graphic>
          <a:graphicData uri="http://schemas.openxmlformats.org/presentationml/2006/ole">
            <p:oleObj progId="Paint.Picture" r:id="rId1" spid="">
              <p:embed/>
              <p:pic>
                <p:nvPicPr>
                  <p:cNvPr id="310" name="Object 2" descr=""/>
                  <p:cNvPicPr/>
                  <p:nvPr/>
                </p:nvPicPr>
                <p:blipFill>
                  <a:blip r:embed="rId2"/>
                  <a:stretch/>
                </p:blipFill>
                <p:spPr>
                  <a:xfrm>
                    <a:off x="2363760" y="3459240"/>
                    <a:ext cx="10683720" cy="533844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6"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Resolución 2do. Parcial</a:t>
            </a:r>
            <a:endParaRPr b="0" lang="en-US" sz="4400" spc="-1" strike="noStrike">
              <a:solidFill>
                <a:srgbClr val="000000"/>
              </a:solidFill>
              <a:latin typeface="Calibri"/>
            </a:endParaRPr>
          </a:p>
        </p:txBody>
      </p:sp>
      <p:sp>
        <p:nvSpPr>
          <p:cNvPr id="1847" name="CuadroTexto 5"/>
          <p:cNvSpPr/>
          <p:nvPr/>
        </p:nvSpPr>
        <p:spPr>
          <a:xfrm>
            <a:off x="11345760" y="5949000"/>
            <a:ext cx="1788840" cy="63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s-ES" sz="1800" spc="-1" strike="noStrike">
                <a:solidFill>
                  <a:srgbClr val="ff0000"/>
                </a:solidFill>
                <a:latin typeface="Calibri"/>
              </a:rPr>
              <a:t>Ver PPT 69 / 74</a:t>
            </a:r>
            <a:endParaRPr b="0" lang="es-AR" sz="1800" spc="-1" strike="noStrike">
              <a:solidFill>
                <a:srgbClr val="000000"/>
              </a:solidFill>
              <a:latin typeface="Arial"/>
            </a:endParaRPr>
          </a:p>
          <a:p>
            <a:pPr>
              <a:lnSpc>
                <a:spcPct val="100000"/>
              </a:lnSpc>
            </a:pPr>
            <a:r>
              <a:rPr b="0" lang="es-ES" sz="1800" spc="-1" strike="noStrike">
                <a:solidFill>
                  <a:srgbClr val="ff0000"/>
                </a:solidFill>
                <a:latin typeface="Calibri"/>
              </a:rPr>
              <a:t>               </a:t>
            </a:r>
            <a:r>
              <a:rPr b="0" lang="es-ES" sz="1800" spc="-1" strike="noStrike">
                <a:solidFill>
                  <a:srgbClr val="ff0000"/>
                </a:solidFill>
                <a:latin typeface="Calibri"/>
              </a:rPr>
              <a:t>40/ 55</a:t>
            </a:r>
            <a:endParaRPr b="0" lang="es-AR" sz="1800" spc="-1" strike="noStrike">
              <a:solidFill>
                <a:srgbClr val="000000"/>
              </a:solidFill>
              <a:latin typeface="Arial"/>
            </a:endParaRPr>
          </a:p>
        </p:txBody>
      </p:sp>
      <p:sp>
        <p:nvSpPr>
          <p:cNvPr id="1848" name="Abrir llave 6"/>
          <p:cNvSpPr/>
          <p:nvPr/>
        </p:nvSpPr>
        <p:spPr>
          <a:xfrm>
            <a:off x="2942280" y="4240080"/>
            <a:ext cx="512280" cy="231120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849" name="Abrir llave 7"/>
          <p:cNvSpPr/>
          <p:nvPr/>
        </p:nvSpPr>
        <p:spPr>
          <a:xfrm>
            <a:off x="2839680" y="6854040"/>
            <a:ext cx="615240" cy="291420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sp>
        <p:nvSpPr>
          <p:cNvPr id="1850" name="CuadroTexto 8"/>
          <p:cNvSpPr/>
          <p:nvPr/>
        </p:nvSpPr>
        <p:spPr>
          <a:xfrm>
            <a:off x="1052640" y="4996080"/>
            <a:ext cx="1726560" cy="63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s-ES" sz="1800" spc="-1" strike="noStrike">
                <a:solidFill>
                  <a:srgbClr val="17375e"/>
                </a:solidFill>
                <a:latin typeface="Calibri"/>
              </a:rPr>
              <a:t>Prende Led </a:t>
            </a:r>
            <a:endParaRPr b="0" lang="es-AR" sz="1800" spc="-1" strike="noStrike">
              <a:solidFill>
                <a:srgbClr val="000000"/>
              </a:solidFill>
              <a:latin typeface="Arial"/>
            </a:endParaRPr>
          </a:p>
          <a:p>
            <a:pPr>
              <a:lnSpc>
                <a:spcPct val="100000"/>
              </a:lnSpc>
            </a:pPr>
            <a:r>
              <a:rPr b="0" lang="es-ES" sz="1800" spc="-1" strike="noStrike">
                <a:solidFill>
                  <a:srgbClr val="17375e"/>
                </a:solidFill>
                <a:latin typeface="Calibri"/>
              </a:rPr>
              <a:t>X Interrupción</a:t>
            </a:r>
            <a:endParaRPr b="0" lang="es-AR" sz="1800" spc="-1" strike="noStrike">
              <a:solidFill>
                <a:srgbClr val="000000"/>
              </a:solidFill>
              <a:latin typeface="Arial"/>
            </a:endParaRPr>
          </a:p>
        </p:txBody>
      </p:sp>
      <p:sp>
        <p:nvSpPr>
          <p:cNvPr id="1851" name="CuadroTexto 9"/>
          <p:cNvSpPr/>
          <p:nvPr/>
        </p:nvSpPr>
        <p:spPr>
          <a:xfrm>
            <a:off x="1009800" y="8075160"/>
            <a:ext cx="131328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s-ES" sz="1800" spc="-1" strike="noStrike">
                <a:solidFill>
                  <a:srgbClr val="17375e"/>
                </a:solidFill>
                <a:latin typeface="Calibri"/>
              </a:rPr>
              <a:t>Apaga Led</a:t>
            </a:r>
            <a:endParaRPr b="0" lang="es-AR" sz="1800" spc="-1" strike="noStrike">
              <a:solidFill>
                <a:srgbClr val="000000"/>
              </a:solidFill>
              <a:latin typeface="Arial"/>
            </a:endParaRPr>
          </a:p>
        </p:txBody>
      </p:sp>
      <p:pic>
        <p:nvPicPr>
          <p:cNvPr id="1852" name="Marcador de contenido 11" descr=""/>
          <p:cNvPicPr/>
          <p:nvPr/>
        </p:nvPicPr>
        <p:blipFill>
          <a:blip r:embed="rId1"/>
          <a:stretch/>
        </p:blipFill>
        <p:spPr>
          <a:xfrm>
            <a:off x="3455280" y="2430720"/>
            <a:ext cx="7034760" cy="7297560"/>
          </a:xfrm>
          <a:prstGeom prst="rect">
            <a:avLst/>
          </a:prstGeom>
          <a:ln w="0">
            <a:noFill/>
          </a:ln>
        </p:spPr>
      </p:pic>
      <p:sp>
        <p:nvSpPr>
          <p:cNvPr id="1853" name="CuadroTexto 12"/>
          <p:cNvSpPr/>
          <p:nvPr/>
        </p:nvSpPr>
        <p:spPr>
          <a:xfrm>
            <a:off x="5654880" y="1626840"/>
            <a:ext cx="269280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s-ES" sz="1800" spc="-1" strike="noStrike" u="sng">
                <a:solidFill>
                  <a:srgbClr val="00b050"/>
                </a:solidFill>
                <a:uFillTx/>
                <a:latin typeface="Calibri"/>
              </a:rPr>
              <a:t>RECUPERATORIO Lunes 5</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3 Imagen" descr="http://perso.wanadoo.es/pictob/imagenes/arq16f84.gif"/>
          <p:cNvPicPr/>
          <p:nvPr/>
        </p:nvPicPr>
        <p:blipFill>
          <a:blip r:embed="rId1"/>
          <a:stretch/>
        </p:blipFill>
        <p:spPr>
          <a:xfrm>
            <a:off x="731520" y="1224720"/>
            <a:ext cx="13729680" cy="7770600"/>
          </a:xfrm>
          <a:prstGeom prst="rect">
            <a:avLst/>
          </a:prstGeom>
          <a:ln w="0">
            <a:noFill/>
          </a:ln>
        </p:spPr>
      </p:pic>
      <p:sp>
        <p:nvSpPr>
          <p:cNvPr id="312" name="PlaceHolder 1"/>
          <p:cNvSpPr>
            <a:spLocks noGrp="1"/>
          </p:cNvSpPr>
          <p:nvPr>
            <p:ph type="title"/>
          </p:nvPr>
        </p:nvSpPr>
        <p:spPr>
          <a:xfrm>
            <a:off x="975600" y="3960"/>
            <a:ext cx="13151160" cy="1725120"/>
          </a:xfrm>
          <a:prstGeom prst="rect">
            <a:avLst/>
          </a:prstGeom>
          <a:noFill/>
          <a:ln w="0">
            <a:noFill/>
          </a:ln>
        </p:spPr>
        <p:txBody>
          <a:bodyPr lIns="0" rIns="0" tIns="0" anchor="ctr">
            <a:noAutofit/>
          </a:bodyPr>
          <a:p>
            <a:pPr indent="0" algn="ctr">
              <a:lnSpc>
                <a:spcPts val="6100"/>
              </a:lnSpc>
              <a:buNone/>
            </a:pPr>
            <a:r>
              <a:rPr b="1" i="1" lang="es-AR" sz="4390" spc="-1" strike="noStrike">
                <a:solidFill>
                  <a:srgbClr val="ff0000"/>
                </a:solidFill>
                <a:latin typeface="Times New Roman"/>
              </a:rPr>
              <a:t>Arquitectura Interna PIC16Fxx</a:t>
            </a:r>
            <a:endParaRPr b="0" lang="en-US" sz="4390" spc="-1" strike="noStrike">
              <a:solidFill>
                <a:srgbClr val="000000"/>
              </a:solidFill>
              <a:latin typeface="Calibri"/>
            </a:endParaRPr>
          </a:p>
        </p:txBody>
      </p:sp>
      <p:pic>
        <p:nvPicPr>
          <p:cNvPr id="313" name="Imagen 6" descr="http://perso.wanadoo.es/pictob/imagenes/microc2.jpg"/>
          <p:cNvPicPr/>
          <p:nvPr/>
        </p:nvPicPr>
        <p:blipFill>
          <a:blip r:embed="rId2"/>
          <a:stretch/>
        </p:blipFill>
        <p:spPr>
          <a:xfrm>
            <a:off x="6371280" y="8996040"/>
            <a:ext cx="2359440" cy="1105200"/>
          </a:xfrm>
          <a:prstGeom prst="rect">
            <a:avLst/>
          </a:prstGeom>
          <a:ln w="0">
            <a:noFill/>
          </a:ln>
        </p:spPr>
      </p:pic>
      <p:sp>
        <p:nvSpPr>
          <p:cNvPr id="314" name="Rectángulo 2"/>
          <p:cNvSpPr/>
          <p:nvPr/>
        </p:nvSpPr>
        <p:spPr>
          <a:xfrm>
            <a:off x="4378680" y="8260920"/>
            <a:ext cx="2359440" cy="502200"/>
          </a:xfrm>
          <a:prstGeom prst="rect">
            <a:avLst/>
          </a:prstGeom>
          <a:solidFill>
            <a:srgbClr val="fde4c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1 Título"/>
          <p:cNvSpPr/>
          <p:nvPr/>
        </p:nvSpPr>
        <p:spPr>
          <a:xfrm>
            <a:off x="1451520" y="420480"/>
            <a:ext cx="1221552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s-AR" sz="2800" spc="-1" strike="noStrike">
                <a:solidFill>
                  <a:srgbClr val="ff0000"/>
                </a:solidFill>
                <a:latin typeface="Times New Roman"/>
              </a:rPr>
              <a:t>Arquitectura Interna PIC16Fxxx - Memoria de Programa</a:t>
            </a:r>
            <a:endParaRPr b="0" lang="es-AR" sz="2800" spc="-1" strike="noStrike">
              <a:solidFill>
                <a:srgbClr val="000000"/>
              </a:solidFill>
              <a:latin typeface="Arial"/>
            </a:endParaRPr>
          </a:p>
        </p:txBody>
      </p:sp>
      <p:pic>
        <p:nvPicPr>
          <p:cNvPr id="316" name="Picture 5" descr=""/>
          <p:cNvPicPr/>
          <p:nvPr/>
        </p:nvPicPr>
        <p:blipFill>
          <a:blip r:embed="rId1"/>
          <a:stretch/>
        </p:blipFill>
        <p:spPr>
          <a:xfrm>
            <a:off x="2514240" y="5834880"/>
            <a:ext cx="6986520" cy="4239720"/>
          </a:xfrm>
          <a:prstGeom prst="rect">
            <a:avLst/>
          </a:prstGeom>
          <a:ln w="0">
            <a:noFill/>
          </a:ln>
        </p:spPr>
      </p:pic>
      <p:sp>
        <p:nvSpPr>
          <p:cNvPr id="317" name="Abrir llave 1"/>
          <p:cNvSpPr/>
          <p:nvPr/>
        </p:nvSpPr>
        <p:spPr>
          <a:xfrm>
            <a:off x="2118240" y="7557120"/>
            <a:ext cx="363600" cy="190656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ES" sz="1400" spc="-1" strike="noStrike">
              <a:solidFill>
                <a:srgbClr val="000000"/>
              </a:solidFill>
              <a:latin typeface="Calibri"/>
            </a:endParaRPr>
          </a:p>
        </p:txBody>
      </p:sp>
      <p:sp>
        <p:nvSpPr>
          <p:cNvPr id="318" name="Abrir llave 4"/>
          <p:cNvSpPr/>
          <p:nvPr/>
        </p:nvSpPr>
        <p:spPr>
          <a:xfrm>
            <a:off x="2121480" y="6350760"/>
            <a:ext cx="454320" cy="108864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ES" sz="1400" spc="-1" strike="noStrike">
              <a:solidFill>
                <a:srgbClr val="000000"/>
              </a:solidFill>
              <a:latin typeface="Calibri"/>
            </a:endParaRPr>
          </a:p>
        </p:txBody>
      </p:sp>
      <p:sp>
        <p:nvSpPr>
          <p:cNvPr id="319" name="Abrir llave 5"/>
          <p:cNvSpPr/>
          <p:nvPr/>
        </p:nvSpPr>
        <p:spPr>
          <a:xfrm>
            <a:off x="2223720" y="5747760"/>
            <a:ext cx="454320" cy="48276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ES" sz="1400" spc="-1" strike="noStrike">
              <a:solidFill>
                <a:srgbClr val="000000"/>
              </a:solidFill>
              <a:latin typeface="Calibri"/>
            </a:endParaRPr>
          </a:p>
        </p:txBody>
      </p:sp>
      <p:sp>
        <p:nvSpPr>
          <p:cNvPr id="320" name="CuadroTexto 2"/>
          <p:cNvSpPr/>
          <p:nvPr/>
        </p:nvSpPr>
        <p:spPr>
          <a:xfrm>
            <a:off x="912960" y="8060040"/>
            <a:ext cx="1136520" cy="5166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i="1" lang="es-ES" sz="1400" spc="-1" strike="noStrike">
                <a:solidFill>
                  <a:srgbClr val="ff0000"/>
                </a:solidFill>
                <a:latin typeface="Calibri"/>
              </a:rPr>
              <a:t>Memoria</a:t>
            </a:r>
            <a:endParaRPr b="0" lang="es-AR" sz="1400" spc="-1" strike="noStrike">
              <a:solidFill>
                <a:srgbClr val="000000"/>
              </a:solidFill>
              <a:latin typeface="Arial"/>
            </a:endParaRPr>
          </a:p>
          <a:p>
            <a:pPr algn="ctr">
              <a:lnSpc>
                <a:spcPct val="100000"/>
              </a:lnSpc>
            </a:pPr>
            <a:r>
              <a:rPr b="1" i="1" lang="es-ES" sz="1400" spc="-1" strike="noStrike">
                <a:solidFill>
                  <a:srgbClr val="ff0000"/>
                </a:solidFill>
                <a:latin typeface="Calibri"/>
              </a:rPr>
              <a:t>del Usuario</a:t>
            </a:r>
            <a:endParaRPr b="0" lang="es-AR" sz="1400" spc="-1" strike="noStrike">
              <a:solidFill>
                <a:srgbClr val="000000"/>
              </a:solidFill>
              <a:latin typeface="Arial"/>
            </a:endParaRPr>
          </a:p>
        </p:txBody>
      </p:sp>
      <p:sp>
        <p:nvSpPr>
          <p:cNvPr id="321" name="CuadroTexto 7"/>
          <p:cNvSpPr/>
          <p:nvPr/>
        </p:nvSpPr>
        <p:spPr>
          <a:xfrm>
            <a:off x="1366560" y="6749280"/>
            <a:ext cx="546840" cy="3034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i="1" lang="es-ES" sz="1400" spc="-1" strike="noStrike">
                <a:solidFill>
                  <a:srgbClr val="ff0000"/>
                </a:solidFill>
                <a:latin typeface="Calibri"/>
              </a:rPr>
              <a:t>Pila </a:t>
            </a:r>
            <a:endParaRPr b="0" lang="es-AR" sz="1400" spc="-1" strike="noStrike">
              <a:solidFill>
                <a:srgbClr val="000000"/>
              </a:solidFill>
              <a:latin typeface="Arial"/>
            </a:endParaRPr>
          </a:p>
        </p:txBody>
      </p:sp>
      <p:sp>
        <p:nvSpPr>
          <p:cNvPr id="322" name="CuadroTexto 8"/>
          <p:cNvSpPr/>
          <p:nvPr/>
        </p:nvSpPr>
        <p:spPr>
          <a:xfrm>
            <a:off x="934560" y="5761080"/>
            <a:ext cx="1316520" cy="5166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i="1" lang="es-ES" sz="1400" spc="-1" strike="noStrike">
                <a:solidFill>
                  <a:srgbClr val="ff0000"/>
                </a:solidFill>
                <a:latin typeface="Calibri"/>
              </a:rPr>
              <a:t>Contador</a:t>
            </a:r>
            <a:endParaRPr b="0" lang="es-AR" sz="1400" spc="-1" strike="noStrike">
              <a:solidFill>
                <a:srgbClr val="000000"/>
              </a:solidFill>
              <a:latin typeface="Arial"/>
            </a:endParaRPr>
          </a:p>
          <a:p>
            <a:pPr algn="ctr">
              <a:lnSpc>
                <a:spcPct val="100000"/>
              </a:lnSpc>
            </a:pPr>
            <a:r>
              <a:rPr b="1" i="1" lang="es-ES" sz="1400" spc="-1" strike="noStrike">
                <a:solidFill>
                  <a:srgbClr val="ff0000"/>
                </a:solidFill>
                <a:latin typeface="Calibri"/>
              </a:rPr>
              <a:t>del Programa</a:t>
            </a:r>
            <a:endParaRPr b="0" lang="es-AR" sz="1400" spc="-1" strike="noStrike">
              <a:solidFill>
                <a:srgbClr val="000000"/>
              </a:solidFill>
              <a:latin typeface="Arial"/>
            </a:endParaRPr>
          </a:p>
        </p:txBody>
      </p:sp>
      <p:sp>
        <p:nvSpPr>
          <p:cNvPr id="323" name="CuadroTexto 9"/>
          <p:cNvSpPr/>
          <p:nvPr/>
        </p:nvSpPr>
        <p:spPr>
          <a:xfrm>
            <a:off x="787320" y="1827720"/>
            <a:ext cx="13544640" cy="3107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AR" sz="1800" spc="-1" strike="noStrike">
                <a:solidFill>
                  <a:srgbClr val="ff0000"/>
                </a:solidFill>
                <a:latin typeface="Calibri"/>
              </a:rPr>
              <a:t>Espacio de Memoria del Usuario</a:t>
            </a:r>
            <a:r>
              <a:rPr b="0" lang="es-AR" sz="1800" spc="-1" strike="noStrike">
                <a:solidFill>
                  <a:srgbClr val="000000"/>
                </a:solidFill>
                <a:latin typeface="Calibri"/>
              </a:rPr>
              <a:t> es donde irá el programa, desde la dirección 0000h hasta la 3FFh (3FFh en decimal es 1023.</a:t>
            </a:r>
            <a:br>
              <a:rPr sz="1800"/>
            </a:br>
            <a:r>
              <a:rPr b="1" lang="es-AR" sz="1800" spc="-1" strike="noStrike">
                <a:solidFill>
                  <a:srgbClr val="ff0000"/>
                </a:solidFill>
                <a:latin typeface="Calibri"/>
              </a:rPr>
              <a:t>Reset Vector</a:t>
            </a:r>
            <a:r>
              <a:rPr b="0" lang="es-AR" sz="1800" spc="-1" strike="noStrike">
                <a:solidFill>
                  <a:srgbClr val="000000"/>
                </a:solidFill>
                <a:latin typeface="Calibri"/>
              </a:rPr>
              <a:t> es la primera dirección (0000h) a la que se dirige el PIC al encenderlo o al resetearlo y donde debe estar siempre la primera instrucción.</a:t>
            </a:r>
            <a:br>
              <a:rPr sz="1800"/>
            </a:br>
            <a:r>
              <a:rPr b="1" lang="es-AR" sz="1800" spc="-1" strike="noStrike">
                <a:solidFill>
                  <a:srgbClr val="ff0000"/>
                </a:solidFill>
                <a:latin typeface="Calibri"/>
              </a:rPr>
              <a:t>Vector de Interrupción</a:t>
            </a:r>
            <a:r>
              <a:rPr b="0" lang="es-AR" sz="1800" spc="-1" strike="noStrike">
                <a:solidFill>
                  <a:srgbClr val="000000"/>
                </a:solidFill>
                <a:latin typeface="Calibri"/>
              </a:rPr>
              <a:t> es la dirección (0004h) a la que se dirige el PIC cuando se produce una interrupción, esto es, un evento que permite sacar al PIC de la ejecución normal del programa para ejecutar una subrutina de atención a la interrupción.</a:t>
            </a:r>
            <a:br>
              <a:rPr sz="1800"/>
            </a:br>
            <a:r>
              <a:rPr b="1" lang="es-AR" sz="1800" spc="-1" strike="noStrike">
                <a:solidFill>
                  <a:srgbClr val="ff0000"/>
                </a:solidFill>
                <a:latin typeface="Calibri"/>
              </a:rPr>
              <a:t>PC (Contador de Programa)</a:t>
            </a:r>
            <a:r>
              <a:rPr b="0" lang="es-AR" sz="1800" spc="-1" strike="noStrike">
                <a:solidFill>
                  <a:srgbClr val="000000"/>
                </a:solidFill>
                <a:latin typeface="Calibri"/>
              </a:rPr>
              <a:t> es un registro de 13 bits que apunta a la dirección de la memoria de programa que contiene la instrucción a ejecutar.</a:t>
            </a:r>
            <a:br>
              <a:rPr sz="1800"/>
            </a:br>
            <a:r>
              <a:rPr b="1" lang="es-AR" sz="1800" spc="-1" strike="noStrike">
                <a:solidFill>
                  <a:srgbClr val="ff0000"/>
                </a:solidFill>
                <a:latin typeface="Calibri"/>
              </a:rPr>
              <a:t>Niveles de la pila de 1 a 8</a:t>
            </a:r>
            <a:r>
              <a:rPr b="0" lang="es-AR" sz="1800" spc="-1" strike="noStrike">
                <a:solidFill>
                  <a:srgbClr val="000000"/>
                </a:solidFill>
                <a:latin typeface="Calibri"/>
              </a:rPr>
              <a:t> son los niveles de la pila, que se utiliza cuando se ejecutan subrutinas.</a:t>
            </a:r>
            <a:endParaRPr b="0" lang="es-AR" sz="1800" spc="-1" strike="noStrike">
              <a:solidFill>
                <a:srgbClr val="000000"/>
              </a:solidFill>
              <a:latin typeface="Arial"/>
            </a:endParaRPr>
          </a:p>
          <a:p>
            <a:pPr>
              <a:lnSpc>
                <a:spcPct val="100000"/>
              </a:lnSpc>
            </a:pP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 name="Picture 3" descr=""/>
          <p:cNvPicPr/>
          <p:nvPr/>
        </p:nvPicPr>
        <p:blipFill>
          <a:blip r:embed="rId1"/>
          <a:stretch/>
        </p:blipFill>
        <p:spPr>
          <a:xfrm>
            <a:off x="1386000" y="812520"/>
            <a:ext cx="12347280" cy="9062640"/>
          </a:xfrm>
          <a:prstGeom prst="rect">
            <a:avLst/>
          </a:prstGeom>
          <a:ln w="0">
            <a:noFill/>
          </a:ln>
        </p:spPr>
      </p:pic>
      <p:sp>
        <p:nvSpPr>
          <p:cNvPr id="325" name="TextBox 1"/>
          <p:cNvSpPr/>
          <p:nvPr/>
        </p:nvSpPr>
        <p:spPr>
          <a:xfrm>
            <a:off x="8137440" y="3241440"/>
            <a:ext cx="2179080" cy="426240"/>
          </a:xfrm>
          <a:prstGeom prst="rect">
            <a:avLst/>
          </a:prstGeom>
          <a:noFill/>
          <a:ln w="0">
            <a:noFill/>
          </a:ln>
        </p:spPr>
        <p:style>
          <a:lnRef idx="0"/>
          <a:fillRef idx="0"/>
          <a:effectRef idx="0"/>
          <a:fontRef idx="minor"/>
        </p:style>
        <p:txBody>
          <a:bodyPr wrap="none" lIns="0" rIns="0" tIns="0" bIns="45000" anchor="t">
            <a:spAutoFit/>
          </a:bodyPr>
          <a:p>
            <a:pPr>
              <a:lnSpc>
                <a:spcPts val="2999"/>
              </a:lnSpc>
            </a:pPr>
            <a:r>
              <a:rPr b="1" lang="en-US" sz="2200" spc="-1" strike="noStrike">
                <a:solidFill>
                  <a:srgbClr val="000000"/>
                </a:solidFill>
                <a:latin typeface="Times New Roman"/>
              </a:rPr>
              <a:t>Instruction</a:t>
            </a:r>
            <a:r>
              <a:rPr b="0" lang="en-US" sz="2200" spc="-1" strike="noStrike">
                <a:solidFill>
                  <a:srgbClr val="000000"/>
                </a:solidFill>
                <a:latin typeface="Times New Roman"/>
              </a:rPr>
              <a:t> </a:t>
            </a:r>
            <a:r>
              <a:rPr b="1" lang="en-US" sz="2200" spc="-1" strike="noStrike">
                <a:solidFill>
                  <a:srgbClr val="000000"/>
                </a:solidFill>
                <a:latin typeface="Times New Roman"/>
              </a:rPr>
              <a:t>Cycles</a:t>
            </a:r>
            <a:endParaRPr b="0" lang="es-AR" sz="2200" spc="-1" strike="noStrike">
              <a:solidFill>
                <a:srgbClr val="000000"/>
              </a:solidFill>
              <a:latin typeface="Arial"/>
            </a:endParaRPr>
          </a:p>
        </p:txBody>
      </p:sp>
      <p:sp>
        <p:nvSpPr>
          <p:cNvPr id="326" name="TextBox 1"/>
          <p:cNvSpPr/>
          <p:nvPr/>
        </p:nvSpPr>
        <p:spPr>
          <a:xfrm>
            <a:off x="1659240" y="822960"/>
            <a:ext cx="12073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Pipelining de Instrucciones</a:t>
            </a:r>
            <a:endParaRPr b="0" lang="es-AR" sz="2800" spc="-1" strike="noStrike">
              <a:solidFill>
                <a:srgbClr val="000000"/>
              </a:solidFill>
              <a:latin typeface="Arial"/>
            </a:endParaRPr>
          </a:p>
        </p:txBody>
      </p:sp>
      <p:sp>
        <p:nvSpPr>
          <p:cNvPr id="327" name="TextBox 1"/>
          <p:cNvSpPr/>
          <p:nvPr/>
        </p:nvSpPr>
        <p:spPr>
          <a:xfrm>
            <a:off x="4305960" y="2531520"/>
            <a:ext cx="6763320" cy="655200"/>
          </a:xfrm>
          <a:prstGeom prst="rect">
            <a:avLst/>
          </a:prstGeom>
          <a:noFill/>
          <a:ln w="0">
            <a:noFill/>
          </a:ln>
        </p:spPr>
        <p:style>
          <a:lnRef idx="0"/>
          <a:fillRef idx="0"/>
          <a:effectRef idx="0"/>
          <a:fontRef idx="minor"/>
        </p:style>
        <p:txBody>
          <a:bodyPr wrap="none" lIns="0" rIns="0" tIns="0" bIns="45000" anchor="t">
            <a:spAutoFit/>
          </a:bodyPr>
          <a:p>
            <a:pPr>
              <a:lnSpc>
                <a:spcPts val="2701"/>
              </a:lnSpc>
            </a:pPr>
            <a:r>
              <a:rPr b="1" lang="en-US" sz="2000" spc="-1" strike="noStrike">
                <a:solidFill>
                  <a:srgbClr val="000000"/>
                </a:solidFill>
                <a:latin typeface="Times New Roman"/>
              </a:rPr>
              <a:t>La</a:t>
            </a:r>
            <a:r>
              <a:rPr b="0" lang="en-US" sz="2000" spc="-1" strike="noStrike">
                <a:solidFill>
                  <a:srgbClr val="000000"/>
                </a:solidFill>
                <a:latin typeface="Times New Roman"/>
              </a:rPr>
              <a:t> </a:t>
            </a:r>
            <a:r>
              <a:rPr b="1" lang="en-US" sz="2000" spc="-1" strike="noStrike">
                <a:solidFill>
                  <a:srgbClr val="000000"/>
                </a:solidFill>
                <a:latin typeface="Times New Roman"/>
              </a:rPr>
              <a:t>búsqueda</a:t>
            </a:r>
            <a:r>
              <a:rPr b="0" lang="en-US" sz="2000" spc="-1" strike="noStrike">
                <a:solidFill>
                  <a:srgbClr val="000000"/>
                </a:solidFill>
                <a:latin typeface="Times New Roman"/>
              </a:rPr>
              <a:t> </a:t>
            </a:r>
            <a:r>
              <a:rPr b="1" lang="en-US" sz="2000" spc="-1" strike="noStrike">
                <a:solidFill>
                  <a:srgbClr val="000000"/>
                </a:solidFill>
                <a:latin typeface="Times New Roman"/>
              </a:rPr>
              <a:t>de</a:t>
            </a:r>
            <a:r>
              <a:rPr b="0" lang="en-US" sz="2000" spc="-1" strike="noStrike">
                <a:solidFill>
                  <a:srgbClr val="000000"/>
                </a:solidFill>
                <a:latin typeface="Times New Roman"/>
              </a:rPr>
              <a:t> </a:t>
            </a:r>
            <a:r>
              <a:rPr b="1" lang="en-US" sz="2000" spc="-1" strike="noStrike">
                <a:solidFill>
                  <a:srgbClr val="000000"/>
                </a:solidFill>
                <a:latin typeface="Times New Roman"/>
              </a:rPr>
              <a:t>instrucciones</a:t>
            </a:r>
            <a:r>
              <a:rPr b="0" lang="en-US" sz="2000" spc="-1" strike="noStrike">
                <a:solidFill>
                  <a:srgbClr val="000000"/>
                </a:solidFill>
                <a:latin typeface="Times New Roman"/>
              </a:rPr>
              <a:t> </a:t>
            </a:r>
            <a:r>
              <a:rPr b="1" lang="en-US" sz="2000" spc="-1" strike="noStrike">
                <a:solidFill>
                  <a:srgbClr val="000000"/>
                </a:solidFill>
                <a:latin typeface="Times New Roman"/>
              </a:rPr>
              <a:t>se</a:t>
            </a:r>
            <a:r>
              <a:rPr b="0" lang="en-US" sz="2000" spc="-1" strike="noStrike">
                <a:solidFill>
                  <a:srgbClr val="000000"/>
                </a:solidFill>
                <a:latin typeface="Times New Roman"/>
              </a:rPr>
              <a:t> </a:t>
            </a:r>
            <a:r>
              <a:rPr b="1" lang="en-US" sz="2000" spc="-1" strike="noStrike">
                <a:solidFill>
                  <a:srgbClr val="000000"/>
                </a:solidFill>
                <a:latin typeface="Times New Roman"/>
              </a:rPr>
              <a:t>superpone</a:t>
            </a:r>
            <a:r>
              <a:rPr b="0" lang="en-US" sz="2000" spc="-1" strike="noStrike">
                <a:solidFill>
                  <a:srgbClr val="000000"/>
                </a:solidFill>
                <a:latin typeface="Times New Roman"/>
              </a:rPr>
              <a:t> </a:t>
            </a:r>
            <a:r>
              <a:rPr b="1" lang="en-US" sz="2000" spc="-1" strike="noStrike">
                <a:solidFill>
                  <a:srgbClr val="000000"/>
                </a:solidFill>
                <a:latin typeface="Times New Roman"/>
              </a:rPr>
              <a:t>con</a:t>
            </a:r>
            <a:r>
              <a:rPr b="0" lang="en-US" sz="2000" spc="-1" strike="noStrike">
                <a:solidFill>
                  <a:srgbClr val="000000"/>
                </a:solidFill>
                <a:latin typeface="Times New Roman"/>
              </a:rPr>
              <a:t> </a:t>
            </a:r>
            <a:r>
              <a:rPr b="1" lang="en-US" sz="2000" spc="-1" strike="noStrike">
                <a:solidFill>
                  <a:srgbClr val="000000"/>
                </a:solidFill>
                <a:latin typeface="Times New Roman"/>
              </a:rPr>
              <a:t>la</a:t>
            </a:r>
            <a:r>
              <a:rPr b="0" lang="en-US" sz="2000" spc="-1" strike="noStrike">
                <a:solidFill>
                  <a:srgbClr val="000000"/>
                </a:solidFill>
                <a:latin typeface="Times New Roman"/>
              </a:rPr>
              <a:t> </a:t>
            </a:r>
            <a:r>
              <a:rPr b="1" lang="en-US" sz="2000" spc="-1" strike="noStrike">
                <a:solidFill>
                  <a:srgbClr val="000000"/>
                </a:solidFill>
                <a:latin typeface="Times New Roman"/>
              </a:rPr>
              <a:t>ejecución</a:t>
            </a:r>
            <a:r>
              <a:rPr b="0" lang="en-US" sz="2000" spc="-1" strike="noStrike">
                <a:solidFill>
                  <a:srgbClr val="000000"/>
                </a:solidFill>
                <a:latin typeface="Times New Roman"/>
              </a:rPr>
              <a:t> </a:t>
            </a:r>
            <a:r>
              <a:rPr b="1" lang="en-US" sz="2000" spc="-1" strike="noStrike">
                <a:solidFill>
                  <a:srgbClr val="000000"/>
                </a:solidFill>
                <a:latin typeface="Times New Roman"/>
              </a:rPr>
              <a:t>de</a:t>
            </a:r>
            <a:endParaRPr b="0" lang="es-AR" sz="2000" spc="-1" strike="noStrike">
              <a:solidFill>
                <a:srgbClr val="000000"/>
              </a:solidFill>
              <a:latin typeface="Arial"/>
            </a:endParaRPr>
          </a:p>
          <a:p>
            <a:pPr>
              <a:lnSpc>
                <a:spcPts val="2100"/>
              </a:lnSpc>
            </a:pPr>
            <a:r>
              <a:rPr b="1" lang="en-US" sz="2000" spc="-1" strike="noStrike">
                <a:solidFill>
                  <a:srgbClr val="000000"/>
                </a:solidFill>
                <a:latin typeface="Times New Roman"/>
              </a:rPr>
              <a:t>instrucciones</a:t>
            </a:r>
            <a:r>
              <a:rPr b="0" lang="en-US" sz="2000" spc="-1" strike="noStrike">
                <a:solidFill>
                  <a:srgbClr val="000000"/>
                </a:solidFill>
                <a:latin typeface="Times New Roman"/>
              </a:rPr>
              <a:t> </a:t>
            </a:r>
            <a:r>
              <a:rPr b="1" lang="en-US" sz="2000" spc="-1" strike="noStrike">
                <a:solidFill>
                  <a:srgbClr val="000000"/>
                </a:solidFill>
                <a:latin typeface="Times New Roman"/>
              </a:rPr>
              <a:t>previamente</a:t>
            </a:r>
            <a:r>
              <a:rPr b="0" lang="en-US" sz="2000" spc="-1" strike="noStrike">
                <a:solidFill>
                  <a:srgbClr val="000000"/>
                </a:solidFill>
                <a:latin typeface="Times New Roman"/>
              </a:rPr>
              <a:t> </a:t>
            </a:r>
            <a:r>
              <a:rPr b="1" lang="en-US" sz="2000" spc="-1" strike="noStrike">
                <a:solidFill>
                  <a:srgbClr val="000000"/>
                </a:solidFill>
                <a:latin typeface="Times New Roman"/>
              </a:rPr>
              <a:t>buscadas</a:t>
            </a:r>
            <a:endParaRPr b="0" lang="es-AR" sz="2000" spc="-1" strike="noStrike">
              <a:solidFill>
                <a:srgbClr val="000000"/>
              </a:solidFill>
              <a:latin typeface="Arial"/>
            </a:endParaRPr>
          </a:p>
        </p:txBody>
      </p:sp>
      <p:sp>
        <p:nvSpPr>
          <p:cNvPr id="328" name="TextBox 1"/>
          <p:cNvSpPr/>
          <p:nvPr/>
        </p:nvSpPr>
        <p:spPr>
          <a:xfrm>
            <a:off x="2270160" y="4883040"/>
            <a:ext cx="255816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1</a:t>
            </a:r>
            <a:r>
              <a:rPr b="0" lang="en-US" sz="1800" spc="-1" strike="noStrike">
                <a:solidFill>
                  <a:srgbClr val="000000"/>
                </a:solidFill>
                <a:latin typeface="Times New Roman"/>
              </a:rPr>
              <a:t>    </a:t>
            </a:r>
            <a:r>
              <a:rPr b="1" lang="en-US" sz="1800" spc="-1" strike="noStrike">
                <a:solidFill>
                  <a:srgbClr val="000000"/>
                </a:solidFill>
                <a:latin typeface="Courier New"/>
              </a:rPr>
              <a:t>MAIN</a:t>
            </a:r>
            <a:r>
              <a:rPr b="0" lang="en-US" sz="1800" spc="-1" strike="noStrike">
                <a:solidFill>
                  <a:srgbClr val="000000"/>
                </a:solidFill>
                <a:latin typeface="Times New Roman"/>
              </a:rPr>
              <a:t>   </a:t>
            </a:r>
            <a:r>
              <a:rPr b="1" lang="en-US" sz="1800" spc="-1" strike="noStrike">
                <a:solidFill>
                  <a:srgbClr val="000000"/>
                </a:solidFill>
                <a:latin typeface="Courier New"/>
              </a:rPr>
              <a:t>movlw</a:t>
            </a:r>
            <a:r>
              <a:rPr b="0" lang="en-US" sz="1800" spc="-1" strike="noStrike">
                <a:solidFill>
                  <a:srgbClr val="000000"/>
                </a:solidFill>
                <a:latin typeface="Times New Roman"/>
              </a:rPr>
              <a:t>    </a:t>
            </a:r>
            <a:r>
              <a:rPr b="1" lang="en-US" sz="1800" spc="-1" strike="noStrike">
                <a:solidFill>
                  <a:srgbClr val="000000"/>
                </a:solidFill>
                <a:latin typeface="Courier New"/>
              </a:rPr>
              <a:t>0x05</a:t>
            </a:r>
            <a:endParaRPr b="0" lang="es-AR" sz="1800" spc="-1" strike="noStrike">
              <a:solidFill>
                <a:srgbClr val="000000"/>
              </a:solidFill>
              <a:latin typeface="Arial"/>
            </a:endParaRPr>
          </a:p>
        </p:txBody>
      </p:sp>
      <p:sp>
        <p:nvSpPr>
          <p:cNvPr id="329" name="TextBox 1"/>
          <p:cNvSpPr/>
          <p:nvPr/>
        </p:nvSpPr>
        <p:spPr>
          <a:xfrm>
            <a:off x="2675880" y="4330440"/>
            <a:ext cx="2190960" cy="426240"/>
          </a:xfrm>
          <a:prstGeom prst="rect">
            <a:avLst/>
          </a:prstGeom>
          <a:noFill/>
          <a:ln w="0">
            <a:noFill/>
          </a:ln>
        </p:spPr>
        <p:style>
          <a:lnRef idx="0"/>
          <a:fillRef idx="0"/>
          <a:effectRef idx="0"/>
          <a:fontRef idx="minor"/>
        </p:style>
        <p:txBody>
          <a:bodyPr wrap="none" lIns="0" rIns="0" tIns="0" bIns="45000" anchor="t">
            <a:spAutoFit/>
          </a:bodyPr>
          <a:p>
            <a:pPr>
              <a:lnSpc>
                <a:spcPts val="2999"/>
              </a:lnSpc>
            </a:pPr>
            <a:r>
              <a:rPr b="1" lang="en-US" sz="2200" spc="-1" strike="noStrike">
                <a:solidFill>
                  <a:srgbClr val="ffffff"/>
                </a:solidFill>
                <a:latin typeface="Times New Roman"/>
              </a:rPr>
              <a:t>Example</a:t>
            </a:r>
            <a:r>
              <a:rPr b="0" lang="en-US" sz="2200" spc="-1" strike="noStrike">
                <a:solidFill>
                  <a:srgbClr val="000000"/>
                </a:solidFill>
                <a:latin typeface="Times New Roman"/>
              </a:rPr>
              <a:t> </a:t>
            </a:r>
            <a:r>
              <a:rPr b="1" lang="en-US" sz="2200" spc="-1" strike="noStrike">
                <a:solidFill>
                  <a:srgbClr val="ffffff"/>
                </a:solidFill>
                <a:latin typeface="Times New Roman"/>
              </a:rPr>
              <a:t>Program</a:t>
            </a:r>
            <a:endParaRPr b="0" lang="es-AR" sz="2200" spc="-1" strike="noStrike">
              <a:solidFill>
                <a:srgbClr val="000000"/>
              </a:solidFill>
              <a:latin typeface="Arial"/>
            </a:endParaRPr>
          </a:p>
        </p:txBody>
      </p:sp>
      <p:sp>
        <p:nvSpPr>
          <p:cNvPr id="330" name="TextBox 1"/>
          <p:cNvSpPr/>
          <p:nvPr/>
        </p:nvSpPr>
        <p:spPr>
          <a:xfrm>
            <a:off x="6448680" y="486648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331" name="TextBox 1"/>
          <p:cNvSpPr/>
          <p:nvPr/>
        </p:nvSpPr>
        <p:spPr>
          <a:xfrm>
            <a:off x="64641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T0</a:t>
            </a:r>
            <a:endParaRPr b="0" lang="es-AR" sz="1390" spc="-1" strike="noStrike">
              <a:solidFill>
                <a:srgbClr val="000000"/>
              </a:solidFill>
              <a:latin typeface="Arial"/>
            </a:endParaRPr>
          </a:p>
        </p:txBody>
      </p:sp>
      <p:sp>
        <p:nvSpPr>
          <p:cNvPr id="332" name="TextBox 1"/>
          <p:cNvSpPr/>
          <p:nvPr/>
        </p:nvSpPr>
        <p:spPr>
          <a:xfrm>
            <a:off x="73018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T1</a:t>
            </a:r>
            <a:endParaRPr b="0" lang="es-AR" sz="1390" spc="-1" strike="noStrike">
              <a:solidFill>
                <a:srgbClr val="000000"/>
              </a:solidFill>
              <a:latin typeface="Arial"/>
            </a:endParaRPr>
          </a:p>
        </p:txBody>
      </p:sp>
      <p:sp>
        <p:nvSpPr>
          <p:cNvPr id="333" name="TextBox 1"/>
          <p:cNvSpPr/>
          <p:nvPr/>
        </p:nvSpPr>
        <p:spPr>
          <a:xfrm>
            <a:off x="81399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T2</a:t>
            </a:r>
            <a:endParaRPr b="0" lang="es-AR" sz="1390" spc="-1" strike="noStrike">
              <a:solidFill>
                <a:srgbClr val="000000"/>
              </a:solidFill>
              <a:latin typeface="Arial"/>
            </a:endParaRPr>
          </a:p>
        </p:txBody>
      </p:sp>
      <p:sp>
        <p:nvSpPr>
          <p:cNvPr id="334" name="TextBox 1"/>
          <p:cNvSpPr/>
          <p:nvPr/>
        </p:nvSpPr>
        <p:spPr>
          <a:xfrm>
            <a:off x="89776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T3</a:t>
            </a:r>
            <a:endParaRPr b="0" lang="es-AR" sz="1390" spc="-1" strike="noStrike">
              <a:solidFill>
                <a:srgbClr val="000000"/>
              </a:solidFill>
              <a:latin typeface="Arial"/>
            </a:endParaRPr>
          </a:p>
        </p:txBody>
      </p:sp>
      <p:sp>
        <p:nvSpPr>
          <p:cNvPr id="335" name="TextBox 1"/>
          <p:cNvSpPr/>
          <p:nvPr/>
        </p:nvSpPr>
        <p:spPr>
          <a:xfrm>
            <a:off x="98157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T4</a:t>
            </a:r>
            <a:endParaRPr b="0" lang="es-AR" sz="1390" spc="-1" strike="noStrike">
              <a:solidFill>
                <a:srgbClr val="000000"/>
              </a:solidFill>
              <a:latin typeface="Arial"/>
            </a:endParaRPr>
          </a:p>
        </p:txBody>
      </p:sp>
      <p:sp>
        <p:nvSpPr>
          <p:cNvPr id="336" name="TextBox 1"/>
          <p:cNvSpPr/>
          <p:nvPr/>
        </p:nvSpPr>
        <p:spPr>
          <a:xfrm>
            <a:off x="1067112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T5</a:t>
            </a:r>
            <a:endParaRPr b="0" lang="es-AR" sz="1390" spc="-1" strike="noStrike">
              <a:solidFill>
                <a:srgbClr val="000000"/>
              </a:solidFill>
              <a:latin typeface="Arial"/>
            </a:endParaRPr>
          </a:p>
        </p:txBody>
      </p:sp>
      <p:sp>
        <p:nvSpPr>
          <p:cNvPr id="337" name="TextBox 1"/>
          <p:cNvSpPr/>
          <p:nvPr/>
        </p:nvSpPr>
        <p:spPr>
          <a:xfrm>
            <a:off x="1150920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T6</a:t>
            </a:r>
            <a:endParaRPr b="0" lang="es-AR" sz="1390" spc="-1" strike="noStrike">
              <a:solidFill>
                <a:srgbClr val="000000"/>
              </a:solidFill>
              <a:latin typeface="Arial"/>
            </a:endParaRPr>
          </a:p>
        </p:txBody>
      </p:sp>
      <p:sp>
        <p:nvSpPr>
          <p:cNvPr id="338" name="TextBox 1"/>
          <p:cNvSpPr/>
          <p:nvPr/>
        </p:nvSpPr>
        <p:spPr>
          <a:xfrm>
            <a:off x="1234692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T7</a:t>
            </a:r>
            <a:endParaRPr b="0" lang="es-AR" sz="1390" spc="-1" strike="noStrike">
              <a:solidFill>
                <a:srgbClr val="000000"/>
              </a:solidFill>
              <a:latin typeface="Arial"/>
            </a:endParaRPr>
          </a:p>
        </p:txBody>
      </p:sp>
      <p:sp>
        <p:nvSpPr>
          <p:cNvPr id="339" name="TextBox 1"/>
          <p:cNvSpPr/>
          <p:nvPr/>
        </p:nvSpPr>
        <p:spPr>
          <a:xfrm>
            <a:off x="9496080" y="4866480"/>
            <a:ext cx="281340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65"/>
                </a:solidFill>
                <a:latin typeface="Times New Roman"/>
              </a:rPr>
              <a:t>Tiempo</a:t>
            </a:r>
            <a:r>
              <a:rPr b="0" lang="en-US" sz="1090" spc="-1" strike="noStrike">
                <a:solidFill>
                  <a:srgbClr val="000000"/>
                </a:solidFill>
                <a:latin typeface="Times New Roman"/>
              </a:rPr>
              <a:t> </a:t>
            </a:r>
            <a:r>
              <a:rPr b="1" lang="en-US" sz="1090" spc="-1" strike="noStrike">
                <a:solidFill>
                  <a:srgbClr val="000065"/>
                </a:solidFill>
                <a:latin typeface="Times New Roman"/>
              </a:rPr>
              <a:t>de</a:t>
            </a:r>
            <a:r>
              <a:rPr b="0" lang="en-US" sz="1090" spc="-1" strike="noStrike">
                <a:solidFill>
                  <a:srgbClr val="000000"/>
                </a:solidFill>
                <a:latin typeface="Times New Roman"/>
              </a:rPr>
              <a:t> </a:t>
            </a:r>
            <a:r>
              <a:rPr b="1" lang="en-US" sz="1090" spc="-1" strike="noStrike">
                <a:solidFill>
                  <a:srgbClr val="000065"/>
                </a:solidFill>
                <a:latin typeface="Times New Roman"/>
              </a:rPr>
              <a:t>ejecución</a:t>
            </a:r>
            <a:r>
              <a:rPr b="0" lang="en-US" sz="1090" spc="-1" strike="noStrike">
                <a:solidFill>
                  <a:srgbClr val="000000"/>
                </a:solidFill>
                <a:latin typeface="Times New Roman"/>
              </a:rPr>
              <a:t> </a:t>
            </a:r>
            <a:r>
              <a:rPr b="1" lang="en-US" sz="1090" spc="-1" strike="noStrike">
                <a:solidFill>
                  <a:srgbClr val="000065"/>
                </a:solidFill>
                <a:latin typeface="Times New Roman"/>
              </a:rPr>
              <a:t>de</a:t>
            </a:r>
            <a:r>
              <a:rPr b="0" lang="en-US" sz="1090" spc="-1" strike="noStrike">
                <a:solidFill>
                  <a:srgbClr val="000000"/>
                </a:solidFill>
                <a:latin typeface="Times New Roman"/>
              </a:rPr>
              <a:t> </a:t>
            </a:r>
            <a:r>
              <a:rPr b="1" lang="en-US" sz="1090" spc="-1" strike="noStrike">
                <a:solidFill>
                  <a:srgbClr val="000065"/>
                </a:solidFill>
                <a:latin typeface="Times New Roman"/>
              </a:rPr>
              <a:t>una</a:t>
            </a:r>
            <a:r>
              <a:rPr b="0" lang="en-US" sz="1090" spc="-1" strike="noStrike">
                <a:solidFill>
                  <a:srgbClr val="000000"/>
                </a:solidFill>
                <a:latin typeface="Times New Roman"/>
              </a:rPr>
              <a:t> </a:t>
            </a:r>
            <a:r>
              <a:rPr b="1" lang="en-US" sz="1090" spc="-1" strike="noStrike">
                <a:solidFill>
                  <a:srgbClr val="000065"/>
                </a:solidFill>
                <a:latin typeface="Times New Roman"/>
              </a:rPr>
              <a:t>instrucción</a:t>
            </a:r>
            <a:r>
              <a:rPr b="0" lang="en-US" sz="1090" spc="-1" strike="noStrike">
                <a:solidFill>
                  <a:srgbClr val="000000"/>
                </a:solidFill>
                <a:latin typeface="Times New Roman"/>
              </a:rPr>
              <a:t> </a:t>
            </a:r>
            <a:r>
              <a:rPr b="1" lang="en-US" sz="1090" spc="-1" strike="noStrike">
                <a:solidFill>
                  <a:srgbClr val="000065"/>
                </a:solidFill>
                <a:latin typeface="Times New Roman"/>
              </a:rPr>
              <a:t>normal</a:t>
            </a:r>
            <a:endParaRPr b="0" lang="es-AR" sz="1090" spc="-1" strike="noStrike">
              <a:solidFill>
                <a:srgbClr val="000000"/>
              </a:solidFill>
              <a:latin typeface="Arial"/>
            </a:endParaRPr>
          </a:p>
        </p:txBody>
      </p:sp>
      <p:sp>
        <p:nvSpPr>
          <p:cNvPr id="340" name="TextBox 1"/>
          <p:cNvSpPr/>
          <p:nvPr/>
        </p:nvSpPr>
        <p:spPr>
          <a:xfrm>
            <a:off x="3515760" y="5352480"/>
            <a:ext cx="150372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movwf</a:t>
            </a:r>
            <a:r>
              <a:rPr b="0" lang="en-US" sz="1800" spc="-1" strike="noStrike">
                <a:solidFill>
                  <a:srgbClr val="000000"/>
                </a:solidFill>
                <a:latin typeface="Times New Roman"/>
              </a:rPr>
              <a:t>    </a:t>
            </a:r>
            <a:r>
              <a:rPr b="1" lang="en-US" sz="1800" spc="-1" strike="noStrike">
                <a:solidFill>
                  <a:srgbClr val="000000"/>
                </a:solidFill>
                <a:latin typeface="Courier New"/>
              </a:rPr>
              <a:t>REG1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call</a:t>
            </a:r>
            <a:r>
              <a:rPr b="0" lang="en-US" sz="1800" spc="-1" strike="noStrike">
                <a:solidFill>
                  <a:srgbClr val="000000"/>
                </a:solidFill>
                <a:latin typeface="Times New Roman"/>
              </a:rPr>
              <a:t>       </a:t>
            </a:r>
            <a:r>
              <a:rPr b="1" lang="en-US" sz="1800" spc="-1" strike="noStrike">
                <a:solidFill>
                  <a:srgbClr val="000000"/>
                </a:solidFill>
                <a:latin typeface="Courier New"/>
              </a:rPr>
              <a:t>SUB1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addwf</a:t>
            </a:r>
            <a:r>
              <a:rPr b="0" lang="en-US" sz="1800" spc="-1" strike="noStrike">
                <a:solidFill>
                  <a:srgbClr val="000000"/>
                </a:solidFill>
                <a:latin typeface="Times New Roman"/>
              </a:rPr>
              <a:t>    </a:t>
            </a:r>
            <a:r>
              <a:rPr b="1" lang="en-US" sz="1800" spc="-1" strike="noStrike">
                <a:solidFill>
                  <a:srgbClr val="000000"/>
                </a:solidFill>
                <a:latin typeface="Courier New"/>
              </a:rPr>
              <a:t>REG2</a:t>
            </a:r>
            <a:endParaRPr b="0" lang="es-AR" sz="1800" spc="-1" strike="noStrike">
              <a:solidFill>
                <a:srgbClr val="000000"/>
              </a:solidFill>
              <a:latin typeface="Arial"/>
            </a:endParaRPr>
          </a:p>
        </p:txBody>
      </p:sp>
      <p:sp>
        <p:nvSpPr>
          <p:cNvPr id="341" name="TextBox 1"/>
          <p:cNvSpPr/>
          <p:nvPr/>
        </p:nvSpPr>
        <p:spPr>
          <a:xfrm>
            <a:off x="1863720" y="5352480"/>
            <a:ext cx="13824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2</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3</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4</a:t>
            </a:r>
            <a:endParaRPr b="0" lang="es-AR" sz="1800" spc="-1" strike="noStrike">
              <a:solidFill>
                <a:srgbClr val="000000"/>
              </a:solidFill>
              <a:latin typeface="Arial"/>
            </a:endParaRPr>
          </a:p>
        </p:txBody>
      </p:sp>
      <p:sp>
        <p:nvSpPr>
          <p:cNvPr id="342" name="TextBox 1"/>
          <p:cNvSpPr/>
          <p:nvPr/>
        </p:nvSpPr>
        <p:spPr>
          <a:xfrm>
            <a:off x="7502400" y="5335560"/>
            <a:ext cx="2372040" cy="908640"/>
          </a:xfrm>
          <a:prstGeom prst="rect">
            <a:avLst/>
          </a:prstGeom>
          <a:noFill/>
          <a:ln w="0">
            <a:noFill/>
          </a:ln>
        </p:spPr>
        <p:style>
          <a:lnRef idx="0"/>
          <a:fillRef idx="0"/>
          <a:effectRef idx="0"/>
          <a:fontRef idx="minor"/>
        </p:style>
        <p:txBody>
          <a:bodyPr wrap="none" lIns="0" rIns="0" tIns="0" bIns="45000" anchor="t">
            <a:spAutoFit/>
          </a:bodyPr>
          <a:p>
            <a:pPr>
              <a:lnSpc>
                <a:spcPts val="1599"/>
              </a:lnSpc>
              <a:tabLst>
                <a:tab algn="l" pos="622440"/>
                <a:tab algn="l" pos="1244520"/>
              </a:tabLst>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a:p>
            <a:pPr>
              <a:lnSpc>
                <a:spcPts val="1001"/>
              </a:lnSpc>
              <a:tabLst>
                <a:tab algn="l" pos="622440"/>
                <a:tab algn="l" pos="1244520"/>
              </a:tabLst>
            </a:pPr>
            <a:endParaRPr b="0" lang="es-AR" sz="1800" spc="-1" strike="noStrike">
              <a:solidFill>
                <a:srgbClr val="000000"/>
              </a:solidFill>
              <a:latin typeface="Arial"/>
            </a:endParaRPr>
          </a:p>
          <a:p>
            <a:pPr>
              <a:lnSpc>
                <a:spcPts val="1599"/>
              </a:lnSpc>
              <a:tabLst>
                <a:tab algn="l" pos="622440"/>
                <a:tab algn="l" pos="1244520"/>
              </a:tabLst>
            </a:pPr>
            <a:r>
              <a:rPr b="0" lang="en-US" sz="1800" spc="-1" strike="noStrike">
                <a:solidFill>
                  <a:srgbClr val="000000"/>
                </a:solidFill>
                <a:latin typeface="Calibri"/>
              </a:rPr>
              <a:t>	</a:t>
            </a: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a:p>
            <a:pPr>
              <a:lnSpc>
                <a:spcPts val="1001"/>
              </a:lnSpc>
              <a:tabLst>
                <a:tab algn="l" pos="622440"/>
                <a:tab algn="l" pos="1244520"/>
              </a:tabLst>
            </a:pPr>
            <a:endParaRPr b="0" lang="es-AR" sz="1800" spc="-1" strike="noStrike">
              <a:solidFill>
                <a:srgbClr val="000000"/>
              </a:solidFill>
              <a:latin typeface="Arial"/>
            </a:endParaRPr>
          </a:p>
          <a:p>
            <a:pPr>
              <a:lnSpc>
                <a:spcPts val="1599"/>
              </a:lnSpc>
              <a:tabLst>
                <a:tab algn="l" pos="622440"/>
                <a:tab algn="l" pos="12445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cc0000"/>
                </a:solidFill>
                <a:latin typeface="Arial Narrow"/>
              </a:rPr>
              <a:t>Ejecuta</a:t>
            </a:r>
            <a:endParaRPr b="0" lang="es-AR" sz="1390" spc="-1" strike="noStrike">
              <a:solidFill>
                <a:srgbClr val="000000"/>
              </a:solidFill>
              <a:latin typeface="Arial"/>
            </a:endParaRPr>
          </a:p>
        </p:txBody>
      </p:sp>
      <p:sp>
        <p:nvSpPr>
          <p:cNvPr id="343" name="TextBox 1"/>
          <p:cNvSpPr/>
          <p:nvPr/>
        </p:nvSpPr>
        <p:spPr>
          <a:xfrm>
            <a:off x="10752840" y="5335560"/>
            <a:ext cx="1667880" cy="909360"/>
          </a:xfrm>
          <a:prstGeom prst="rect">
            <a:avLst/>
          </a:prstGeom>
          <a:noFill/>
          <a:ln w="0">
            <a:noFill/>
          </a:ln>
        </p:spPr>
        <p:style>
          <a:lnRef idx="0"/>
          <a:fillRef idx="0"/>
          <a:effectRef idx="0"/>
          <a:fontRef idx="minor"/>
        </p:style>
        <p:txBody>
          <a:bodyPr wrap="none" lIns="0" rIns="0" tIns="0" bIns="45000" anchor="t">
            <a:spAutoFit/>
          </a:bodyPr>
          <a:p>
            <a:pPr>
              <a:lnSpc>
                <a:spcPts val="1500"/>
              </a:lnSpc>
              <a:tabLst>
                <a:tab algn="l" pos="1282680"/>
              </a:tabLst>
            </a:pPr>
            <a:r>
              <a:rPr b="1" lang="en-US" sz="1090" spc="-1" strike="noStrike">
                <a:solidFill>
                  <a:srgbClr val="000065"/>
                </a:solidFill>
                <a:latin typeface="Times New Roman"/>
              </a:rPr>
              <a:t>Tiempo</a:t>
            </a:r>
            <a:r>
              <a:rPr b="0" lang="en-US" sz="1090" spc="-1" strike="noStrike">
                <a:solidFill>
                  <a:srgbClr val="000000"/>
                </a:solidFill>
                <a:latin typeface="Times New Roman"/>
              </a:rPr>
              <a:t> </a:t>
            </a:r>
            <a:r>
              <a:rPr b="1" lang="en-US" sz="1090" spc="-1" strike="noStrike">
                <a:solidFill>
                  <a:srgbClr val="000065"/>
                </a:solidFill>
                <a:latin typeface="Times New Roman"/>
              </a:rPr>
              <a:t>para</a:t>
            </a:r>
            <a:r>
              <a:rPr b="0" lang="en-US" sz="1090" spc="-1" strike="noStrike">
                <a:solidFill>
                  <a:srgbClr val="000000"/>
                </a:solidFill>
                <a:latin typeface="Times New Roman"/>
              </a:rPr>
              <a:t> </a:t>
            </a:r>
            <a:r>
              <a:rPr b="1" lang="en-US" sz="1090" spc="-1" strike="noStrike">
                <a:solidFill>
                  <a:srgbClr val="000065"/>
                </a:solidFill>
                <a:latin typeface="Times New Roman"/>
              </a:rPr>
              <a:t>ejecutar</a:t>
            </a:r>
            <a:endParaRPr b="0" lang="es-AR" sz="1090" spc="-1" strike="noStrike">
              <a:solidFill>
                <a:srgbClr val="000000"/>
              </a:solidFill>
              <a:latin typeface="Arial"/>
            </a:endParaRPr>
          </a:p>
          <a:p>
            <a:pPr>
              <a:lnSpc>
                <a:spcPts val="1301"/>
              </a:lnSpc>
              <a:tabLst>
                <a:tab algn="l" pos="1282680"/>
              </a:tabLst>
            </a:pPr>
            <a:r>
              <a:rPr b="1" lang="en-US" sz="1090" spc="-1" strike="noStrike">
                <a:solidFill>
                  <a:srgbClr val="000065"/>
                </a:solidFill>
                <a:latin typeface="Times New Roman"/>
              </a:rPr>
              <a:t>la</a:t>
            </a:r>
            <a:r>
              <a:rPr b="0" lang="en-US" sz="1090" spc="-1" strike="noStrike">
                <a:solidFill>
                  <a:srgbClr val="000000"/>
                </a:solidFill>
                <a:latin typeface="Times New Roman"/>
              </a:rPr>
              <a:t> </a:t>
            </a:r>
            <a:r>
              <a:rPr b="1" lang="en-US" sz="1090" spc="-1" strike="noStrike">
                <a:solidFill>
                  <a:srgbClr val="000065"/>
                </a:solidFill>
                <a:latin typeface="Times New Roman"/>
              </a:rPr>
              <a:t>instrucción</a:t>
            </a:r>
            <a:r>
              <a:rPr b="0" lang="en-US" sz="1090" spc="-1" strike="noStrike">
                <a:solidFill>
                  <a:srgbClr val="000000"/>
                </a:solidFill>
                <a:latin typeface="Times New Roman"/>
              </a:rPr>
              <a:t> </a:t>
            </a:r>
            <a:r>
              <a:rPr b="1" lang="en-US" sz="1090" spc="-1" strike="noStrike">
                <a:solidFill>
                  <a:srgbClr val="000065"/>
                </a:solidFill>
                <a:latin typeface="Times New Roman"/>
              </a:rPr>
              <a:t>call</a:t>
            </a:r>
            <a:endParaRPr b="0" lang="es-AR" sz="1090" spc="-1" strike="noStrike">
              <a:solidFill>
                <a:srgbClr val="000000"/>
              </a:solidFill>
              <a:latin typeface="Arial"/>
            </a:endParaRPr>
          </a:p>
          <a:p>
            <a:pPr>
              <a:lnSpc>
                <a:spcPts val="1301"/>
              </a:lnSpc>
              <a:tabLst>
                <a:tab algn="l" pos="1282680"/>
              </a:tabLst>
            </a:pPr>
            <a:r>
              <a:rPr b="1" lang="en-US" sz="1090" spc="-1" strike="noStrike">
                <a:solidFill>
                  <a:srgbClr val="000065"/>
                </a:solidFill>
                <a:latin typeface="Times New Roman"/>
              </a:rPr>
              <a:t>incluye</a:t>
            </a:r>
            <a:r>
              <a:rPr b="0" lang="en-US" sz="1090" spc="-1" strike="noStrike">
                <a:solidFill>
                  <a:srgbClr val="000000"/>
                </a:solidFill>
                <a:latin typeface="Times New Roman"/>
              </a:rPr>
              <a:t> </a:t>
            </a:r>
            <a:r>
              <a:rPr b="1" lang="en-US" sz="1090" spc="-1" strike="noStrike">
                <a:solidFill>
                  <a:srgbClr val="000065"/>
                </a:solidFill>
                <a:latin typeface="Times New Roman"/>
              </a:rPr>
              <a:t>el</a:t>
            </a:r>
            <a:r>
              <a:rPr b="0" lang="en-US" sz="1090" spc="-1" strike="noStrike">
                <a:solidFill>
                  <a:srgbClr val="000000"/>
                </a:solidFill>
                <a:latin typeface="Times New Roman"/>
              </a:rPr>
              <a:t> </a:t>
            </a:r>
            <a:r>
              <a:rPr b="1" lang="en-US" sz="1090" spc="-1" strike="noStrike">
                <a:solidFill>
                  <a:srgbClr val="000065"/>
                </a:solidFill>
                <a:latin typeface="Times New Roman"/>
              </a:rPr>
              <a:t>nivelado</a:t>
            </a:r>
            <a:r>
              <a:rPr b="0" lang="en-US" sz="1090" spc="-1" strike="noStrike">
                <a:solidFill>
                  <a:srgbClr val="000000"/>
                </a:solidFill>
                <a:latin typeface="Times New Roman"/>
              </a:rPr>
              <a:t> </a:t>
            </a:r>
            <a:r>
              <a:rPr b="1" lang="en-US" sz="1090" spc="-1" strike="noStrike">
                <a:solidFill>
                  <a:srgbClr val="000065"/>
                </a:solidFill>
                <a:latin typeface="Times New Roman"/>
              </a:rPr>
              <a:t>del</a:t>
            </a:r>
            <a:endParaRPr b="0" lang="es-AR" sz="1090" spc="-1" strike="noStrike">
              <a:solidFill>
                <a:srgbClr val="000000"/>
              </a:solidFill>
              <a:latin typeface="Arial"/>
            </a:endParaRPr>
          </a:p>
          <a:p>
            <a:pPr>
              <a:lnSpc>
                <a:spcPts val="1301"/>
              </a:lnSpc>
              <a:tabLst>
                <a:tab algn="l" pos="1282680"/>
              </a:tabLst>
            </a:pPr>
            <a:r>
              <a:rPr b="1" lang="en-US" sz="1090" spc="-1" strike="noStrike">
                <a:solidFill>
                  <a:srgbClr val="000065"/>
                </a:solidFill>
                <a:latin typeface="Times New Roman"/>
              </a:rPr>
              <a:t>pipeline</a:t>
            </a:r>
            <a:r>
              <a:rPr b="0" lang="en-US" sz="1090" spc="-1" strike="noStrike">
                <a:solidFill>
                  <a:srgbClr val="000000"/>
                </a:solidFill>
                <a:latin typeface="Times New Roman"/>
              </a:rPr>
              <a:t> </a:t>
            </a:r>
            <a:r>
              <a:rPr b="1" lang="en-US" sz="1090" spc="-1" strike="noStrike">
                <a:solidFill>
                  <a:srgbClr val="000065"/>
                </a:solidFill>
                <a:latin typeface="Times New Roman"/>
              </a:rPr>
              <a:t>(Flush)</a:t>
            </a:r>
            <a:endParaRPr b="0" lang="es-AR" sz="1090" spc="-1" strike="noStrike">
              <a:solidFill>
                <a:srgbClr val="000000"/>
              </a:solidFill>
              <a:latin typeface="Arial"/>
            </a:endParaRPr>
          </a:p>
          <a:p>
            <a:pPr>
              <a:lnSpc>
                <a:spcPts val="1400"/>
              </a:lnSpc>
              <a:tabLst>
                <a:tab algn="l" pos="1282680"/>
              </a:tabLst>
            </a:pPr>
            <a:r>
              <a:rPr b="0" lang="en-US" sz="1800" spc="-1" strike="noStrike">
                <a:solidFill>
                  <a:srgbClr val="000000"/>
                </a:solidFill>
                <a:latin typeface="Calibri"/>
              </a:rPr>
              <a:t>	</a:t>
            </a:r>
            <a:r>
              <a:rPr b="1" lang="en-US" sz="1390" spc="-1" strike="noStrike">
                <a:solidFill>
                  <a:srgbClr val="000000"/>
                </a:solidFill>
                <a:latin typeface="Arial Narrow"/>
              </a:rPr>
              <a:t>Fetch</a:t>
            </a:r>
            <a:endParaRPr b="0" lang="es-AR" sz="1390" spc="-1" strike="noStrike">
              <a:solidFill>
                <a:srgbClr val="000000"/>
              </a:solidFill>
              <a:latin typeface="Arial"/>
            </a:endParaRPr>
          </a:p>
        </p:txBody>
      </p:sp>
      <p:sp>
        <p:nvSpPr>
          <p:cNvPr id="344" name="TextBox 1"/>
          <p:cNvSpPr/>
          <p:nvPr/>
        </p:nvSpPr>
        <p:spPr>
          <a:xfrm>
            <a:off x="2156760" y="7362720"/>
            <a:ext cx="314352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51</a:t>
            </a:r>
            <a:r>
              <a:rPr b="0" lang="en-US" sz="1800" spc="-1" strike="noStrike">
                <a:solidFill>
                  <a:srgbClr val="000000"/>
                </a:solidFill>
                <a:latin typeface="Times New Roman"/>
              </a:rPr>
              <a:t>    </a:t>
            </a:r>
            <a:r>
              <a:rPr b="1" lang="en-US" sz="1800" spc="-1" strike="noStrike">
                <a:solidFill>
                  <a:srgbClr val="000000"/>
                </a:solidFill>
                <a:latin typeface="Courier New"/>
              </a:rPr>
              <a:t>SUB1</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PORTB,w</a:t>
            </a:r>
            <a:endParaRPr b="0" lang="es-AR" sz="1800" spc="-1" strike="noStrike">
              <a:solidFill>
                <a:srgbClr val="000000"/>
              </a:solidFill>
              <a:latin typeface="Arial"/>
            </a:endParaRPr>
          </a:p>
        </p:txBody>
      </p:sp>
      <p:sp>
        <p:nvSpPr>
          <p:cNvPr id="345" name="TextBox 1"/>
          <p:cNvSpPr/>
          <p:nvPr/>
        </p:nvSpPr>
        <p:spPr>
          <a:xfrm>
            <a:off x="9801000" y="734580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346" name="TextBox 1"/>
          <p:cNvSpPr/>
          <p:nvPr/>
        </p:nvSpPr>
        <p:spPr>
          <a:xfrm>
            <a:off x="3419280" y="78152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347" name="TextBox 1"/>
          <p:cNvSpPr/>
          <p:nvPr/>
        </p:nvSpPr>
        <p:spPr>
          <a:xfrm>
            <a:off x="1701360" y="781524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52</a:t>
            </a:r>
            <a:endParaRPr b="0" lang="es-AR" sz="1800" spc="-1" strike="noStrike">
              <a:solidFill>
                <a:srgbClr val="000000"/>
              </a:solidFill>
              <a:latin typeface="Arial"/>
            </a:endParaRPr>
          </a:p>
        </p:txBody>
      </p:sp>
      <p:sp>
        <p:nvSpPr>
          <p:cNvPr id="348" name="TextBox 1"/>
          <p:cNvSpPr/>
          <p:nvPr/>
        </p:nvSpPr>
        <p:spPr>
          <a:xfrm>
            <a:off x="10655640" y="778140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349" name="TextBox 1"/>
          <p:cNvSpPr/>
          <p:nvPr/>
        </p:nvSpPr>
        <p:spPr>
          <a:xfrm>
            <a:off x="11394000" y="8233920"/>
            <a:ext cx="4370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350" name="TextBox 1"/>
          <p:cNvSpPr/>
          <p:nvPr/>
        </p:nvSpPr>
        <p:spPr>
          <a:xfrm>
            <a:off x="12258000" y="8233920"/>
            <a:ext cx="38520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cc0000"/>
                </a:solidFill>
                <a:latin typeface="Arial Narrow"/>
              </a:rPr>
              <a:t>Flush</a:t>
            </a:r>
            <a:endParaRPr b="0" lang="es-AR" sz="1390" spc="-1" strike="noStrike">
              <a:solidFill>
                <a:srgbClr val="000000"/>
              </a:solidFill>
              <a:latin typeface="Arial"/>
            </a:endParaRPr>
          </a:p>
        </p:txBody>
      </p:sp>
      <p:sp>
        <p:nvSpPr>
          <p:cNvPr id="351" name="TextBox 1"/>
          <p:cNvSpPr/>
          <p:nvPr/>
        </p:nvSpPr>
        <p:spPr>
          <a:xfrm>
            <a:off x="2127600" y="8267040"/>
            <a:ext cx="3201480" cy="553320"/>
          </a:xfrm>
          <a:prstGeom prst="rect">
            <a:avLst/>
          </a:prstGeom>
          <a:noFill/>
          <a:ln w="0">
            <a:noFill/>
          </a:ln>
        </p:spPr>
        <p:style>
          <a:lnRef idx="0"/>
          <a:fillRef idx="0"/>
          <a:effectRef idx="0"/>
          <a:fontRef idx="minor"/>
        </p:style>
        <p:txBody>
          <a:bodyPr wrap="none" lIns="0" rIns="0" tIns="0" bIns="45000" anchor="t">
            <a:spAutoFit/>
          </a:bodyPr>
          <a:p>
            <a:pPr>
              <a:lnSpc>
                <a:spcPts val="1400"/>
              </a:lnSpc>
              <a:tabLst>
                <a:tab algn="l" pos="1206360"/>
              </a:tabLst>
            </a:pPr>
            <a:r>
              <a:rPr b="1" lang="en-US" sz="1800" spc="-1" strike="noStrike">
                <a:solidFill>
                  <a:srgbClr val="000000"/>
                </a:solidFill>
                <a:latin typeface="Courier New"/>
              </a:rPr>
              <a:t>53</a:t>
            </a:r>
            <a:r>
              <a:rPr b="0" lang="en-US" sz="1800" spc="-1" strike="noStrike">
                <a:solidFill>
                  <a:srgbClr val="000000"/>
                </a:solidFill>
                <a:latin typeface="Times New Roman"/>
              </a:rPr>
              <a:t>    </a:t>
            </a:r>
            <a:r>
              <a:rPr b="1" lang="en-US" sz="1800" spc="-1" strike="noStrike">
                <a:solidFill>
                  <a:srgbClr val="000000"/>
                </a:solidFill>
                <a:latin typeface="Courier New"/>
              </a:rPr>
              <a:t>SUB2</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PORTC,w</a:t>
            </a:r>
            <a:endParaRPr b="0" lang="es-AR" sz="1800" spc="-1" strike="noStrike">
              <a:solidFill>
                <a:srgbClr val="000000"/>
              </a:solidFill>
              <a:latin typeface="Arial"/>
            </a:endParaRPr>
          </a:p>
          <a:p>
            <a:pPr>
              <a:lnSpc>
                <a:spcPts val="1001"/>
              </a:lnSpc>
              <a:tabLst>
                <a:tab algn="l" pos="1206360"/>
              </a:tabLst>
            </a:pPr>
            <a:endParaRPr b="0" lang="es-AR" sz="1800" spc="-1" strike="noStrike">
              <a:solidFill>
                <a:srgbClr val="000000"/>
              </a:solidFill>
              <a:latin typeface="Arial"/>
            </a:endParaRPr>
          </a:p>
          <a:p>
            <a:pPr>
              <a:lnSpc>
                <a:spcPts val="1599"/>
              </a:lnSpc>
              <a:tabLst>
                <a:tab algn="l" pos="1206360"/>
              </a:tabLst>
            </a:pPr>
            <a:r>
              <a:rPr b="1" lang="en-US" sz="1800" spc="-1" strike="noStrike">
                <a:solidFill>
                  <a:srgbClr val="000000"/>
                </a:solidFill>
                <a:latin typeface="Courier New"/>
              </a:rPr>
              <a:t>54</a:t>
            </a:r>
            <a:endParaRPr b="0" lang="es-AR" sz="1800" spc="-1" strike="noStrike">
              <a:solidFill>
                <a:srgbClr val="000000"/>
              </a:solidFill>
              <a:latin typeface="Arial"/>
            </a:endParaRPr>
          </a:p>
          <a:p>
            <a:pPr>
              <a:lnSpc>
                <a:spcPts val="0"/>
              </a:lnSpc>
              <a:tabLst>
                <a:tab algn="l" pos="1206360"/>
              </a:tabLst>
            </a:pPr>
            <a:r>
              <a:rPr b="0" lang="en-US" sz="1800" spc="-1" strike="noStrike">
                <a:solidFill>
                  <a:srgbClr val="000000"/>
                </a:solidFill>
                <a:latin typeface="Calibri"/>
              </a:rPr>
              <a:t>	</a:t>
            </a: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352" name="3 CuadroTexto"/>
          <p:cNvSpPr/>
          <p:nvPr/>
        </p:nvSpPr>
        <p:spPr>
          <a:xfrm>
            <a:off x="1492920" y="3737520"/>
            <a:ext cx="3966840" cy="364680"/>
          </a:xfrm>
          <a:prstGeom prst="rect">
            <a:avLst/>
          </a:prstGeom>
          <a:solidFill>
            <a:srgbClr val="ffff00">
              <a:alpha val="37000"/>
            </a:srgbClr>
          </a:solidFill>
          <a:ln w="3175">
            <a:solidFill>
              <a:srgbClr val="000000"/>
            </a:solidFill>
            <a:round/>
          </a:ln>
        </p:spPr>
        <p:style>
          <a:lnRef idx="0"/>
          <a:fillRef idx="0"/>
          <a:effectRef idx="0"/>
          <a:fontRef idx="minor"/>
        </p:style>
        <p:txBody>
          <a:bodyPr wrap="none" lIns="90000" rIns="90000" tIns="45000" bIns="45000" anchor="t">
            <a:spAutoFit/>
          </a:bodyPr>
          <a:p>
            <a:pPr>
              <a:lnSpc>
                <a:spcPct val="100000"/>
              </a:lnSpc>
            </a:pPr>
            <a:r>
              <a:rPr b="0" lang="es-ES" sz="1800" spc="-1" strike="noStrike">
                <a:solidFill>
                  <a:srgbClr val="000000"/>
                </a:solidFill>
                <a:latin typeface="Calibri"/>
              </a:rPr>
              <a:t>4 ciclo de reloj = 1 ciclo de Maquina</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Picture 3" descr=""/>
          <p:cNvPicPr/>
          <p:nvPr/>
        </p:nvPicPr>
        <p:blipFill>
          <a:blip r:embed="rId1"/>
          <a:stretch/>
        </p:blipFill>
        <p:spPr>
          <a:xfrm>
            <a:off x="1386000" y="812520"/>
            <a:ext cx="12347280" cy="9062640"/>
          </a:xfrm>
          <a:prstGeom prst="rect">
            <a:avLst/>
          </a:prstGeom>
          <a:ln w="0">
            <a:noFill/>
          </a:ln>
        </p:spPr>
      </p:pic>
      <p:sp>
        <p:nvSpPr>
          <p:cNvPr id="354" name="TextBox 1"/>
          <p:cNvSpPr/>
          <p:nvPr/>
        </p:nvSpPr>
        <p:spPr>
          <a:xfrm>
            <a:off x="4539960" y="1968120"/>
            <a:ext cx="588564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600" spc="-1" strike="noStrike">
                <a:solidFill>
                  <a:srgbClr val="000000"/>
                </a:solidFill>
                <a:latin typeface="Times New Roman"/>
              </a:rPr>
              <a:t>Búsca</a:t>
            </a:r>
            <a:r>
              <a:rPr b="0" lang="en-US" sz="1600" spc="-1" strike="noStrike">
                <a:solidFill>
                  <a:srgbClr val="000000"/>
                </a:solidFill>
                <a:latin typeface="Times New Roman"/>
              </a:rPr>
              <a:t> </a:t>
            </a:r>
            <a:r>
              <a:rPr b="1" lang="en-US" sz="1600" spc="-1" strike="noStrike">
                <a:solidFill>
                  <a:srgbClr val="000000"/>
                </a:solidFill>
                <a:latin typeface="Times New Roman"/>
              </a:rPr>
              <a:t>Instruccion</a:t>
            </a:r>
            <a:r>
              <a:rPr b="0" lang="en-US" sz="1600" spc="-1" strike="noStrike">
                <a:solidFill>
                  <a:srgbClr val="000000"/>
                </a:solidFill>
                <a:latin typeface="Times New Roman"/>
              </a:rPr>
              <a:t>                                                    </a:t>
            </a:r>
            <a:r>
              <a:rPr b="1" lang="en-US" sz="1600" spc="-1" strike="noStrike">
                <a:solidFill>
                  <a:srgbClr val="000000"/>
                </a:solidFill>
                <a:latin typeface="Times New Roman"/>
              </a:rPr>
              <a:t>Ejecuta</a:t>
            </a:r>
            <a:r>
              <a:rPr b="0" lang="en-US" sz="1600" spc="-1" strike="noStrike">
                <a:solidFill>
                  <a:srgbClr val="000000"/>
                </a:solidFill>
                <a:latin typeface="Times New Roman"/>
              </a:rPr>
              <a:t> </a:t>
            </a:r>
            <a:r>
              <a:rPr b="1" lang="en-US" sz="1600" spc="-1" strike="noStrike">
                <a:solidFill>
                  <a:srgbClr val="000000"/>
                </a:solidFill>
                <a:latin typeface="Times New Roman"/>
              </a:rPr>
              <a:t>Instrucción</a:t>
            </a:r>
            <a:endParaRPr b="0" lang="es-AR" sz="1600" spc="-1" strike="noStrike">
              <a:solidFill>
                <a:srgbClr val="000000"/>
              </a:solidFill>
              <a:latin typeface="Arial"/>
            </a:endParaRPr>
          </a:p>
        </p:txBody>
      </p:sp>
      <p:sp>
        <p:nvSpPr>
          <p:cNvPr id="355" name="TextBox 1"/>
          <p:cNvSpPr/>
          <p:nvPr/>
        </p:nvSpPr>
        <p:spPr>
          <a:xfrm>
            <a:off x="7961760" y="2621520"/>
            <a:ext cx="2513160" cy="93456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1981080"/>
              </a:tabLst>
            </a:pPr>
            <a:r>
              <a:rPr b="0" lang="en-US" sz="1800" spc="-1" strike="noStrike">
                <a:solidFill>
                  <a:srgbClr val="000000"/>
                </a:solidFill>
                <a:latin typeface="Calibri"/>
              </a:rPr>
              <a:t>	</a:t>
            </a:r>
            <a:r>
              <a:rPr b="1" lang="en-US" sz="2500" spc="-1" strike="noStrike">
                <a:solidFill>
                  <a:srgbClr val="ffffff"/>
                </a:solidFill>
                <a:latin typeface="Courier New"/>
              </a:rPr>
              <a:t>-</a:t>
            </a:r>
            <a:endParaRPr b="0" lang="es-AR" sz="2500" spc="-1" strike="noStrike">
              <a:solidFill>
                <a:srgbClr val="000000"/>
              </a:solidFill>
              <a:latin typeface="Arial"/>
            </a:endParaRPr>
          </a:p>
          <a:p>
            <a:pPr>
              <a:lnSpc>
                <a:spcPts val="1001"/>
              </a:lnSpc>
              <a:tabLst>
                <a:tab algn="l" pos="1981080"/>
              </a:tabLst>
            </a:pPr>
            <a:endParaRPr b="0" lang="es-AR" sz="1800" spc="-1" strike="noStrike">
              <a:solidFill>
                <a:srgbClr val="000000"/>
              </a:solidFill>
              <a:latin typeface="Arial"/>
            </a:endParaRPr>
          </a:p>
          <a:p>
            <a:pPr>
              <a:lnSpc>
                <a:spcPts val="1001"/>
              </a:lnSpc>
              <a:tabLst>
                <a:tab algn="l" pos="1981080"/>
              </a:tabLst>
            </a:pPr>
            <a:endParaRPr b="0" lang="es-AR" sz="1800" spc="-1" strike="noStrike">
              <a:solidFill>
                <a:srgbClr val="000000"/>
              </a:solidFill>
              <a:latin typeface="Arial"/>
            </a:endParaRPr>
          </a:p>
          <a:p>
            <a:pPr>
              <a:lnSpc>
                <a:spcPts val="3101"/>
              </a:lnSpc>
              <a:tabLst>
                <a:tab algn="l" pos="1981080"/>
              </a:tabLst>
            </a:pPr>
            <a:r>
              <a:rPr b="1" lang="en-US" sz="2200" spc="-1" strike="noStrike">
                <a:solidFill>
                  <a:srgbClr val="000000"/>
                </a:solidFill>
                <a:latin typeface="Times New Roman"/>
              </a:rPr>
              <a:t>Ciclos</a:t>
            </a:r>
            <a:r>
              <a:rPr b="0" lang="en-US" sz="2200" spc="-1" strike="noStrike">
                <a:solidFill>
                  <a:srgbClr val="000000"/>
                </a:solidFill>
                <a:latin typeface="Times New Roman"/>
              </a:rPr>
              <a:t> </a:t>
            </a:r>
            <a:r>
              <a:rPr b="1" lang="en-US" sz="2200" spc="-1" strike="noStrike">
                <a:solidFill>
                  <a:srgbClr val="000000"/>
                </a:solidFill>
                <a:latin typeface="Times New Roman"/>
              </a:rPr>
              <a:t>de</a:t>
            </a:r>
            <a:r>
              <a:rPr b="0" lang="en-US" sz="2200" spc="-1" strike="noStrike">
                <a:solidFill>
                  <a:srgbClr val="000000"/>
                </a:solidFill>
                <a:latin typeface="Times New Roman"/>
              </a:rPr>
              <a:t> </a:t>
            </a:r>
            <a:r>
              <a:rPr b="1" lang="en-US" sz="2200" spc="-1" strike="noStrike">
                <a:solidFill>
                  <a:srgbClr val="000000"/>
                </a:solidFill>
                <a:latin typeface="Times New Roman"/>
              </a:rPr>
              <a:t>Instrucción</a:t>
            </a:r>
            <a:endParaRPr b="0" lang="es-AR" sz="2200" spc="-1" strike="noStrike">
              <a:solidFill>
                <a:srgbClr val="000000"/>
              </a:solidFill>
              <a:latin typeface="Arial"/>
            </a:endParaRPr>
          </a:p>
        </p:txBody>
      </p:sp>
      <p:sp>
        <p:nvSpPr>
          <p:cNvPr id="356" name="TextBox 1"/>
          <p:cNvSpPr/>
          <p:nvPr/>
        </p:nvSpPr>
        <p:spPr>
          <a:xfrm>
            <a:off x="2400120" y="2655000"/>
            <a:ext cx="3118680" cy="195084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190440"/>
                <a:tab algn="l" pos="12445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2500" spc="-1" strike="noStrike">
                <a:solidFill>
                  <a:srgbClr val="ff7b80"/>
                </a:solidFill>
                <a:latin typeface="Courier New"/>
              </a:rPr>
              <a:t>movlw</a:t>
            </a:r>
            <a:r>
              <a:rPr b="0" lang="en-US" sz="2500" spc="-1" strike="noStrike">
                <a:solidFill>
                  <a:srgbClr val="000000"/>
                </a:solidFill>
                <a:latin typeface="Times New Roman"/>
              </a:rPr>
              <a:t>  </a:t>
            </a:r>
            <a:r>
              <a:rPr b="1" lang="en-US" sz="2500" spc="-1" strike="noStrike">
                <a:solidFill>
                  <a:srgbClr val="ff7b80"/>
                </a:solidFill>
                <a:latin typeface="Courier New"/>
              </a:rPr>
              <a:t>0x05</a:t>
            </a:r>
            <a:endParaRPr b="0" lang="es-AR" sz="2500" spc="-1" strike="noStrike">
              <a:solidFill>
                <a:srgbClr val="000000"/>
              </a:solidFill>
              <a:latin typeface="Arial"/>
            </a:endParaRPr>
          </a:p>
          <a:p>
            <a:pPr>
              <a:lnSpc>
                <a:spcPts val="1001"/>
              </a:lnSpc>
              <a:tabLst>
                <a:tab algn="l" pos="190440"/>
                <a:tab algn="l" pos="1244520"/>
              </a:tabLst>
            </a:pPr>
            <a:endParaRPr b="0" lang="es-AR" sz="1800" spc="-1" strike="noStrike">
              <a:solidFill>
                <a:srgbClr val="000000"/>
              </a:solidFill>
              <a:latin typeface="Arial"/>
            </a:endParaRPr>
          </a:p>
          <a:p>
            <a:pPr>
              <a:lnSpc>
                <a:spcPts val="1001"/>
              </a:lnSpc>
              <a:tabLst>
                <a:tab algn="l" pos="190440"/>
                <a:tab algn="l" pos="1244520"/>
              </a:tabLst>
            </a:pPr>
            <a:endParaRPr b="0" lang="es-AR" sz="1800" spc="-1" strike="noStrike">
              <a:solidFill>
                <a:srgbClr val="000000"/>
              </a:solidFill>
              <a:latin typeface="Arial"/>
            </a:endParaRPr>
          </a:p>
          <a:p>
            <a:pPr>
              <a:lnSpc>
                <a:spcPts val="1001"/>
              </a:lnSpc>
              <a:tabLst>
                <a:tab algn="l" pos="190440"/>
                <a:tab algn="l" pos="1244520"/>
              </a:tabLst>
            </a:pPr>
            <a:endParaRPr b="0" lang="es-AR" sz="1800" spc="-1" strike="noStrike">
              <a:solidFill>
                <a:srgbClr val="000000"/>
              </a:solidFill>
              <a:latin typeface="Arial"/>
            </a:endParaRPr>
          </a:p>
          <a:p>
            <a:pPr>
              <a:lnSpc>
                <a:spcPts val="1001"/>
              </a:lnSpc>
              <a:tabLst>
                <a:tab algn="l" pos="190440"/>
                <a:tab algn="l" pos="1244520"/>
              </a:tabLst>
            </a:pPr>
            <a:endParaRPr b="0" lang="es-AR" sz="1800" spc="-1" strike="noStrike">
              <a:solidFill>
                <a:srgbClr val="000000"/>
              </a:solidFill>
              <a:latin typeface="Arial"/>
            </a:endParaRPr>
          </a:p>
          <a:p>
            <a:pPr>
              <a:lnSpc>
                <a:spcPts val="1001"/>
              </a:lnSpc>
              <a:tabLst>
                <a:tab algn="l" pos="190440"/>
                <a:tab algn="l" pos="1244520"/>
              </a:tabLst>
            </a:pPr>
            <a:endParaRPr b="0" lang="es-AR" sz="1800" spc="-1" strike="noStrike">
              <a:solidFill>
                <a:srgbClr val="000000"/>
              </a:solidFill>
              <a:latin typeface="Arial"/>
            </a:endParaRPr>
          </a:p>
          <a:p>
            <a:pPr>
              <a:lnSpc>
                <a:spcPts val="1001"/>
              </a:lnSpc>
              <a:tabLst>
                <a:tab algn="l" pos="190440"/>
                <a:tab algn="l" pos="1244520"/>
              </a:tabLst>
            </a:pPr>
            <a:endParaRPr b="0" lang="es-AR" sz="1800" spc="-1" strike="noStrike">
              <a:solidFill>
                <a:srgbClr val="000000"/>
              </a:solidFill>
              <a:latin typeface="Arial"/>
            </a:endParaRPr>
          </a:p>
          <a:p>
            <a:pPr>
              <a:lnSpc>
                <a:spcPts val="1001"/>
              </a:lnSpc>
              <a:tabLst>
                <a:tab algn="l" pos="190440"/>
                <a:tab algn="l" pos="1244520"/>
              </a:tabLst>
            </a:pPr>
            <a:endParaRPr b="0" lang="es-AR" sz="1800" spc="-1" strike="noStrike">
              <a:solidFill>
                <a:srgbClr val="000000"/>
              </a:solidFill>
              <a:latin typeface="Arial"/>
            </a:endParaRPr>
          </a:p>
          <a:p>
            <a:pPr>
              <a:lnSpc>
                <a:spcPts val="1001"/>
              </a:lnSpc>
              <a:tabLst>
                <a:tab algn="l" pos="190440"/>
                <a:tab algn="l" pos="1244520"/>
              </a:tabLst>
            </a:pPr>
            <a:endParaRPr b="0" lang="es-AR" sz="1800" spc="-1" strike="noStrike">
              <a:solidFill>
                <a:srgbClr val="000000"/>
              </a:solidFill>
              <a:latin typeface="Arial"/>
            </a:endParaRPr>
          </a:p>
          <a:p>
            <a:pPr>
              <a:lnSpc>
                <a:spcPts val="3399"/>
              </a:lnSpc>
              <a:tabLst>
                <a:tab algn="l" pos="190440"/>
                <a:tab algn="l" pos="1244520"/>
              </a:tabLst>
            </a:pPr>
            <a:r>
              <a:rPr b="0" lang="en-US" sz="1800" spc="-1" strike="noStrike">
                <a:solidFill>
                  <a:srgbClr val="000000"/>
                </a:solidFill>
                <a:latin typeface="Calibri"/>
              </a:rPr>
              <a:t>	</a:t>
            </a:r>
            <a:r>
              <a:rPr b="1" lang="en-US" sz="2200" spc="-1" strike="noStrike">
                <a:solidFill>
                  <a:srgbClr val="000000"/>
                </a:solidFill>
                <a:latin typeface="Times New Roman"/>
              </a:rPr>
              <a:t>Programa</a:t>
            </a:r>
            <a:r>
              <a:rPr b="0" lang="en-US" sz="2200" spc="-1" strike="noStrike">
                <a:solidFill>
                  <a:srgbClr val="000000"/>
                </a:solidFill>
                <a:latin typeface="Times New Roman"/>
              </a:rPr>
              <a:t> </a:t>
            </a:r>
            <a:r>
              <a:rPr b="1" lang="en-US" sz="2200" spc="-1" strike="noStrike">
                <a:solidFill>
                  <a:srgbClr val="000000"/>
                </a:solidFill>
                <a:latin typeface="Times New Roman"/>
              </a:rPr>
              <a:t>Ejemplo</a:t>
            </a:r>
            <a:endParaRPr b="0" lang="es-AR" sz="2200" spc="-1" strike="noStrike">
              <a:solidFill>
                <a:srgbClr val="000000"/>
              </a:solidFill>
              <a:latin typeface="Arial"/>
            </a:endParaRPr>
          </a:p>
          <a:p>
            <a:pPr>
              <a:lnSpc>
                <a:spcPts val="1701"/>
              </a:lnSpc>
              <a:tabLst>
                <a:tab algn="l" pos="190440"/>
                <a:tab algn="l" pos="1244520"/>
              </a:tabLst>
            </a:pPr>
            <a:r>
              <a:rPr b="1" lang="en-US" sz="1800" spc="-1" strike="noStrike">
                <a:solidFill>
                  <a:srgbClr val="000000"/>
                </a:solidFill>
                <a:latin typeface="Courier New"/>
              </a:rPr>
              <a:t>1</a:t>
            </a:r>
            <a:r>
              <a:rPr b="0" lang="en-US" sz="1800" spc="-1" strike="noStrike">
                <a:solidFill>
                  <a:srgbClr val="000000"/>
                </a:solidFill>
                <a:latin typeface="Times New Roman"/>
              </a:rPr>
              <a:t>    </a:t>
            </a:r>
            <a:r>
              <a:rPr b="1" lang="en-US" sz="1800" spc="-1" strike="noStrike">
                <a:solidFill>
                  <a:srgbClr val="000000"/>
                </a:solidFill>
                <a:latin typeface="Courier New"/>
              </a:rPr>
              <a:t>MAIN</a:t>
            </a:r>
            <a:r>
              <a:rPr b="0" lang="en-US" sz="1800" spc="-1" strike="noStrike">
                <a:solidFill>
                  <a:srgbClr val="000000"/>
                </a:solidFill>
                <a:latin typeface="Times New Roman"/>
              </a:rPr>
              <a:t>   </a:t>
            </a:r>
            <a:r>
              <a:rPr b="1" lang="en-US" sz="1800" spc="-1" strike="noStrike">
                <a:solidFill>
                  <a:srgbClr val="000000"/>
                </a:solidFill>
                <a:latin typeface="Courier New"/>
              </a:rPr>
              <a:t>movlw</a:t>
            </a:r>
            <a:r>
              <a:rPr b="0" lang="en-US" sz="1800" spc="-1" strike="noStrike">
                <a:solidFill>
                  <a:srgbClr val="000000"/>
                </a:solidFill>
                <a:latin typeface="Times New Roman"/>
              </a:rPr>
              <a:t>    </a:t>
            </a:r>
            <a:r>
              <a:rPr b="1" lang="en-US" sz="1800" spc="-1" strike="noStrike">
                <a:solidFill>
                  <a:srgbClr val="000000"/>
                </a:solidFill>
                <a:latin typeface="Courier New"/>
              </a:rPr>
              <a:t>0x05</a:t>
            </a:r>
            <a:endParaRPr b="0" lang="es-AR" sz="1800" spc="-1" strike="noStrike">
              <a:solidFill>
                <a:srgbClr val="000000"/>
              </a:solidFill>
              <a:latin typeface="Arial"/>
            </a:endParaRPr>
          </a:p>
        </p:txBody>
      </p:sp>
      <p:sp>
        <p:nvSpPr>
          <p:cNvPr id="357" name="TextBox 1"/>
          <p:cNvSpPr/>
          <p:nvPr/>
        </p:nvSpPr>
        <p:spPr>
          <a:xfrm>
            <a:off x="6348600" y="4330080"/>
            <a:ext cx="437040" cy="65484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114480"/>
              </a:tabLst>
            </a:pPr>
            <a:r>
              <a:rPr b="0" lang="en-US" sz="1800" spc="-1" strike="noStrike">
                <a:solidFill>
                  <a:srgbClr val="000000"/>
                </a:solidFill>
                <a:latin typeface="Calibri"/>
              </a:rPr>
              <a:t>	</a:t>
            </a:r>
            <a:r>
              <a:rPr b="1" lang="en-US" sz="1390" spc="-1" strike="noStrike">
                <a:solidFill>
                  <a:srgbClr val="000000"/>
                </a:solidFill>
                <a:latin typeface="Times New Roman"/>
              </a:rPr>
              <a:t>T0</a:t>
            </a:r>
            <a:endParaRPr b="0" lang="es-AR" sz="1390" spc="-1" strike="noStrike">
              <a:solidFill>
                <a:srgbClr val="000000"/>
              </a:solidFill>
              <a:latin typeface="Arial"/>
            </a:endParaRPr>
          </a:p>
          <a:p>
            <a:pPr>
              <a:lnSpc>
                <a:spcPts val="1001"/>
              </a:lnSpc>
              <a:tabLst>
                <a:tab algn="l" pos="114480"/>
              </a:tabLst>
            </a:pPr>
            <a:endParaRPr b="0" lang="es-AR" sz="1800" spc="-1" strike="noStrike">
              <a:solidFill>
                <a:srgbClr val="000000"/>
              </a:solidFill>
              <a:latin typeface="Arial"/>
            </a:endParaRPr>
          </a:p>
          <a:p>
            <a:pPr>
              <a:lnSpc>
                <a:spcPts val="1899"/>
              </a:lnSpc>
              <a:tabLst>
                <a:tab algn="l" pos="114480"/>
              </a:tabLst>
            </a:pP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358" name="TextBox 1"/>
          <p:cNvSpPr/>
          <p:nvPr/>
        </p:nvSpPr>
        <p:spPr>
          <a:xfrm>
            <a:off x="3515760" y="5352480"/>
            <a:ext cx="150372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movwf</a:t>
            </a:r>
            <a:r>
              <a:rPr b="0" lang="en-US" sz="1800" spc="-1" strike="noStrike">
                <a:solidFill>
                  <a:srgbClr val="000000"/>
                </a:solidFill>
                <a:latin typeface="Times New Roman"/>
              </a:rPr>
              <a:t>    </a:t>
            </a:r>
            <a:r>
              <a:rPr b="1" lang="en-US" sz="1800" spc="-1" strike="noStrike">
                <a:solidFill>
                  <a:srgbClr val="000000"/>
                </a:solidFill>
                <a:latin typeface="Courier New"/>
              </a:rPr>
              <a:t>REG1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call</a:t>
            </a:r>
            <a:r>
              <a:rPr b="0" lang="en-US" sz="1800" spc="-1" strike="noStrike">
                <a:solidFill>
                  <a:srgbClr val="000000"/>
                </a:solidFill>
                <a:latin typeface="Times New Roman"/>
              </a:rPr>
              <a:t>       </a:t>
            </a:r>
            <a:r>
              <a:rPr b="1" lang="en-US" sz="1800" spc="-1" strike="noStrike">
                <a:solidFill>
                  <a:srgbClr val="000000"/>
                </a:solidFill>
                <a:latin typeface="Courier New"/>
              </a:rPr>
              <a:t>SUB1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addwf</a:t>
            </a:r>
            <a:r>
              <a:rPr b="0" lang="en-US" sz="1800" spc="-1" strike="noStrike">
                <a:solidFill>
                  <a:srgbClr val="000000"/>
                </a:solidFill>
                <a:latin typeface="Times New Roman"/>
              </a:rPr>
              <a:t>    </a:t>
            </a:r>
            <a:r>
              <a:rPr b="1" lang="en-US" sz="1800" spc="-1" strike="noStrike">
                <a:solidFill>
                  <a:srgbClr val="000000"/>
                </a:solidFill>
                <a:latin typeface="Courier New"/>
              </a:rPr>
              <a:t>REG2</a:t>
            </a:r>
            <a:endParaRPr b="0" lang="es-AR" sz="1800" spc="-1" strike="noStrike">
              <a:solidFill>
                <a:srgbClr val="000000"/>
              </a:solidFill>
              <a:latin typeface="Arial"/>
            </a:endParaRPr>
          </a:p>
        </p:txBody>
      </p:sp>
      <p:sp>
        <p:nvSpPr>
          <p:cNvPr id="359" name="TextBox 1"/>
          <p:cNvSpPr/>
          <p:nvPr/>
        </p:nvSpPr>
        <p:spPr>
          <a:xfrm>
            <a:off x="1863720" y="5352480"/>
            <a:ext cx="13824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2</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3</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4</a:t>
            </a:r>
            <a:endParaRPr b="0" lang="es-AR" sz="1800" spc="-1" strike="noStrike">
              <a:solidFill>
                <a:srgbClr val="000000"/>
              </a:solidFill>
              <a:latin typeface="Arial"/>
            </a:endParaRPr>
          </a:p>
        </p:txBody>
      </p:sp>
      <p:sp>
        <p:nvSpPr>
          <p:cNvPr id="360" name="TextBox 1"/>
          <p:cNvSpPr/>
          <p:nvPr/>
        </p:nvSpPr>
        <p:spPr>
          <a:xfrm>
            <a:off x="2156760" y="7362720"/>
            <a:ext cx="314352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51</a:t>
            </a:r>
            <a:r>
              <a:rPr b="0" lang="en-US" sz="1800" spc="-1" strike="noStrike">
                <a:solidFill>
                  <a:srgbClr val="000000"/>
                </a:solidFill>
                <a:latin typeface="Times New Roman"/>
              </a:rPr>
              <a:t>    </a:t>
            </a:r>
            <a:r>
              <a:rPr b="1" lang="en-US" sz="1800" spc="-1" strike="noStrike">
                <a:solidFill>
                  <a:srgbClr val="000000"/>
                </a:solidFill>
                <a:latin typeface="Courier New"/>
              </a:rPr>
              <a:t>SUB1</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PORTB,w</a:t>
            </a:r>
            <a:endParaRPr b="0" lang="es-AR" sz="1800" spc="-1" strike="noStrike">
              <a:solidFill>
                <a:srgbClr val="000000"/>
              </a:solidFill>
              <a:latin typeface="Arial"/>
            </a:endParaRPr>
          </a:p>
        </p:txBody>
      </p:sp>
      <p:sp>
        <p:nvSpPr>
          <p:cNvPr id="361" name="TextBox 1"/>
          <p:cNvSpPr/>
          <p:nvPr/>
        </p:nvSpPr>
        <p:spPr>
          <a:xfrm>
            <a:off x="3419280" y="78152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362" name="TextBox 1"/>
          <p:cNvSpPr/>
          <p:nvPr/>
        </p:nvSpPr>
        <p:spPr>
          <a:xfrm>
            <a:off x="1701360" y="781524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52</a:t>
            </a:r>
            <a:endParaRPr b="0" lang="es-AR" sz="1800" spc="-1" strike="noStrike">
              <a:solidFill>
                <a:srgbClr val="000000"/>
              </a:solidFill>
              <a:latin typeface="Arial"/>
            </a:endParaRPr>
          </a:p>
        </p:txBody>
      </p:sp>
      <p:sp>
        <p:nvSpPr>
          <p:cNvPr id="363" name="TextBox 1"/>
          <p:cNvSpPr/>
          <p:nvPr/>
        </p:nvSpPr>
        <p:spPr>
          <a:xfrm>
            <a:off x="2127600" y="8250480"/>
            <a:ext cx="320148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53</a:t>
            </a:r>
            <a:r>
              <a:rPr b="0" lang="en-US" sz="1800" spc="-1" strike="noStrike">
                <a:solidFill>
                  <a:srgbClr val="000000"/>
                </a:solidFill>
                <a:latin typeface="Times New Roman"/>
              </a:rPr>
              <a:t>    </a:t>
            </a:r>
            <a:r>
              <a:rPr b="1" lang="en-US" sz="1800" spc="-1" strike="noStrike">
                <a:solidFill>
                  <a:srgbClr val="000000"/>
                </a:solidFill>
                <a:latin typeface="Courier New"/>
              </a:rPr>
              <a:t>SUB2</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PORTC,w</a:t>
            </a:r>
            <a:endParaRPr b="0" lang="es-AR" sz="1800" spc="-1" strike="noStrike">
              <a:solidFill>
                <a:srgbClr val="000000"/>
              </a:solidFill>
              <a:latin typeface="Arial"/>
            </a:endParaRPr>
          </a:p>
        </p:txBody>
      </p:sp>
      <p:sp>
        <p:nvSpPr>
          <p:cNvPr id="364" name="TextBox 1"/>
          <p:cNvSpPr/>
          <p:nvPr/>
        </p:nvSpPr>
        <p:spPr>
          <a:xfrm>
            <a:off x="1701360" y="870228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54</a:t>
            </a:r>
            <a:endParaRPr b="0" lang="es-AR" sz="1800" spc="-1" strike="noStrike">
              <a:solidFill>
                <a:srgbClr val="000000"/>
              </a:solidFill>
              <a:latin typeface="Arial"/>
            </a:endParaRPr>
          </a:p>
        </p:txBody>
      </p:sp>
      <p:sp>
        <p:nvSpPr>
          <p:cNvPr id="365" name="TextBox 1"/>
          <p:cNvSpPr/>
          <p:nvPr/>
        </p:nvSpPr>
        <p:spPr>
          <a:xfrm>
            <a:off x="3419280" y="87026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366" name="TextBox 1"/>
          <p:cNvSpPr/>
          <p:nvPr/>
        </p:nvSpPr>
        <p:spPr>
          <a:xfrm>
            <a:off x="1659240" y="822960"/>
            <a:ext cx="12073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Pipelining de Instrucciones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7" name="Picture 3" descr=""/>
          <p:cNvPicPr/>
          <p:nvPr/>
        </p:nvPicPr>
        <p:blipFill>
          <a:blip r:embed="rId1"/>
          <a:stretch/>
        </p:blipFill>
        <p:spPr>
          <a:xfrm>
            <a:off x="1386000" y="812520"/>
            <a:ext cx="12347280" cy="9062640"/>
          </a:xfrm>
          <a:prstGeom prst="rect">
            <a:avLst/>
          </a:prstGeom>
          <a:ln w="0">
            <a:noFill/>
          </a:ln>
        </p:spPr>
      </p:pic>
      <p:sp>
        <p:nvSpPr>
          <p:cNvPr id="368" name="TextBox 1"/>
          <p:cNvSpPr/>
          <p:nvPr/>
        </p:nvSpPr>
        <p:spPr>
          <a:xfrm>
            <a:off x="3859920" y="2587680"/>
            <a:ext cx="187416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ff9a9a"/>
                </a:solidFill>
                <a:latin typeface="Courier New"/>
              </a:rPr>
              <a:t>movwf</a:t>
            </a:r>
            <a:r>
              <a:rPr b="0" lang="en-US" sz="2500" spc="-1" strike="noStrike">
                <a:solidFill>
                  <a:srgbClr val="000000"/>
                </a:solidFill>
                <a:latin typeface="Times New Roman"/>
              </a:rPr>
              <a:t>  </a:t>
            </a:r>
            <a:r>
              <a:rPr b="1" lang="en-US" sz="2500" spc="-1" strike="noStrike">
                <a:solidFill>
                  <a:srgbClr val="ff9a9a"/>
                </a:solidFill>
                <a:latin typeface="Courier New"/>
              </a:rPr>
              <a:t>REG1</a:t>
            </a:r>
            <a:endParaRPr b="0" lang="es-AR" sz="2500" spc="-1" strike="noStrike">
              <a:solidFill>
                <a:srgbClr val="000000"/>
              </a:solidFill>
              <a:latin typeface="Arial"/>
            </a:endParaRPr>
          </a:p>
        </p:txBody>
      </p:sp>
      <p:sp>
        <p:nvSpPr>
          <p:cNvPr id="369" name="TextBox 1"/>
          <p:cNvSpPr/>
          <p:nvPr/>
        </p:nvSpPr>
        <p:spPr>
          <a:xfrm>
            <a:off x="4539960" y="1968120"/>
            <a:ext cx="588564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600" spc="-1" strike="noStrike">
                <a:solidFill>
                  <a:srgbClr val="000000"/>
                </a:solidFill>
                <a:latin typeface="Times New Roman"/>
              </a:rPr>
              <a:t>Búsca</a:t>
            </a:r>
            <a:r>
              <a:rPr b="0" lang="en-US" sz="1600" spc="-1" strike="noStrike">
                <a:solidFill>
                  <a:srgbClr val="000000"/>
                </a:solidFill>
                <a:latin typeface="Times New Roman"/>
              </a:rPr>
              <a:t> </a:t>
            </a:r>
            <a:r>
              <a:rPr b="1" lang="en-US" sz="1600" spc="-1" strike="noStrike">
                <a:solidFill>
                  <a:srgbClr val="000000"/>
                </a:solidFill>
                <a:latin typeface="Times New Roman"/>
              </a:rPr>
              <a:t>Instruccion</a:t>
            </a:r>
            <a:r>
              <a:rPr b="0" lang="en-US" sz="1600" spc="-1" strike="noStrike">
                <a:solidFill>
                  <a:srgbClr val="000000"/>
                </a:solidFill>
                <a:latin typeface="Times New Roman"/>
              </a:rPr>
              <a:t>                                                    </a:t>
            </a:r>
            <a:r>
              <a:rPr b="1" lang="en-US" sz="1600" spc="-1" strike="noStrike">
                <a:solidFill>
                  <a:srgbClr val="000000"/>
                </a:solidFill>
                <a:latin typeface="Times New Roman"/>
              </a:rPr>
              <a:t>Ejecuta</a:t>
            </a:r>
            <a:r>
              <a:rPr b="0" lang="en-US" sz="1600" spc="-1" strike="noStrike">
                <a:solidFill>
                  <a:srgbClr val="000000"/>
                </a:solidFill>
                <a:latin typeface="Times New Roman"/>
              </a:rPr>
              <a:t> </a:t>
            </a:r>
            <a:r>
              <a:rPr b="1" lang="en-US" sz="1600" spc="-1" strike="noStrike">
                <a:solidFill>
                  <a:srgbClr val="000000"/>
                </a:solidFill>
                <a:latin typeface="Times New Roman"/>
              </a:rPr>
              <a:t>Instrucción</a:t>
            </a:r>
            <a:endParaRPr b="0" lang="es-AR" sz="1600" spc="-1" strike="noStrike">
              <a:solidFill>
                <a:srgbClr val="000000"/>
              </a:solidFill>
              <a:latin typeface="Arial"/>
            </a:endParaRPr>
          </a:p>
        </p:txBody>
      </p:sp>
      <p:sp>
        <p:nvSpPr>
          <p:cNvPr id="370" name="TextBox 1"/>
          <p:cNvSpPr/>
          <p:nvPr/>
        </p:nvSpPr>
        <p:spPr>
          <a:xfrm>
            <a:off x="7852680" y="2621880"/>
            <a:ext cx="3004560" cy="93456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1130400"/>
              </a:tabLst>
            </a:pPr>
            <a:r>
              <a:rPr b="0" lang="en-US" sz="1800" spc="-1" strike="noStrike">
                <a:solidFill>
                  <a:srgbClr val="000000"/>
                </a:solidFill>
                <a:latin typeface="Calibri"/>
              </a:rPr>
              <a:t>	</a:t>
            </a:r>
            <a:r>
              <a:rPr b="1" lang="en-US" sz="2500" spc="-1" strike="noStrike">
                <a:solidFill>
                  <a:srgbClr val="ffff9a"/>
                </a:solidFill>
                <a:latin typeface="Courier New"/>
              </a:rPr>
              <a:t>movlw</a:t>
            </a:r>
            <a:r>
              <a:rPr b="0" lang="en-US" sz="2500" spc="-1" strike="noStrike">
                <a:solidFill>
                  <a:srgbClr val="000000"/>
                </a:solidFill>
                <a:latin typeface="Times New Roman"/>
              </a:rPr>
              <a:t>  </a:t>
            </a:r>
            <a:r>
              <a:rPr b="1" lang="en-US" sz="2500" spc="-1" strike="noStrike">
                <a:solidFill>
                  <a:srgbClr val="ffff9a"/>
                </a:solidFill>
                <a:latin typeface="Courier New"/>
              </a:rPr>
              <a:t>0x05</a:t>
            </a:r>
            <a:endParaRPr b="0" lang="es-AR" sz="2500" spc="-1" strike="noStrike">
              <a:solidFill>
                <a:srgbClr val="000000"/>
              </a:solidFill>
              <a:latin typeface="Arial"/>
            </a:endParaRPr>
          </a:p>
          <a:p>
            <a:pPr>
              <a:lnSpc>
                <a:spcPts val="1001"/>
              </a:lnSpc>
              <a:tabLst>
                <a:tab algn="l" pos="1130400"/>
              </a:tabLst>
            </a:pPr>
            <a:endParaRPr b="0" lang="es-AR" sz="1800" spc="-1" strike="noStrike">
              <a:solidFill>
                <a:srgbClr val="000000"/>
              </a:solidFill>
              <a:latin typeface="Arial"/>
            </a:endParaRPr>
          </a:p>
          <a:p>
            <a:pPr>
              <a:lnSpc>
                <a:spcPts val="1001"/>
              </a:lnSpc>
              <a:tabLst>
                <a:tab algn="l" pos="1130400"/>
              </a:tabLst>
            </a:pPr>
            <a:endParaRPr b="0" lang="es-AR" sz="1800" spc="-1" strike="noStrike">
              <a:solidFill>
                <a:srgbClr val="000000"/>
              </a:solidFill>
              <a:latin typeface="Arial"/>
            </a:endParaRPr>
          </a:p>
          <a:p>
            <a:pPr>
              <a:lnSpc>
                <a:spcPts val="3101"/>
              </a:lnSpc>
              <a:tabLst>
                <a:tab algn="l" pos="1130400"/>
              </a:tabLst>
            </a:pPr>
            <a:r>
              <a:rPr b="1" lang="en-US" sz="2200" spc="-1" strike="noStrike">
                <a:solidFill>
                  <a:srgbClr val="000000"/>
                </a:solidFill>
                <a:latin typeface="Times New Roman"/>
              </a:rPr>
              <a:t>Ciclos</a:t>
            </a:r>
            <a:r>
              <a:rPr b="0" lang="en-US" sz="2200" spc="-1" strike="noStrike">
                <a:solidFill>
                  <a:srgbClr val="000000"/>
                </a:solidFill>
                <a:latin typeface="Times New Roman"/>
              </a:rPr>
              <a:t> </a:t>
            </a:r>
            <a:r>
              <a:rPr b="1" lang="en-US" sz="2200" spc="-1" strike="noStrike">
                <a:solidFill>
                  <a:srgbClr val="000000"/>
                </a:solidFill>
                <a:latin typeface="Times New Roman"/>
              </a:rPr>
              <a:t>de</a:t>
            </a:r>
            <a:r>
              <a:rPr b="0" lang="en-US" sz="2200" spc="-1" strike="noStrike">
                <a:solidFill>
                  <a:srgbClr val="000000"/>
                </a:solidFill>
                <a:latin typeface="Times New Roman"/>
              </a:rPr>
              <a:t> </a:t>
            </a:r>
            <a:r>
              <a:rPr b="1" lang="en-US" sz="2200" spc="-1" strike="noStrike">
                <a:solidFill>
                  <a:srgbClr val="000000"/>
                </a:solidFill>
                <a:latin typeface="Times New Roman"/>
              </a:rPr>
              <a:t>Instrucción</a:t>
            </a:r>
            <a:endParaRPr b="0" lang="es-AR" sz="2200" spc="-1" strike="noStrike">
              <a:solidFill>
                <a:srgbClr val="000000"/>
              </a:solidFill>
              <a:latin typeface="Arial"/>
            </a:endParaRPr>
          </a:p>
        </p:txBody>
      </p:sp>
      <p:sp>
        <p:nvSpPr>
          <p:cNvPr id="371" name="TextBox 1"/>
          <p:cNvSpPr/>
          <p:nvPr/>
        </p:nvSpPr>
        <p:spPr>
          <a:xfrm>
            <a:off x="2270160" y="4883040"/>
            <a:ext cx="255816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1</a:t>
            </a:r>
            <a:r>
              <a:rPr b="0" lang="en-US" sz="1800" spc="-1" strike="noStrike">
                <a:solidFill>
                  <a:srgbClr val="000000"/>
                </a:solidFill>
                <a:latin typeface="Times New Roman"/>
              </a:rPr>
              <a:t>    </a:t>
            </a:r>
            <a:r>
              <a:rPr b="1" lang="en-US" sz="1800" spc="-1" strike="noStrike">
                <a:solidFill>
                  <a:srgbClr val="000000"/>
                </a:solidFill>
                <a:latin typeface="Courier New"/>
              </a:rPr>
              <a:t>MAIN</a:t>
            </a:r>
            <a:r>
              <a:rPr b="0" lang="en-US" sz="1800" spc="-1" strike="noStrike">
                <a:solidFill>
                  <a:srgbClr val="000000"/>
                </a:solidFill>
                <a:latin typeface="Times New Roman"/>
              </a:rPr>
              <a:t>   </a:t>
            </a:r>
            <a:r>
              <a:rPr b="1" lang="en-US" sz="1800" spc="-1" strike="noStrike">
                <a:solidFill>
                  <a:srgbClr val="000000"/>
                </a:solidFill>
                <a:latin typeface="Courier New"/>
              </a:rPr>
              <a:t>movlw</a:t>
            </a:r>
            <a:r>
              <a:rPr b="0" lang="en-US" sz="1800" spc="-1" strike="noStrike">
                <a:solidFill>
                  <a:srgbClr val="000000"/>
                </a:solidFill>
                <a:latin typeface="Times New Roman"/>
              </a:rPr>
              <a:t>    </a:t>
            </a:r>
            <a:r>
              <a:rPr b="1" lang="en-US" sz="1800" spc="-1" strike="noStrike">
                <a:solidFill>
                  <a:srgbClr val="000000"/>
                </a:solidFill>
                <a:latin typeface="Courier New"/>
              </a:rPr>
              <a:t>0x05</a:t>
            </a:r>
            <a:endParaRPr b="0" lang="es-AR" sz="1800" spc="-1" strike="noStrike">
              <a:solidFill>
                <a:srgbClr val="000000"/>
              </a:solidFill>
              <a:latin typeface="Arial"/>
            </a:endParaRPr>
          </a:p>
        </p:txBody>
      </p:sp>
      <p:sp>
        <p:nvSpPr>
          <p:cNvPr id="372" name="TextBox 1"/>
          <p:cNvSpPr/>
          <p:nvPr/>
        </p:nvSpPr>
        <p:spPr>
          <a:xfrm>
            <a:off x="2620800" y="4330440"/>
            <a:ext cx="2284200" cy="426240"/>
          </a:xfrm>
          <a:prstGeom prst="rect">
            <a:avLst/>
          </a:prstGeom>
          <a:noFill/>
          <a:ln w="0">
            <a:noFill/>
          </a:ln>
        </p:spPr>
        <p:style>
          <a:lnRef idx="0"/>
          <a:fillRef idx="0"/>
          <a:effectRef idx="0"/>
          <a:fontRef idx="minor"/>
        </p:style>
        <p:txBody>
          <a:bodyPr wrap="none" lIns="0" rIns="0" tIns="0" bIns="45000" anchor="t">
            <a:spAutoFit/>
          </a:bodyPr>
          <a:p>
            <a:pPr>
              <a:lnSpc>
                <a:spcPts val="2999"/>
              </a:lnSpc>
            </a:pPr>
            <a:r>
              <a:rPr b="1" lang="en-US" sz="2200" spc="-1" strike="noStrike">
                <a:solidFill>
                  <a:srgbClr val="000000"/>
                </a:solidFill>
                <a:latin typeface="Times New Roman"/>
              </a:rPr>
              <a:t>Programa</a:t>
            </a:r>
            <a:r>
              <a:rPr b="0" lang="en-US" sz="2200" spc="-1" strike="noStrike">
                <a:solidFill>
                  <a:srgbClr val="000000"/>
                </a:solidFill>
                <a:latin typeface="Times New Roman"/>
              </a:rPr>
              <a:t> </a:t>
            </a:r>
            <a:r>
              <a:rPr b="1" lang="en-US" sz="2200" spc="-1" strike="noStrike">
                <a:solidFill>
                  <a:srgbClr val="000000"/>
                </a:solidFill>
                <a:latin typeface="Times New Roman"/>
              </a:rPr>
              <a:t>Ejemplo</a:t>
            </a:r>
            <a:endParaRPr b="0" lang="es-AR" sz="2200" spc="-1" strike="noStrike">
              <a:solidFill>
                <a:srgbClr val="000000"/>
              </a:solidFill>
              <a:latin typeface="Arial"/>
            </a:endParaRPr>
          </a:p>
        </p:txBody>
      </p:sp>
      <p:sp>
        <p:nvSpPr>
          <p:cNvPr id="373" name="TextBox 1"/>
          <p:cNvSpPr/>
          <p:nvPr/>
        </p:nvSpPr>
        <p:spPr>
          <a:xfrm>
            <a:off x="6448680" y="486648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374" name="TextBox 1"/>
          <p:cNvSpPr/>
          <p:nvPr/>
        </p:nvSpPr>
        <p:spPr>
          <a:xfrm>
            <a:off x="64641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T0</a:t>
            </a:r>
            <a:endParaRPr b="0" lang="es-AR" sz="1390" spc="-1" strike="noStrike">
              <a:solidFill>
                <a:srgbClr val="000000"/>
              </a:solidFill>
              <a:latin typeface="Arial"/>
            </a:endParaRPr>
          </a:p>
        </p:txBody>
      </p:sp>
      <p:sp>
        <p:nvSpPr>
          <p:cNvPr id="375" name="TextBox 1"/>
          <p:cNvSpPr/>
          <p:nvPr/>
        </p:nvSpPr>
        <p:spPr>
          <a:xfrm>
            <a:off x="73018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T1</a:t>
            </a:r>
            <a:endParaRPr b="0" lang="es-AR" sz="1390" spc="-1" strike="noStrike">
              <a:solidFill>
                <a:srgbClr val="000000"/>
              </a:solidFill>
              <a:latin typeface="Arial"/>
            </a:endParaRPr>
          </a:p>
        </p:txBody>
      </p:sp>
      <p:sp>
        <p:nvSpPr>
          <p:cNvPr id="376" name="TextBox 1"/>
          <p:cNvSpPr/>
          <p:nvPr/>
        </p:nvSpPr>
        <p:spPr>
          <a:xfrm>
            <a:off x="3515760" y="5352480"/>
            <a:ext cx="150372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movwf</a:t>
            </a:r>
            <a:r>
              <a:rPr b="0" lang="en-US" sz="1800" spc="-1" strike="noStrike">
                <a:solidFill>
                  <a:srgbClr val="000000"/>
                </a:solidFill>
                <a:latin typeface="Times New Roman"/>
              </a:rPr>
              <a:t>    </a:t>
            </a:r>
            <a:r>
              <a:rPr b="1" lang="en-US" sz="1800" spc="-1" strike="noStrike">
                <a:solidFill>
                  <a:srgbClr val="000000"/>
                </a:solidFill>
                <a:latin typeface="Courier New"/>
              </a:rPr>
              <a:t>REG1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call</a:t>
            </a:r>
            <a:r>
              <a:rPr b="0" lang="en-US" sz="1800" spc="-1" strike="noStrike">
                <a:solidFill>
                  <a:srgbClr val="000000"/>
                </a:solidFill>
                <a:latin typeface="Times New Roman"/>
              </a:rPr>
              <a:t>       </a:t>
            </a:r>
            <a:r>
              <a:rPr b="1" lang="en-US" sz="1800" spc="-1" strike="noStrike">
                <a:solidFill>
                  <a:srgbClr val="000000"/>
                </a:solidFill>
                <a:latin typeface="Courier New"/>
              </a:rPr>
              <a:t>SUB1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addwf</a:t>
            </a:r>
            <a:r>
              <a:rPr b="0" lang="en-US" sz="1800" spc="-1" strike="noStrike">
                <a:solidFill>
                  <a:srgbClr val="000000"/>
                </a:solidFill>
                <a:latin typeface="Times New Roman"/>
              </a:rPr>
              <a:t>    </a:t>
            </a:r>
            <a:r>
              <a:rPr b="1" lang="en-US" sz="1800" spc="-1" strike="noStrike">
                <a:solidFill>
                  <a:srgbClr val="000000"/>
                </a:solidFill>
                <a:latin typeface="Courier New"/>
              </a:rPr>
              <a:t>REG2</a:t>
            </a:r>
            <a:endParaRPr b="0" lang="es-AR" sz="1800" spc="-1" strike="noStrike">
              <a:solidFill>
                <a:srgbClr val="000000"/>
              </a:solidFill>
              <a:latin typeface="Arial"/>
            </a:endParaRPr>
          </a:p>
        </p:txBody>
      </p:sp>
      <p:sp>
        <p:nvSpPr>
          <p:cNvPr id="377" name="TextBox 1"/>
          <p:cNvSpPr/>
          <p:nvPr/>
        </p:nvSpPr>
        <p:spPr>
          <a:xfrm>
            <a:off x="1863720" y="5352480"/>
            <a:ext cx="13824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2</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3</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4</a:t>
            </a:r>
            <a:endParaRPr b="0" lang="es-AR" sz="1800" spc="-1" strike="noStrike">
              <a:solidFill>
                <a:srgbClr val="000000"/>
              </a:solidFill>
              <a:latin typeface="Arial"/>
            </a:endParaRPr>
          </a:p>
        </p:txBody>
      </p:sp>
      <p:sp>
        <p:nvSpPr>
          <p:cNvPr id="378" name="TextBox 1"/>
          <p:cNvSpPr/>
          <p:nvPr/>
        </p:nvSpPr>
        <p:spPr>
          <a:xfrm>
            <a:off x="7187040" y="5301720"/>
            <a:ext cx="4370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379" name="TextBox 1"/>
          <p:cNvSpPr/>
          <p:nvPr/>
        </p:nvSpPr>
        <p:spPr>
          <a:xfrm>
            <a:off x="2156760" y="7362720"/>
            <a:ext cx="314352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51</a:t>
            </a:r>
            <a:r>
              <a:rPr b="0" lang="en-US" sz="1800" spc="-1" strike="noStrike">
                <a:solidFill>
                  <a:srgbClr val="000000"/>
                </a:solidFill>
                <a:latin typeface="Times New Roman"/>
              </a:rPr>
              <a:t>    </a:t>
            </a:r>
            <a:r>
              <a:rPr b="1" lang="en-US" sz="1800" spc="-1" strike="noStrike">
                <a:solidFill>
                  <a:srgbClr val="000000"/>
                </a:solidFill>
                <a:latin typeface="Courier New"/>
              </a:rPr>
              <a:t>SUB1</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PORTB,w</a:t>
            </a:r>
            <a:endParaRPr b="0" lang="es-AR" sz="1800" spc="-1" strike="noStrike">
              <a:solidFill>
                <a:srgbClr val="000000"/>
              </a:solidFill>
              <a:latin typeface="Arial"/>
            </a:endParaRPr>
          </a:p>
        </p:txBody>
      </p:sp>
      <p:sp>
        <p:nvSpPr>
          <p:cNvPr id="380" name="TextBox 1"/>
          <p:cNvSpPr/>
          <p:nvPr/>
        </p:nvSpPr>
        <p:spPr>
          <a:xfrm>
            <a:off x="3419280" y="78152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381" name="TextBox 1"/>
          <p:cNvSpPr/>
          <p:nvPr/>
        </p:nvSpPr>
        <p:spPr>
          <a:xfrm>
            <a:off x="1701360" y="781524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52</a:t>
            </a:r>
            <a:endParaRPr b="0" lang="es-AR" sz="1800" spc="-1" strike="noStrike">
              <a:solidFill>
                <a:srgbClr val="000000"/>
              </a:solidFill>
              <a:latin typeface="Arial"/>
            </a:endParaRPr>
          </a:p>
        </p:txBody>
      </p:sp>
      <p:sp>
        <p:nvSpPr>
          <p:cNvPr id="382" name="TextBox 1"/>
          <p:cNvSpPr/>
          <p:nvPr/>
        </p:nvSpPr>
        <p:spPr>
          <a:xfrm>
            <a:off x="2127600" y="8250480"/>
            <a:ext cx="320148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53</a:t>
            </a:r>
            <a:r>
              <a:rPr b="0" lang="en-US" sz="1800" spc="-1" strike="noStrike">
                <a:solidFill>
                  <a:srgbClr val="000000"/>
                </a:solidFill>
                <a:latin typeface="Times New Roman"/>
              </a:rPr>
              <a:t>    </a:t>
            </a:r>
            <a:r>
              <a:rPr b="1" lang="en-US" sz="1800" spc="-1" strike="noStrike">
                <a:solidFill>
                  <a:srgbClr val="000000"/>
                </a:solidFill>
                <a:latin typeface="Courier New"/>
              </a:rPr>
              <a:t>SUB2</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PORTC,w</a:t>
            </a:r>
            <a:endParaRPr b="0" lang="es-AR" sz="1800" spc="-1" strike="noStrike">
              <a:solidFill>
                <a:srgbClr val="000000"/>
              </a:solidFill>
              <a:latin typeface="Arial"/>
            </a:endParaRPr>
          </a:p>
        </p:txBody>
      </p:sp>
      <p:sp>
        <p:nvSpPr>
          <p:cNvPr id="383" name="TextBox 1"/>
          <p:cNvSpPr/>
          <p:nvPr/>
        </p:nvSpPr>
        <p:spPr>
          <a:xfrm>
            <a:off x="1701360" y="870228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54</a:t>
            </a:r>
            <a:endParaRPr b="0" lang="es-AR" sz="1800" spc="-1" strike="noStrike">
              <a:solidFill>
                <a:srgbClr val="000000"/>
              </a:solidFill>
              <a:latin typeface="Arial"/>
            </a:endParaRPr>
          </a:p>
        </p:txBody>
      </p:sp>
      <p:sp>
        <p:nvSpPr>
          <p:cNvPr id="384" name="TextBox 1"/>
          <p:cNvSpPr/>
          <p:nvPr/>
        </p:nvSpPr>
        <p:spPr>
          <a:xfrm>
            <a:off x="3419280" y="87026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385" name="TextBox 1"/>
          <p:cNvSpPr/>
          <p:nvPr/>
        </p:nvSpPr>
        <p:spPr>
          <a:xfrm>
            <a:off x="1659240" y="822960"/>
            <a:ext cx="12073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Pipelining de Instrucciones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6" name="Picture 3" descr=""/>
          <p:cNvPicPr/>
          <p:nvPr/>
        </p:nvPicPr>
        <p:blipFill>
          <a:blip r:embed="rId1"/>
          <a:stretch/>
        </p:blipFill>
        <p:spPr>
          <a:xfrm>
            <a:off x="1386000" y="812520"/>
            <a:ext cx="12347280" cy="9062640"/>
          </a:xfrm>
          <a:prstGeom prst="rect">
            <a:avLst/>
          </a:prstGeom>
          <a:ln w="0">
            <a:noFill/>
          </a:ln>
        </p:spPr>
      </p:pic>
      <p:sp>
        <p:nvSpPr>
          <p:cNvPr id="387" name="TextBox 1"/>
          <p:cNvSpPr/>
          <p:nvPr/>
        </p:nvSpPr>
        <p:spPr>
          <a:xfrm>
            <a:off x="3946320" y="2588040"/>
            <a:ext cx="168372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ff9a9a"/>
                </a:solidFill>
                <a:latin typeface="Courier New"/>
              </a:rPr>
              <a:t>call</a:t>
            </a:r>
            <a:r>
              <a:rPr b="0" lang="en-US" sz="2500" spc="-1" strike="noStrike">
                <a:solidFill>
                  <a:srgbClr val="000000"/>
                </a:solidFill>
                <a:latin typeface="Times New Roman"/>
              </a:rPr>
              <a:t>  </a:t>
            </a:r>
            <a:r>
              <a:rPr b="1" lang="en-US" sz="2500" spc="-1" strike="noStrike">
                <a:solidFill>
                  <a:srgbClr val="ff9a9a"/>
                </a:solidFill>
                <a:latin typeface="Courier New"/>
              </a:rPr>
              <a:t>SUB1</a:t>
            </a:r>
            <a:endParaRPr b="0" lang="es-AR" sz="2500" spc="-1" strike="noStrike">
              <a:solidFill>
                <a:srgbClr val="000000"/>
              </a:solidFill>
              <a:latin typeface="Arial"/>
            </a:endParaRPr>
          </a:p>
        </p:txBody>
      </p:sp>
      <p:sp>
        <p:nvSpPr>
          <p:cNvPr id="388" name="TextBox 1"/>
          <p:cNvSpPr/>
          <p:nvPr/>
        </p:nvSpPr>
        <p:spPr>
          <a:xfrm>
            <a:off x="4539960" y="1968120"/>
            <a:ext cx="588564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600" spc="-1" strike="noStrike">
                <a:solidFill>
                  <a:srgbClr val="000000"/>
                </a:solidFill>
                <a:latin typeface="Times New Roman"/>
              </a:rPr>
              <a:t>Búsca</a:t>
            </a:r>
            <a:r>
              <a:rPr b="0" lang="en-US" sz="1600" spc="-1" strike="noStrike">
                <a:solidFill>
                  <a:srgbClr val="000000"/>
                </a:solidFill>
                <a:latin typeface="Times New Roman"/>
              </a:rPr>
              <a:t> </a:t>
            </a:r>
            <a:r>
              <a:rPr b="1" lang="en-US" sz="1600" spc="-1" strike="noStrike">
                <a:solidFill>
                  <a:srgbClr val="000000"/>
                </a:solidFill>
                <a:latin typeface="Times New Roman"/>
              </a:rPr>
              <a:t>Instruccion</a:t>
            </a:r>
            <a:r>
              <a:rPr b="0" lang="en-US" sz="1600" spc="-1" strike="noStrike">
                <a:solidFill>
                  <a:srgbClr val="000000"/>
                </a:solidFill>
                <a:latin typeface="Times New Roman"/>
              </a:rPr>
              <a:t>                                                    </a:t>
            </a:r>
            <a:r>
              <a:rPr b="1" lang="en-US" sz="1600" spc="-1" strike="noStrike">
                <a:solidFill>
                  <a:srgbClr val="000000"/>
                </a:solidFill>
                <a:latin typeface="Times New Roman"/>
              </a:rPr>
              <a:t>Ejecuta</a:t>
            </a:r>
            <a:r>
              <a:rPr b="0" lang="en-US" sz="1600" spc="-1" strike="noStrike">
                <a:solidFill>
                  <a:srgbClr val="000000"/>
                </a:solidFill>
                <a:latin typeface="Times New Roman"/>
              </a:rPr>
              <a:t> </a:t>
            </a:r>
            <a:r>
              <a:rPr b="1" lang="en-US" sz="1600" spc="-1" strike="noStrike">
                <a:solidFill>
                  <a:srgbClr val="000000"/>
                </a:solidFill>
                <a:latin typeface="Times New Roman"/>
              </a:rPr>
              <a:t>Instrucción</a:t>
            </a:r>
            <a:endParaRPr b="0" lang="es-AR" sz="1600" spc="-1" strike="noStrike">
              <a:solidFill>
                <a:srgbClr val="000000"/>
              </a:solidFill>
              <a:latin typeface="Arial"/>
            </a:endParaRPr>
          </a:p>
        </p:txBody>
      </p:sp>
      <p:sp>
        <p:nvSpPr>
          <p:cNvPr id="389" name="TextBox 1"/>
          <p:cNvSpPr/>
          <p:nvPr/>
        </p:nvSpPr>
        <p:spPr>
          <a:xfrm>
            <a:off x="7852680" y="2621520"/>
            <a:ext cx="3004560" cy="93456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1130400"/>
              </a:tabLst>
            </a:pPr>
            <a:r>
              <a:rPr b="0" lang="en-US" sz="1800" spc="-1" strike="noStrike">
                <a:solidFill>
                  <a:srgbClr val="000000"/>
                </a:solidFill>
                <a:latin typeface="Calibri"/>
              </a:rPr>
              <a:t>	</a:t>
            </a:r>
            <a:r>
              <a:rPr b="1" lang="en-US" sz="2500" spc="-1" strike="noStrike">
                <a:solidFill>
                  <a:srgbClr val="ffff9a"/>
                </a:solidFill>
                <a:latin typeface="Courier New"/>
              </a:rPr>
              <a:t>movwf</a:t>
            </a:r>
            <a:r>
              <a:rPr b="0" lang="en-US" sz="2500" spc="-1" strike="noStrike">
                <a:solidFill>
                  <a:srgbClr val="000000"/>
                </a:solidFill>
                <a:latin typeface="Times New Roman"/>
              </a:rPr>
              <a:t>  </a:t>
            </a:r>
            <a:r>
              <a:rPr b="1" lang="en-US" sz="2500" spc="-1" strike="noStrike">
                <a:solidFill>
                  <a:srgbClr val="ffff9a"/>
                </a:solidFill>
                <a:latin typeface="Courier New"/>
              </a:rPr>
              <a:t>REG1</a:t>
            </a:r>
            <a:endParaRPr b="0" lang="es-AR" sz="2500" spc="-1" strike="noStrike">
              <a:solidFill>
                <a:srgbClr val="000000"/>
              </a:solidFill>
              <a:latin typeface="Arial"/>
            </a:endParaRPr>
          </a:p>
          <a:p>
            <a:pPr>
              <a:lnSpc>
                <a:spcPts val="1001"/>
              </a:lnSpc>
              <a:tabLst>
                <a:tab algn="l" pos="1130400"/>
              </a:tabLst>
            </a:pPr>
            <a:endParaRPr b="0" lang="es-AR" sz="1800" spc="-1" strike="noStrike">
              <a:solidFill>
                <a:srgbClr val="000000"/>
              </a:solidFill>
              <a:latin typeface="Arial"/>
            </a:endParaRPr>
          </a:p>
          <a:p>
            <a:pPr>
              <a:lnSpc>
                <a:spcPts val="1001"/>
              </a:lnSpc>
              <a:tabLst>
                <a:tab algn="l" pos="1130400"/>
              </a:tabLst>
            </a:pPr>
            <a:endParaRPr b="0" lang="es-AR" sz="1800" spc="-1" strike="noStrike">
              <a:solidFill>
                <a:srgbClr val="000000"/>
              </a:solidFill>
              <a:latin typeface="Arial"/>
            </a:endParaRPr>
          </a:p>
          <a:p>
            <a:pPr>
              <a:lnSpc>
                <a:spcPts val="3101"/>
              </a:lnSpc>
              <a:tabLst>
                <a:tab algn="l" pos="1130400"/>
              </a:tabLst>
            </a:pPr>
            <a:r>
              <a:rPr b="1" lang="en-US" sz="2200" spc="-1" strike="noStrike">
                <a:solidFill>
                  <a:srgbClr val="000000"/>
                </a:solidFill>
                <a:latin typeface="Times New Roman"/>
              </a:rPr>
              <a:t>Ciclos</a:t>
            </a:r>
            <a:r>
              <a:rPr b="0" lang="en-US" sz="2200" spc="-1" strike="noStrike">
                <a:solidFill>
                  <a:srgbClr val="000000"/>
                </a:solidFill>
                <a:latin typeface="Times New Roman"/>
              </a:rPr>
              <a:t> </a:t>
            </a:r>
            <a:r>
              <a:rPr b="1" lang="en-US" sz="2200" spc="-1" strike="noStrike">
                <a:solidFill>
                  <a:srgbClr val="000000"/>
                </a:solidFill>
                <a:latin typeface="Times New Roman"/>
              </a:rPr>
              <a:t>de</a:t>
            </a:r>
            <a:r>
              <a:rPr b="0" lang="en-US" sz="2200" spc="-1" strike="noStrike">
                <a:solidFill>
                  <a:srgbClr val="000000"/>
                </a:solidFill>
                <a:latin typeface="Times New Roman"/>
              </a:rPr>
              <a:t> </a:t>
            </a:r>
            <a:r>
              <a:rPr b="1" lang="en-US" sz="2200" spc="-1" strike="noStrike">
                <a:solidFill>
                  <a:srgbClr val="000000"/>
                </a:solidFill>
                <a:latin typeface="Times New Roman"/>
              </a:rPr>
              <a:t>instrucción</a:t>
            </a:r>
            <a:endParaRPr b="0" lang="es-AR" sz="2200" spc="-1" strike="noStrike">
              <a:solidFill>
                <a:srgbClr val="000000"/>
              </a:solidFill>
              <a:latin typeface="Arial"/>
            </a:endParaRPr>
          </a:p>
        </p:txBody>
      </p:sp>
      <p:sp>
        <p:nvSpPr>
          <p:cNvPr id="390" name="TextBox 1"/>
          <p:cNvSpPr/>
          <p:nvPr/>
        </p:nvSpPr>
        <p:spPr>
          <a:xfrm>
            <a:off x="2270160" y="4883040"/>
            <a:ext cx="255816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1</a:t>
            </a:r>
            <a:r>
              <a:rPr b="0" lang="en-US" sz="1800" spc="-1" strike="noStrike">
                <a:solidFill>
                  <a:srgbClr val="000000"/>
                </a:solidFill>
                <a:latin typeface="Times New Roman"/>
              </a:rPr>
              <a:t>    </a:t>
            </a:r>
            <a:r>
              <a:rPr b="1" lang="en-US" sz="1800" spc="-1" strike="noStrike">
                <a:solidFill>
                  <a:srgbClr val="000000"/>
                </a:solidFill>
                <a:latin typeface="Courier New"/>
              </a:rPr>
              <a:t>MAIN</a:t>
            </a:r>
            <a:r>
              <a:rPr b="0" lang="en-US" sz="1800" spc="-1" strike="noStrike">
                <a:solidFill>
                  <a:srgbClr val="000000"/>
                </a:solidFill>
                <a:latin typeface="Times New Roman"/>
              </a:rPr>
              <a:t>   </a:t>
            </a:r>
            <a:r>
              <a:rPr b="1" lang="en-US" sz="1800" spc="-1" strike="noStrike">
                <a:solidFill>
                  <a:srgbClr val="000000"/>
                </a:solidFill>
                <a:latin typeface="Courier New"/>
              </a:rPr>
              <a:t>movlw</a:t>
            </a:r>
            <a:r>
              <a:rPr b="0" lang="en-US" sz="1800" spc="-1" strike="noStrike">
                <a:solidFill>
                  <a:srgbClr val="000000"/>
                </a:solidFill>
                <a:latin typeface="Times New Roman"/>
              </a:rPr>
              <a:t>    </a:t>
            </a:r>
            <a:r>
              <a:rPr b="1" lang="en-US" sz="1800" spc="-1" strike="noStrike">
                <a:solidFill>
                  <a:srgbClr val="000000"/>
                </a:solidFill>
                <a:latin typeface="Courier New"/>
              </a:rPr>
              <a:t>0x05</a:t>
            </a:r>
            <a:endParaRPr b="0" lang="es-AR" sz="1800" spc="-1" strike="noStrike">
              <a:solidFill>
                <a:srgbClr val="000000"/>
              </a:solidFill>
              <a:latin typeface="Arial"/>
            </a:endParaRPr>
          </a:p>
        </p:txBody>
      </p:sp>
      <p:sp>
        <p:nvSpPr>
          <p:cNvPr id="391" name="TextBox 1"/>
          <p:cNvSpPr/>
          <p:nvPr/>
        </p:nvSpPr>
        <p:spPr>
          <a:xfrm>
            <a:off x="2620800" y="4330440"/>
            <a:ext cx="2284200" cy="426240"/>
          </a:xfrm>
          <a:prstGeom prst="rect">
            <a:avLst/>
          </a:prstGeom>
          <a:noFill/>
          <a:ln w="0">
            <a:noFill/>
          </a:ln>
        </p:spPr>
        <p:style>
          <a:lnRef idx="0"/>
          <a:fillRef idx="0"/>
          <a:effectRef idx="0"/>
          <a:fontRef idx="minor"/>
        </p:style>
        <p:txBody>
          <a:bodyPr wrap="none" lIns="0" rIns="0" tIns="0" bIns="45000" anchor="t">
            <a:spAutoFit/>
          </a:bodyPr>
          <a:p>
            <a:pPr>
              <a:lnSpc>
                <a:spcPts val="2999"/>
              </a:lnSpc>
            </a:pPr>
            <a:r>
              <a:rPr b="1" lang="en-US" sz="2200" spc="-1" strike="noStrike">
                <a:solidFill>
                  <a:srgbClr val="000000"/>
                </a:solidFill>
                <a:latin typeface="Times New Roman"/>
              </a:rPr>
              <a:t>Programa</a:t>
            </a:r>
            <a:r>
              <a:rPr b="0" lang="en-US" sz="2200" spc="-1" strike="noStrike">
                <a:solidFill>
                  <a:srgbClr val="000000"/>
                </a:solidFill>
                <a:latin typeface="Times New Roman"/>
              </a:rPr>
              <a:t> </a:t>
            </a:r>
            <a:r>
              <a:rPr b="1" lang="en-US" sz="2200" spc="-1" strike="noStrike">
                <a:solidFill>
                  <a:srgbClr val="000000"/>
                </a:solidFill>
                <a:latin typeface="Times New Roman"/>
              </a:rPr>
              <a:t>Ejemplo</a:t>
            </a:r>
            <a:endParaRPr b="0" lang="es-AR" sz="2200" spc="-1" strike="noStrike">
              <a:solidFill>
                <a:srgbClr val="000000"/>
              </a:solidFill>
              <a:latin typeface="Arial"/>
            </a:endParaRPr>
          </a:p>
        </p:txBody>
      </p:sp>
      <p:sp>
        <p:nvSpPr>
          <p:cNvPr id="392" name="TextBox 1"/>
          <p:cNvSpPr/>
          <p:nvPr/>
        </p:nvSpPr>
        <p:spPr>
          <a:xfrm>
            <a:off x="6448680" y="486648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393" name="TextBox 1"/>
          <p:cNvSpPr/>
          <p:nvPr/>
        </p:nvSpPr>
        <p:spPr>
          <a:xfrm>
            <a:off x="64641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T0</a:t>
            </a:r>
            <a:endParaRPr b="0" lang="es-AR" sz="1390" spc="-1" strike="noStrike">
              <a:solidFill>
                <a:srgbClr val="000000"/>
              </a:solidFill>
              <a:latin typeface="Arial"/>
            </a:endParaRPr>
          </a:p>
        </p:txBody>
      </p:sp>
      <p:sp>
        <p:nvSpPr>
          <p:cNvPr id="394" name="TextBox 1"/>
          <p:cNvSpPr/>
          <p:nvPr/>
        </p:nvSpPr>
        <p:spPr>
          <a:xfrm>
            <a:off x="73018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T1</a:t>
            </a:r>
            <a:endParaRPr b="0" lang="es-AR" sz="1390" spc="-1" strike="noStrike">
              <a:solidFill>
                <a:srgbClr val="000000"/>
              </a:solidFill>
              <a:latin typeface="Arial"/>
            </a:endParaRPr>
          </a:p>
        </p:txBody>
      </p:sp>
      <p:sp>
        <p:nvSpPr>
          <p:cNvPr id="395" name="TextBox 1"/>
          <p:cNvSpPr/>
          <p:nvPr/>
        </p:nvSpPr>
        <p:spPr>
          <a:xfrm>
            <a:off x="81399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T2</a:t>
            </a:r>
            <a:endParaRPr b="0" lang="es-AR" sz="1390" spc="-1" strike="noStrike">
              <a:solidFill>
                <a:srgbClr val="000000"/>
              </a:solidFill>
              <a:latin typeface="Arial"/>
            </a:endParaRPr>
          </a:p>
        </p:txBody>
      </p:sp>
      <p:sp>
        <p:nvSpPr>
          <p:cNvPr id="396" name="TextBox 1"/>
          <p:cNvSpPr/>
          <p:nvPr/>
        </p:nvSpPr>
        <p:spPr>
          <a:xfrm>
            <a:off x="9496080" y="4866480"/>
            <a:ext cx="281340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Tiempo</a:t>
            </a:r>
            <a:r>
              <a:rPr b="0" lang="en-US" sz="1090" spc="-1" strike="noStrike">
                <a:solidFill>
                  <a:srgbClr val="000000"/>
                </a:solidFill>
                <a:latin typeface="Times New Roman"/>
              </a:rPr>
              <a:t> </a:t>
            </a:r>
            <a:r>
              <a:rPr b="1" lang="en-US" sz="1090" spc="-1" strike="noStrike">
                <a:solidFill>
                  <a:srgbClr val="000000"/>
                </a:solidFill>
                <a:latin typeface="Times New Roman"/>
              </a:rPr>
              <a:t>de</a:t>
            </a:r>
            <a:r>
              <a:rPr b="0" lang="en-US" sz="1090" spc="-1" strike="noStrike">
                <a:solidFill>
                  <a:srgbClr val="000000"/>
                </a:solidFill>
                <a:latin typeface="Times New Roman"/>
              </a:rPr>
              <a:t> </a:t>
            </a:r>
            <a:r>
              <a:rPr b="1" lang="en-US" sz="1090" spc="-1" strike="noStrike">
                <a:solidFill>
                  <a:srgbClr val="000000"/>
                </a:solidFill>
                <a:latin typeface="Times New Roman"/>
              </a:rPr>
              <a:t>ejecución</a:t>
            </a:r>
            <a:r>
              <a:rPr b="0" lang="en-US" sz="1090" spc="-1" strike="noStrike">
                <a:solidFill>
                  <a:srgbClr val="000000"/>
                </a:solidFill>
                <a:latin typeface="Times New Roman"/>
              </a:rPr>
              <a:t> </a:t>
            </a:r>
            <a:r>
              <a:rPr b="1" lang="en-US" sz="1090" spc="-1" strike="noStrike">
                <a:solidFill>
                  <a:srgbClr val="000000"/>
                </a:solidFill>
                <a:latin typeface="Times New Roman"/>
              </a:rPr>
              <a:t>normal</a:t>
            </a:r>
            <a:r>
              <a:rPr b="0" lang="en-US" sz="1090" spc="-1" strike="noStrike">
                <a:solidFill>
                  <a:srgbClr val="000000"/>
                </a:solidFill>
                <a:latin typeface="Times New Roman"/>
              </a:rPr>
              <a:t> </a:t>
            </a:r>
            <a:r>
              <a:rPr b="1" lang="en-US" sz="1090" spc="-1" strike="noStrike">
                <a:solidFill>
                  <a:srgbClr val="000000"/>
                </a:solidFill>
                <a:latin typeface="Times New Roman"/>
              </a:rPr>
              <a:t>de</a:t>
            </a:r>
            <a:r>
              <a:rPr b="0" lang="en-US" sz="1090" spc="-1" strike="noStrike">
                <a:solidFill>
                  <a:srgbClr val="000000"/>
                </a:solidFill>
                <a:latin typeface="Times New Roman"/>
              </a:rPr>
              <a:t> </a:t>
            </a:r>
            <a:r>
              <a:rPr b="1" lang="en-US" sz="1090" spc="-1" strike="noStrike">
                <a:solidFill>
                  <a:srgbClr val="000000"/>
                </a:solidFill>
                <a:latin typeface="Times New Roman"/>
              </a:rPr>
              <a:t>una</a:t>
            </a:r>
            <a:r>
              <a:rPr b="0" lang="en-US" sz="1090" spc="-1" strike="noStrike">
                <a:solidFill>
                  <a:srgbClr val="000000"/>
                </a:solidFill>
                <a:latin typeface="Times New Roman"/>
              </a:rPr>
              <a:t> </a:t>
            </a:r>
            <a:r>
              <a:rPr b="1" lang="en-US" sz="1090" spc="-1" strike="noStrike">
                <a:solidFill>
                  <a:srgbClr val="000000"/>
                </a:solidFill>
                <a:latin typeface="Times New Roman"/>
              </a:rPr>
              <a:t>instrucción</a:t>
            </a:r>
            <a:endParaRPr b="0" lang="es-AR" sz="1090" spc="-1" strike="noStrike">
              <a:solidFill>
                <a:srgbClr val="000000"/>
              </a:solidFill>
              <a:latin typeface="Arial"/>
            </a:endParaRPr>
          </a:p>
        </p:txBody>
      </p:sp>
      <p:sp>
        <p:nvSpPr>
          <p:cNvPr id="397" name="TextBox 1"/>
          <p:cNvSpPr/>
          <p:nvPr/>
        </p:nvSpPr>
        <p:spPr>
          <a:xfrm>
            <a:off x="3515760" y="5352480"/>
            <a:ext cx="150372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movwf</a:t>
            </a:r>
            <a:r>
              <a:rPr b="0" lang="en-US" sz="1800" spc="-1" strike="noStrike">
                <a:solidFill>
                  <a:srgbClr val="000000"/>
                </a:solidFill>
                <a:latin typeface="Times New Roman"/>
              </a:rPr>
              <a:t>    </a:t>
            </a:r>
            <a:r>
              <a:rPr b="1" lang="en-US" sz="1800" spc="-1" strike="noStrike">
                <a:solidFill>
                  <a:srgbClr val="000000"/>
                </a:solidFill>
                <a:latin typeface="Courier New"/>
              </a:rPr>
              <a:t>REG1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call</a:t>
            </a:r>
            <a:r>
              <a:rPr b="0" lang="en-US" sz="1800" spc="-1" strike="noStrike">
                <a:solidFill>
                  <a:srgbClr val="000000"/>
                </a:solidFill>
                <a:latin typeface="Times New Roman"/>
              </a:rPr>
              <a:t>       </a:t>
            </a:r>
            <a:r>
              <a:rPr b="1" lang="en-US" sz="1800" spc="-1" strike="noStrike">
                <a:solidFill>
                  <a:srgbClr val="000000"/>
                </a:solidFill>
                <a:latin typeface="Courier New"/>
              </a:rPr>
              <a:t>SUB1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addwf</a:t>
            </a:r>
            <a:r>
              <a:rPr b="0" lang="en-US" sz="1800" spc="-1" strike="noStrike">
                <a:solidFill>
                  <a:srgbClr val="000000"/>
                </a:solidFill>
                <a:latin typeface="Times New Roman"/>
              </a:rPr>
              <a:t>    </a:t>
            </a:r>
            <a:r>
              <a:rPr b="1" lang="en-US" sz="1800" spc="-1" strike="noStrike">
                <a:solidFill>
                  <a:srgbClr val="000000"/>
                </a:solidFill>
                <a:latin typeface="Courier New"/>
              </a:rPr>
              <a:t>REG2</a:t>
            </a:r>
            <a:endParaRPr b="0" lang="es-AR" sz="1800" spc="-1" strike="noStrike">
              <a:solidFill>
                <a:srgbClr val="000000"/>
              </a:solidFill>
              <a:latin typeface="Arial"/>
            </a:endParaRPr>
          </a:p>
        </p:txBody>
      </p:sp>
      <p:sp>
        <p:nvSpPr>
          <p:cNvPr id="398" name="TextBox 1"/>
          <p:cNvSpPr/>
          <p:nvPr/>
        </p:nvSpPr>
        <p:spPr>
          <a:xfrm>
            <a:off x="1863720" y="5352480"/>
            <a:ext cx="13824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2</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3</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4</a:t>
            </a:r>
            <a:endParaRPr b="0" lang="es-AR" sz="1800" spc="-1" strike="noStrike">
              <a:solidFill>
                <a:srgbClr val="000000"/>
              </a:solidFill>
              <a:latin typeface="Arial"/>
            </a:endParaRPr>
          </a:p>
        </p:txBody>
      </p:sp>
      <p:sp>
        <p:nvSpPr>
          <p:cNvPr id="399" name="TextBox 1"/>
          <p:cNvSpPr/>
          <p:nvPr/>
        </p:nvSpPr>
        <p:spPr>
          <a:xfrm>
            <a:off x="7286760" y="5318280"/>
            <a:ext cx="1127520" cy="578520"/>
          </a:xfrm>
          <a:prstGeom prst="rect">
            <a:avLst/>
          </a:prstGeom>
          <a:noFill/>
          <a:ln w="0">
            <a:noFill/>
          </a:ln>
        </p:spPr>
        <p:style>
          <a:lnRef idx="0"/>
          <a:fillRef idx="0"/>
          <a:effectRef idx="0"/>
          <a:fontRef idx="minor"/>
        </p:style>
        <p:txBody>
          <a:bodyPr wrap="none" lIns="0" rIns="0" tIns="0" bIns="45000" anchor="t">
            <a:spAutoFit/>
          </a:bodyPr>
          <a:p>
            <a:pPr>
              <a:lnSpc>
                <a:spcPts val="1599"/>
              </a:lnSpc>
              <a:tabLst>
                <a:tab algn="l" pos="622440"/>
              </a:tabLst>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a:p>
            <a:pPr>
              <a:lnSpc>
                <a:spcPts val="1001"/>
              </a:lnSpc>
              <a:tabLst>
                <a:tab algn="l" pos="622440"/>
              </a:tabLst>
            </a:pPr>
            <a:endParaRPr b="0" lang="es-AR" sz="1800" spc="-1" strike="noStrike">
              <a:solidFill>
                <a:srgbClr val="000000"/>
              </a:solidFill>
              <a:latin typeface="Arial"/>
            </a:endParaRPr>
          </a:p>
          <a:p>
            <a:pPr>
              <a:lnSpc>
                <a:spcPts val="1599"/>
              </a:lnSpc>
              <a:tabLst>
                <a:tab algn="l" pos="622440"/>
              </a:tabLst>
            </a:pPr>
            <a:r>
              <a:rPr b="0" lang="en-US" sz="1800" spc="-1" strike="noStrike">
                <a:solidFill>
                  <a:srgbClr val="000000"/>
                </a:solidFill>
                <a:latin typeface="Calibri"/>
              </a:rPr>
              <a:t>	</a:t>
            </a: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400" name="TextBox 1"/>
          <p:cNvSpPr/>
          <p:nvPr/>
        </p:nvSpPr>
        <p:spPr>
          <a:xfrm>
            <a:off x="2156760" y="7362720"/>
            <a:ext cx="314352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51</a:t>
            </a:r>
            <a:r>
              <a:rPr b="0" lang="en-US" sz="1800" spc="-1" strike="noStrike">
                <a:solidFill>
                  <a:srgbClr val="000000"/>
                </a:solidFill>
                <a:latin typeface="Times New Roman"/>
              </a:rPr>
              <a:t>    </a:t>
            </a:r>
            <a:r>
              <a:rPr b="1" lang="en-US" sz="1800" spc="-1" strike="noStrike">
                <a:solidFill>
                  <a:srgbClr val="000000"/>
                </a:solidFill>
                <a:latin typeface="Courier New"/>
              </a:rPr>
              <a:t>SUB1</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PORTB,w</a:t>
            </a:r>
            <a:endParaRPr b="0" lang="es-AR" sz="1800" spc="-1" strike="noStrike">
              <a:solidFill>
                <a:srgbClr val="000000"/>
              </a:solidFill>
              <a:latin typeface="Arial"/>
            </a:endParaRPr>
          </a:p>
        </p:txBody>
      </p:sp>
      <p:sp>
        <p:nvSpPr>
          <p:cNvPr id="401" name="TextBox 1"/>
          <p:cNvSpPr/>
          <p:nvPr/>
        </p:nvSpPr>
        <p:spPr>
          <a:xfrm>
            <a:off x="3419280" y="78152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402" name="TextBox 1"/>
          <p:cNvSpPr/>
          <p:nvPr/>
        </p:nvSpPr>
        <p:spPr>
          <a:xfrm>
            <a:off x="1701360" y="781524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52</a:t>
            </a:r>
            <a:endParaRPr b="0" lang="es-AR" sz="1800" spc="-1" strike="noStrike">
              <a:solidFill>
                <a:srgbClr val="000000"/>
              </a:solidFill>
              <a:latin typeface="Arial"/>
            </a:endParaRPr>
          </a:p>
        </p:txBody>
      </p:sp>
      <p:sp>
        <p:nvSpPr>
          <p:cNvPr id="403" name="TextBox 1"/>
          <p:cNvSpPr/>
          <p:nvPr/>
        </p:nvSpPr>
        <p:spPr>
          <a:xfrm>
            <a:off x="2127600" y="8250480"/>
            <a:ext cx="320148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53</a:t>
            </a:r>
            <a:r>
              <a:rPr b="0" lang="en-US" sz="1800" spc="-1" strike="noStrike">
                <a:solidFill>
                  <a:srgbClr val="000000"/>
                </a:solidFill>
                <a:latin typeface="Times New Roman"/>
              </a:rPr>
              <a:t>    </a:t>
            </a:r>
            <a:r>
              <a:rPr b="1" lang="en-US" sz="1800" spc="-1" strike="noStrike">
                <a:solidFill>
                  <a:srgbClr val="000000"/>
                </a:solidFill>
                <a:latin typeface="Courier New"/>
              </a:rPr>
              <a:t>SUB2</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PORTC,w</a:t>
            </a:r>
            <a:endParaRPr b="0" lang="es-AR" sz="1800" spc="-1" strike="noStrike">
              <a:solidFill>
                <a:srgbClr val="000000"/>
              </a:solidFill>
              <a:latin typeface="Arial"/>
            </a:endParaRPr>
          </a:p>
        </p:txBody>
      </p:sp>
      <p:sp>
        <p:nvSpPr>
          <p:cNvPr id="404" name="TextBox 1"/>
          <p:cNvSpPr/>
          <p:nvPr/>
        </p:nvSpPr>
        <p:spPr>
          <a:xfrm>
            <a:off x="1701360" y="870228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54</a:t>
            </a:r>
            <a:endParaRPr b="0" lang="es-AR" sz="1800" spc="-1" strike="noStrike">
              <a:solidFill>
                <a:srgbClr val="000000"/>
              </a:solidFill>
              <a:latin typeface="Arial"/>
            </a:endParaRPr>
          </a:p>
        </p:txBody>
      </p:sp>
      <p:sp>
        <p:nvSpPr>
          <p:cNvPr id="405" name="TextBox 1"/>
          <p:cNvSpPr/>
          <p:nvPr/>
        </p:nvSpPr>
        <p:spPr>
          <a:xfrm>
            <a:off x="3419280" y="87026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406" name="TextBox 1"/>
          <p:cNvSpPr/>
          <p:nvPr/>
        </p:nvSpPr>
        <p:spPr>
          <a:xfrm>
            <a:off x="1659240" y="822960"/>
            <a:ext cx="12073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Pipelining de Instrucciones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Picture 3" descr=""/>
          <p:cNvPicPr/>
          <p:nvPr/>
        </p:nvPicPr>
        <p:blipFill>
          <a:blip r:embed="rId1"/>
          <a:stretch/>
        </p:blipFill>
        <p:spPr>
          <a:xfrm>
            <a:off x="1386000" y="812520"/>
            <a:ext cx="12347280" cy="9062640"/>
          </a:xfrm>
          <a:prstGeom prst="rect">
            <a:avLst/>
          </a:prstGeom>
          <a:ln w="0">
            <a:noFill/>
          </a:ln>
        </p:spPr>
      </p:pic>
      <p:sp>
        <p:nvSpPr>
          <p:cNvPr id="408" name="TextBox 1"/>
          <p:cNvSpPr/>
          <p:nvPr/>
        </p:nvSpPr>
        <p:spPr>
          <a:xfrm>
            <a:off x="3859920" y="2587680"/>
            <a:ext cx="187416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ff9a9a"/>
                </a:solidFill>
                <a:latin typeface="Courier New"/>
              </a:rPr>
              <a:t>addwf</a:t>
            </a:r>
            <a:r>
              <a:rPr b="0" lang="en-US" sz="2500" spc="-1" strike="noStrike">
                <a:solidFill>
                  <a:srgbClr val="000000"/>
                </a:solidFill>
                <a:latin typeface="Times New Roman"/>
              </a:rPr>
              <a:t>  </a:t>
            </a:r>
            <a:r>
              <a:rPr b="1" lang="en-US" sz="2500" spc="-1" strike="noStrike">
                <a:solidFill>
                  <a:srgbClr val="ff9a9a"/>
                </a:solidFill>
                <a:latin typeface="Courier New"/>
              </a:rPr>
              <a:t>REG2</a:t>
            </a:r>
            <a:endParaRPr b="0" lang="es-AR" sz="2500" spc="-1" strike="noStrike">
              <a:solidFill>
                <a:srgbClr val="000000"/>
              </a:solidFill>
              <a:latin typeface="Arial"/>
            </a:endParaRPr>
          </a:p>
        </p:txBody>
      </p:sp>
      <p:sp>
        <p:nvSpPr>
          <p:cNvPr id="409" name="TextBox 1"/>
          <p:cNvSpPr/>
          <p:nvPr/>
        </p:nvSpPr>
        <p:spPr>
          <a:xfrm>
            <a:off x="4539960" y="1968120"/>
            <a:ext cx="588564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600" spc="-1" strike="noStrike">
                <a:solidFill>
                  <a:srgbClr val="000000"/>
                </a:solidFill>
                <a:latin typeface="Times New Roman"/>
              </a:rPr>
              <a:t>Búsca</a:t>
            </a:r>
            <a:r>
              <a:rPr b="0" lang="en-US" sz="1600" spc="-1" strike="noStrike">
                <a:solidFill>
                  <a:srgbClr val="000000"/>
                </a:solidFill>
                <a:latin typeface="Times New Roman"/>
              </a:rPr>
              <a:t> </a:t>
            </a:r>
            <a:r>
              <a:rPr b="1" lang="en-US" sz="1600" spc="-1" strike="noStrike">
                <a:solidFill>
                  <a:srgbClr val="000000"/>
                </a:solidFill>
                <a:latin typeface="Times New Roman"/>
              </a:rPr>
              <a:t>Instruccion</a:t>
            </a:r>
            <a:r>
              <a:rPr b="0" lang="en-US" sz="1600" spc="-1" strike="noStrike">
                <a:solidFill>
                  <a:srgbClr val="000000"/>
                </a:solidFill>
                <a:latin typeface="Times New Roman"/>
              </a:rPr>
              <a:t>                                                    </a:t>
            </a:r>
            <a:r>
              <a:rPr b="1" lang="en-US" sz="1600" spc="-1" strike="noStrike">
                <a:solidFill>
                  <a:srgbClr val="000000"/>
                </a:solidFill>
                <a:latin typeface="Times New Roman"/>
              </a:rPr>
              <a:t>Ejecuta</a:t>
            </a:r>
            <a:r>
              <a:rPr b="0" lang="en-US" sz="1600" spc="-1" strike="noStrike">
                <a:solidFill>
                  <a:srgbClr val="000000"/>
                </a:solidFill>
                <a:latin typeface="Times New Roman"/>
              </a:rPr>
              <a:t> </a:t>
            </a:r>
            <a:r>
              <a:rPr b="1" lang="en-US" sz="1600" spc="-1" strike="noStrike">
                <a:solidFill>
                  <a:srgbClr val="000000"/>
                </a:solidFill>
                <a:latin typeface="Times New Roman"/>
              </a:rPr>
              <a:t>Instrucción</a:t>
            </a:r>
            <a:endParaRPr b="0" lang="es-AR" sz="1600" spc="-1" strike="noStrike">
              <a:solidFill>
                <a:srgbClr val="000000"/>
              </a:solidFill>
              <a:latin typeface="Arial"/>
            </a:endParaRPr>
          </a:p>
        </p:txBody>
      </p:sp>
      <p:sp>
        <p:nvSpPr>
          <p:cNvPr id="410" name="TextBox 1"/>
          <p:cNvSpPr/>
          <p:nvPr/>
        </p:nvSpPr>
        <p:spPr>
          <a:xfrm>
            <a:off x="7790400" y="2621880"/>
            <a:ext cx="2941200" cy="93456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1257480"/>
              </a:tabLst>
            </a:pPr>
            <a:r>
              <a:rPr b="0" lang="en-US" sz="1800" spc="-1" strike="noStrike">
                <a:solidFill>
                  <a:srgbClr val="000000"/>
                </a:solidFill>
                <a:latin typeface="Calibri"/>
              </a:rPr>
              <a:t>	</a:t>
            </a:r>
            <a:r>
              <a:rPr b="1" lang="en-US" sz="2500" spc="-1" strike="noStrike">
                <a:solidFill>
                  <a:srgbClr val="ffff9a"/>
                </a:solidFill>
                <a:latin typeface="Courier New"/>
              </a:rPr>
              <a:t>call</a:t>
            </a:r>
            <a:r>
              <a:rPr b="0" lang="en-US" sz="2500" spc="-1" strike="noStrike">
                <a:solidFill>
                  <a:srgbClr val="000000"/>
                </a:solidFill>
                <a:latin typeface="Times New Roman"/>
              </a:rPr>
              <a:t>  </a:t>
            </a:r>
            <a:r>
              <a:rPr b="1" lang="en-US" sz="2500" spc="-1" strike="noStrike">
                <a:solidFill>
                  <a:srgbClr val="ffff9a"/>
                </a:solidFill>
                <a:latin typeface="Courier New"/>
              </a:rPr>
              <a:t>SUB1</a:t>
            </a:r>
            <a:endParaRPr b="0" lang="es-AR" sz="2500" spc="-1" strike="noStrike">
              <a:solidFill>
                <a:srgbClr val="000000"/>
              </a:solidFill>
              <a:latin typeface="Arial"/>
            </a:endParaRPr>
          </a:p>
          <a:p>
            <a:pPr>
              <a:lnSpc>
                <a:spcPts val="1001"/>
              </a:lnSpc>
              <a:tabLst>
                <a:tab algn="l" pos="1257480"/>
              </a:tabLst>
            </a:pPr>
            <a:endParaRPr b="0" lang="es-AR" sz="1800" spc="-1" strike="noStrike">
              <a:solidFill>
                <a:srgbClr val="000000"/>
              </a:solidFill>
              <a:latin typeface="Arial"/>
            </a:endParaRPr>
          </a:p>
          <a:p>
            <a:pPr>
              <a:lnSpc>
                <a:spcPts val="1001"/>
              </a:lnSpc>
              <a:tabLst>
                <a:tab algn="l" pos="1257480"/>
              </a:tabLst>
            </a:pPr>
            <a:endParaRPr b="0" lang="es-AR" sz="1800" spc="-1" strike="noStrike">
              <a:solidFill>
                <a:srgbClr val="000000"/>
              </a:solidFill>
              <a:latin typeface="Arial"/>
            </a:endParaRPr>
          </a:p>
          <a:p>
            <a:pPr>
              <a:lnSpc>
                <a:spcPts val="3101"/>
              </a:lnSpc>
              <a:tabLst>
                <a:tab algn="l" pos="1257480"/>
              </a:tabLst>
            </a:pPr>
            <a:r>
              <a:rPr b="1" lang="en-US" sz="2200" spc="-1" strike="noStrike">
                <a:solidFill>
                  <a:srgbClr val="000000"/>
                </a:solidFill>
                <a:latin typeface="Times New Roman"/>
              </a:rPr>
              <a:t>Ciclos</a:t>
            </a:r>
            <a:r>
              <a:rPr b="0" lang="en-US" sz="2200" spc="-1" strike="noStrike">
                <a:solidFill>
                  <a:srgbClr val="000000"/>
                </a:solidFill>
                <a:latin typeface="Times New Roman"/>
              </a:rPr>
              <a:t> </a:t>
            </a:r>
            <a:r>
              <a:rPr b="1" lang="en-US" sz="2200" spc="-1" strike="noStrike">
                <a:solidFill>
                  <a:srgbClr val="000000"/>
                </a:solidFill>
                <a:latin typeface="Times New Roman"/>
              </a:rPr>
              <a:t>de</a:t>
            </a:r>
            <a:r>
              <a:rPr b="0" lang="en-US" sz="2200" spc="-1" strike="noStrike">
                <a:solidFill>
                  <a:srgbClr val="000000"/>
                </a:solidFill>
                <a:latin typeface="Times New Roman"/>
              </a:rPr>
              <a:t>  </a:t>
            </a:r>
            <a:r>
              <a:rPr b="1" lang="en-US" sz="2200" spc="-1" strike="noStrike">
                <a:solidFill>
                  <a:srgbClr val="000000"/>
                </a:solidFill>
                <a:latin typeface="Times New Roman"/>
              </a:rPr>
              <a:t>Instrucción</a:t>
            </a:r>
            <a:endParaRPr b="0" lang="es-AR" sz="2200" spc="-1" strike="noStrike">
              <a:solidFill>
                <a:srgbClr val="000000"/>
              </a:solidFill>
              <a:latin typeface="Arial"/>
            </a:endParaRPr>
          </a:p>
        </p:txBody>
      </p:sp>
      <p:sp>
        <p:nvSpPr>
          <p:cNvPr id="411" name="TextBox 1"/>
          <p:cNvSpPr/>
          <p:nvPr/>
        </p:nvSpPr>
        <p:spPr>
          <a:xfrm>
            <a:off x="2270160" y="4883040"/>
            <a:ext cx="255816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1</a:t>
            </a:r>
            <a:r>
              <a:rPr b="0" lang="en-US" sz="1800" spc="-1" strike="noStrike">
                <a:solidFill>
                  <a:srgbClr val="000000"/>
                </a:solidFill>
                <a:latin typeface="Times New Roman"/>
              </a:rPr>
              <a:t>    </a:t>
            </a:r>
            <a:r>
              <a:rPr b="1" lang="en-US" sz="1800" spc="-1" strike="noStrike">
                <a:solidFill>
                  <a:srgbClr val="000000"/>
                </a:solidFill>
                <a:latin typeface="Courier New"/>
              </a:rPr>
              <a:t>MAIN</a:t>
            </a:r>
            <a:r>
              <a:rPr b="0" lang="en-US" sz="1800" spc="-1" strike="noStrike">
                <a:solidFill>
                  <a:srgbClr val="000000"/>
                </a:solidFill>
                <a:latin typeface="Times New Roman"/>
              </a:rPr>
              <a:t>   </a:t>
            </a:r>
            <a:r>
              <a:rPr b="1" lang="en-US" sz="1800" spc="-1" strike="noStrike">
                <a:solidFill>
                  <a:srgbClr val="000000"/>
                </a:solidFill>
                <a:latin typeface="Courier New"/>
              </a:rPr>
              <a:t>movlw</a:t>
            </a:r>
            <a:r>
              <a:rPr b="0" lang="en-US" sz="1800" spc="-1" strike="noStrike">
                <a:solidFill>
                  <a:srgbClr val="000000"/>
                </a:solidFill>
                <a:latin typeface="Times New Roman"/>
              </a:rPr>
              <a:t>    </a:t>
            </a:r>
            <a:r>
              <a:rPr b="1" lang="en-US" sz="1800" spc="-1" strike="noStrike">
                <a:solidFill>
                  <a:srgbClr val="000000"/>
                </a:solidFill>
                <a:latin typeface="Courier New"/>
              </a:rPr>
              <a:t>0x05</a:t>
            </a:r>
            <a:endParaRPr b="0" lang="es-AR" sz="1800" spc="-1" strike="noStrike">
              <a:solidFill>
                <a:srgbClr val="000000"/>
              </a:solidFill>
              <a:latin typeface="Arial"/>
            </a:endParaRPr>
          </a:p>
        </p:txBody>
      </p:sp>
      <p:sp>
        <p:nvSpPr>
          <p:cNvPr id="412" name="TextBox 1"/>
          <p:cNvSpPr/>
          <p:nvPr/>
        </p:nvSpPr>
        <p:spPr>
          <a:xfrm>
            <a:off x="2620800" y="4330440"/>
            <a:ext cx="2284200" cy="426240"/>
          </a:xfrm>
          <a:prstGeom prst="rect">
            <a:avLst/>
          </a:prstGeom>
          <a:noFill/>
          <a:ln w="0">
            <a:noFill/>
          </a:ln>
        </p:spPr>
        <p:style>
          <a:lnRef idx="0"/>
          <a:fillRef idx="0"/>
          <a:effectRef idx="0"/>
          <a:fontRef idx="minor"/>
        </p:style>
        <p:txBody>
          <a:bodyPr wrap="none" lIns="0" rIns="0" tIns="0" bIns="45000" anchor="t">
            <a:spAutoFit/>
          </a:bodyPr>
          <a:p>
            <a:pPr>
              <a:lnSpc>
                <a:spcPts val="2999"/>
              </a:lnSpc>
            </a:pPr>
            <a:r>
              <a:rPr b="1" lang="en-US" sz="2200" spc="-1" strike="noStrike">
                <a:solidFill>
                  <a:srgbClr val="000000"/>
                </a:solidFill>
                <a:latin typeface="Times New Roman"/>
              </a:rPr>
              <a:t>Programa</a:t>
            </a:r>
            <a:r>
              <a:rPr b="0" lang="en-US" sz="2200" spc="-1" strike="noStrike">
                <a:solidFill>
                  <a:srgbClr val="000000"/>
                </a:solidFill>
                <a:latin typeface="Times New Roman"/>
              </a:rPr>
              <a:t> </a:t>
            </a:r>
            <a:r>
              <a:rPr b="1" lang="en-US" sz="2200" spc="-1" strike="noStrike">
                <a:solidFill>
                  <a:srgbClr val="000000"/>
                </a:solidFill>
                <a:latin typeface="Times New Roman"/>
              </a:rPr>
              <a:t>Ejemplo</a:t>
            </a:r>
            <a:endParaRPr b="0" lang="es-AR" sz="2200" spc="-1" strike="noStrike">
              <a:solidFill>
                <a:srgbClr val="000000"/>
              </a:solidFill>
              <a:latin typeface="Arial"/>
            </a:endParaRPr>
          </a:p>
        </p:txBody>
      </p:sp>
      <p:sp>
        <p:nvSpPr>
          <p:cNvPr id="413" name="TextBox 1"/>
          <p:cNvSpPr/>
          <p:nvPr/>
        </p:nvSpPr>
        <p:spPr>
          <a:xfrm>
            <a:off x="6448680" y="486648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414" name="TextBox 1"/>
          <p:cNvSpPr/>
          <p:nvPr/>
        </p:nvSpPr>
        <p:spPr>
          <a:xfrm>
            <a:off x="64641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T0</a:t>
            </a:r>
            <a:endParaRPr b="0" lang="es-AR" sz="1390" spc="-1" strike="noStrike">
              <a:solidFill>
                <a:srgbClr val="000000"/>
              </a:solidFill>
              <a:latin typeface="Arial"/>
            </a:endParaRPr>
          </a:p>
        </p:txBody>
      </p:sp>
      <p:sp>
        <p:nvSpPr>
          <p:cNvPr id="415" name="TextBox 1"/>
          <p:cNvSpPr/>
          <p:nvPr/>
        </p:nvSpPr>
        <p:spPr>
          <a:xfrm>
            <a:off x="73018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T1</a:t>
            </a:r>
            <a:endParaRPr b="0" lang="es-AR" sz="1390" spc="-1" strike="noStrike">
              <a:solidFill>
                <a:srgbClr val="000000"/>
              </a:solidFill>
              <a:latin typeface="Arial"/>
            </a:endParaRPr>
          </a:p>
        </p:txBody>
      </p:sp>
      <p:sp>
        <p:nvSpPr>
          <p:cNvPr id="416" name="TextBox 1"/>
          <p:cNvSpPr/>
          <p:nvPr/>
        </p:nvSpPr>
        <p:spPr>
          <a:xfrm>
            <a:off x="81399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T2</a:t>
            </a:r>
            <a:endParaRPr b="0" lang="es-AR" sz="1390" spc="-1" strike="noStrike">
              <a:solidFill>
                <a:srgbClr val="000000"/>
              </a:solidFill>
              <a:latin typeface="Arial"/>
            </a:endParaRPr>
          </a:p>
        </p:txBody>
      </p:sp>
      <p:sp>
        <p:nvSpPr>
          <p:cNvPr id="417" name="TextBox 1"/>
          <p:cNvSpPr/>
          <p:nvPr/>
        </p:nvSpPr>
        <p:spPr>
          <a:xfrm>
            <a:off x="89776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T3</a:t>
            </a:r>
            <a:endParaRPr b="0" lang="es-AR" sz="1390" spc="-1" strike="noStrike">
              <a:solidFill>
                <a:srgbClr val="000000"/>
              </a:solidFill>
              <a:latin typeface="Arial"/>
            </a:endParaRPr>
          </a:p>
        </p:txBody>
      </p:sp>
      <p:sp>
        <p:nvSpPr>
          <p:cNvPr id="418" name="TextBox 1"/>
          <p:cNvSpPr/>
          <p:nvPr/>
        </p:nvSpPr>
        <p:spPr>
          <a:xfrm>
            <a:off x="3515760" y="5352480"/>
            <a:ext cx="150372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movwf</a:t>
            </a:r>
            <a:r>
              <a:rPr b="0" lang="en-US" sz="1800" spc="-1" strike="noStrike">
                <a:solidFill>
                  <a:srgbClr val="000000"/>
                </a:solidFill>
                <a:latin typeface="Times New Roman"/>
              </a:rPr>
              <a:t>    </a:t>
            </a:r>
            <a:r>
              <a:rPr b="1" lang="en-US" sz="1800" spc="-1" strike="noStrike">
                <a:solidFill>
                  <a:srgbClr val="000000"/>
                </a:solidFill>
                <a:latin typeface="Courier New"/>
              </a:rPr>
              <a:t>REG1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call</a:t>
            </a:r>
            <a:r>
              <a:rPr b="0" lang="en-US" sz="1800" spc="-1" strike="noStrike">
                <a:solidFill>
                  <a:srgbClr val="000000"/>
                </a:solidFill>
                <a:latin typeface="Times New Roman"/>
              </a:rPr>
              <a:t>       </a:t>
            </a:r>
            <a:r>
              <a:rPr b="1" lang="en-US" sz="1800" spc="-1" strike="noStrike">
                <a:solidFill>
                  <a:srgbClr val="000000"/>
                </a:solidFill>
                <a:latin typeface="Courier New"/>
              </a:rPr>
              <a:t>SUB1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addwf</a:t>
            </a:r>
            <a:r>
              <a:rPr b="0" lang="en-US" sz="1800" spc="-1" strike="noStrike">
                <a:solidFill>
                  <a:srgbClr val="000000"/>
                </a:solidFill>
                <a:latin typeface="Times New Roman"/>
              </a:rPr>
              <a:t>    </a:t>
            </a:r>
            <a:r>
              <a:rPr b="1" lang="en-US" sz="1800" spc="-1" strike="noStrike">
                <a:solidFill>
                  <a:srgbClr val="000000"/>
                </a:solidFill>
                <a:latin typeface="Courier New"/>
              </a:rPr>
              <a:t>REG2</a:t>
            </a:r>
            <a:endParaRPr b="0" lang="es-AR" sz="1800" spc="-1" strike="noStrike">
              <a:solidFill>
                <a:srgbClr val="000000"/>
              </a:solidFill>
              <a:latin typeface="Arial"/>
            </a:endParaRPr>
          </a:p>
        </p:txBody>
      </p:sp>
      <p:sp>
        <p:nvSpPr>
          <p:cNvPr id="419" name="TextBox 1"/>
          <p:cNvSpPr/>
          <p:nvPr/>
        </p:nvSpPr>
        <p:spPr>
          <a:xfrm>
            <a:off x="1863720" y="5352480"/>
            <a:ext cx="13824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2</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3</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4</a:t>
            </a:r>
            <a:endParaRPr b="0" lang="es-AR" sz="1800" spc="-1" strike="noStrike">
              <a:solidFill>
                <a:srgbClr val="000000"/>
              </a:solidFill>
              <a:latin typeface="Arial"/>
            </a:endParaRPr>
          </a:p>
        </p:txBody>
      </p:sp>
      <p:sp>
        <p:nvSpPr>
          <p:cNvPr id="420" name="TextBox 1"/>
          <p:cNvSpPr/>
          <p:nvPr/>
        </p:nvSpPr>
        <p:spPr>
          <a:xfrm>
            <a:off x="7394760" y="5335560"/>
            <a:ext cx="1749960" cy="908640"/>
          </a:xfrm>
          <a:prstGeom prst="rect">
            <a:avLst/>
          </a:prstGeom>
          <a:noFill/>
          <a:ln w="0">
            <a:noFill/>
          </a:ln>
        </p:spPr>
        <p:style>
          <a:lnRef idx="0"/>
          <a:fillRef idx="0"/>
          <a:effectRef idx="0"/>
          <a:fontRef idx="minor"/>
        </p:style>
        <p:txBody>
          <a:bodyPr wrap="none" lIns="0" rIns="0" tIns="0" bIns="45000" anchor="t">
            <a:spAutoFit/>
          </a:bodyPr>
          <a:p>
            <a:pPr>
              <a:lnSpc>
                <a:spcPts val="1599"/>
              </a:lnSpc>
              <a:tabLst>
                <a:tab algn="l" pos="622440"/>
                <a:tab algn="l" pos="1244520"/>
              </a:tabLst>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a:p>
            <a:pPr>
              <a:lnSpc>
                <a:spcPts val="1001"/>
              </a:lnSpc>
              <a:tabLst>
                <a:tab algn="l" pos="622440"/>
                <a:tab algn="l" pos="1244520"/>
              </a:tabLst>
            </a:pPr>
            <a:endParaRPr b="0" lang="es-AR" sz="1800" spc="-1" strike="noStrike">
              <a:solidFill>
                <a:srgbClr val="000000"/>
              </a:solidFill>
              <a:latin typeface="Arial"/>
            </a:endParaRPr>
          </a:p>
          <a:p>
            <a:pPr>
              <a:lnSpc>
                <a:spcPts val="1599"/>
              </a:lnSpc>
              <a:tabLst>
                <a:tab algn="l" pos="622440"/>
                <a:tab algn="l" pos="1244520"/>
              </a:tabLst>
            </a:pPr>
            <a:r>
              <a:rPr b="0" lang="en-US" sz="1800" spc="-1" strike="noStrike">
                <a:solidFill>
                  <a:srgbClr val="000000"/>
                </a:solidFill>
                <a:latin typeface="Calibri"/>
              </a:rPr>
              <a:t>	</a:t>
            </a: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a:p>
            <a:pPr>
              <a:lnSpc>
                <a:spcPts val="1001"/>
              </a:lnSpc>
              <a:tabLst>
                <a:tab algn="l" pos="622440"/>
                <a:tab algn="l" pos="1244520"/>
              </a:tabLst>
            </a:pPr>
            <a:endParaRPr b="0" lang="es-AR" sz="1800" spc="-1" strike="noStrike">
              <a:solidFill>
                <a:srgbClr val="000000"/>
              </a:solidFill>
              <a:latin typeface="Arial"/>
            </a:endParaRPr>
          </a:p>
          <a:p>
            <a:pPr>
              <a:lnSpc>
                <a:spcPts val="1599"/>
              </a:lnSpc>
              <a:tabLst>
                <a:tab algn="l" pos="622440"/>
                <a:tab algn="l" pos="12445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421" name="TextBox 1"/>
          <p:cNvSpPr/>
          <p:nvPr/>
        </p:nvSpPr>
        <p:spPr>
          <a:xfrm>
            <a:off x="2156760" y="7362720"/>
            <a:ext cx="314352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51</a:t>
            </a:r>
            <a:r>
              <a:rPr b="0" lang="en-US" sz="1800" spc="-1" strike="noStrike">
                <a:solidFill>
                  <a:srgbClr val="000000"/>
                </a:solidFill>
                <a:latin typeface="Times New Roman"/>
              </a:rPr>
              <a:t>    </a:t>
            </a:r>
            <a:r>
              <a:rPr b="1" lang="en-US" sz="1800" spc="-1" strike="noStrike">
                <a:solidFill>
                  <a:srgbClr val="000000"/>
                </a:solidFill>
                <a:latin typeface="Courier New"/>
              </a:rPr>
              <a:t>SUB1</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PORTB,w</a:t>
            </a:r>
            <a:endParaRPr b="0" lang="es-AR" sz="1800" spc="-1" strike="noStrike">
              <a:solidFill>
                <a:srgbClr val="000000"/>
              </a:solidFill>
              <a:latin typeface="Arial"/>
            </a:endParaRPr>
          </a:p>
        </p:txBody>
      </p:sp>
      <p:sp>
        <p:nvSpPr>
          <p:cNvPr id="422" name="TextBox 1"/>
          <p:cNvSpPr/>
          <p:nvPr/>
        </p:nvSpPr>
        <p:spPr>
          <a:xfrm>
            <a:off x="3419280" y="78152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423" name="TextBox 1"/>
          <p:cNvSpPr/>
          <p:nvPr/>
        </p:nvSpPr>
        <p:spPr>
          <a:xfrm>
            <a:off x="1701360" y="781524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52</a:t>
            </a:r>
            <a:endParaRPr b="0" lang="es-AR" sz="1800" spc="-1" strike="noStrike">
              <a:solidFill>
                <a:srgbClr val="000000"/>
              </a:solidFill>
              <a:latin typeface="Arial"/>
            </a:endParaRPr>
          </a:p>
        </p:txBody>
      </p:sp>
      <p:sp>
        <p:nvSpPr>
          <p:cNvPr id="424" name="TextBox 1"/>
          <p:cNvSpPr/>
          <p:nvPr/>
        </p:nvSpPr>
        <p:spPr>
          <a:xfrm>
            <a:off x="2127600" y="8250480"/>
            <a:ext cx="320148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53</a:t>
            </a:r>
            <a:r>
              <a:rPr b="0" lang="en-US" sz="1800" spc="-1" strike="noStrike">
                <a:solidFill>
                  <a:srgbClr val="000000"/>
                </a:solidFill>
                <a:latin typeface="Times New Roman"/>
              </a:rPr>
              <a:t>    </a:t>
            </a:r>
            <a:r>
              <a:rPr b="1" lang="en-US" sz="1800" spc="-1" strike="noStrike">
                <a:solidFill>
                  <a:srgbClr val="000000"/>
                </a:solidFill>
                <a:latin typeface="Courier New"/>
              </a:rPr>
              <a:t>SUB2</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PORTC,w</a:t>
            </a:r>
            <a:endParaRPr b="0" lang="es-AR" sz="1800" spc="-1" strike="noStrike">
              <a:solidFill>
                <a:srgbClr val="000000"/>
              </a:solidFill>
              <a:latin typeface="Arial"/>
            </a:endParaRPr>
          </a:p>
        </p:txBody>
      </p:sp>
      <p:sp>
        <p:nvSpPr>
          <p:cNvPr id="425" name="TextBox 1"/>
          <p:cNvSpPr/>
          <p:nvPr/>
        </p:nvSpPr>
        <p:spPr>
          <a:xfrm>
            <a:off x="1701360" y="870228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54</a:t>
            </a:r>
            <a:endParaRPr b="0" lang="es-AR" sz="1800" spc="-1" strike="noStrike">
              <a:solidFill>
                <a:srgbClr val="000000"/>
              </a:solidFill>
              <a:latin typeface="Arial"/>
            </a:endParaRPr>
          </a:p>
        </p:txBody>
      </p:sp>
      <p:sp>
        <p:nvSpPr>
          <p:cNvPr id="426" name="TextBox 1"/>
          <p:cNvSpPr/>
          <p:nvPr/>
        </p:nvSpPr>
        <p:spPr>
          <a:xfrm>
            <a:off x="3419280" y="87026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427" name="TextBox 1"/>
          <p:cNvSpPr/>
          <p:nvPr/>
        </p:nvSpPr>
        <p:spPr>
          <a:xfrm>
            <a:off x="1659240" y="822960"/>
            <a:ext cx="12073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Pipelining de Instrucciones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975600" y="722160"/>
            <a:ext cx="12637800" cy="1507320"/>
          </a:xfrm>
          <a:prstGeom prst="rect">
            <a:avLst/>
          </a:prstGeom>
          <a:noFill/>
          <a:ln w="0">
            <a:noFill/>
          </a:ln>
        </p:spPr>
        <p:txBody>
          <a:bodyPr anchor="ctr">
            <a:normAutofit/>
          </a:bodyPr>
          <a:p>
            <a:pPr indent="0" algn="ctr">
              <a:lnSpc>
                <a:spcPct val="100000"/>
              </a:lnSpc>
              <a:buNone/>
            </a:pPr>
            <a:r>
              <a:rPr b="0" lang="es-AR" sz="4400" spc="-1" strike="noStrike">
                <a:solidFill>
                  <a:schemeClr val="accent1"/>
                </a:solidFill>
                <a:latin typeface="Calibri"/>
              </a:rPr>
              <a:t>Web Personal</a:t>
            </a:r>
            <a:br>
              <a:rPr sz="4400"/>
            </a:br>
            <a:r>
              <a:rPr b="0" i="1" lang="es-AR" sz="3100" spc="-1" strike="noStrike">
                <a:solidFill>
                  <a:srgbClr val="ff0000"/>
                </a:solidFill>
                <a:latin typeface="Calibri"/>
              </a:rPr>
              <a:t>www.licrgarcia.wixsite.com.ar/misitio</a:t>
            </a:r>
            <a:endParaRPr b="0" lang="en-US" sz="3100" spc="-1" strike="noStrike">
              <a:solidFill>
                <a:srgbClr val="000000"/>
              </a:solidFill>
              <a:latin typeface="Calibri"/>
            </a:endParaRPr>
          </a:p>
        </p:txBody>
      </p:sp>
      <p:pic>
        <p:nvPicPr>
          <p:cNvPr id="189" name="Imagen 3" descr=""/>
          <p:cNvPicPr/>
          <p:nvPr/>
        </p:nvPicPr>
        <p:blipFill>
          <a:blip r:embed="rId1"/>
          <a:stretch/>
        </p:blipFill>
        <p:spPr>
          <a:xfrm>
            <a:off x="975600" y="2594520"/>
            <a:ext cx="12843360" cy="707292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8" name="Picture 3" descr=""/>
          <p:cNvPicPr/>
          <p:nvPr/>
        </p:nvPicPr>
        <p:blipFill>
          <a:blip r:embed="rId1"/>
          <a:stretch/>
        </p:blipFill>
        <p:spPr>
          <a:xfrm>
            <a:off x="1386000" y="812520"/>
            <a:ext cx="12347280" cy="9062640"/>
          </a:xfrm>
          <a:prstGeom prst="rect">
            <a:avLst/>
          </a:prstGeom>
          <a:ln w="0">
            <a:noFill/>
          </a:ln>
        </p:spPr>
      </p:pic>
      <p:sp>
        <p:nvSpPr>
          <p:cNvPr id="429" name="TextBox 1"/>
          <p:cNvSpPr/>
          <p:nvPr/>
        </p:nvSpPr>
        <p:spPr>
          <a:xfrm>
            <a:off x="3669840" y="2587680"/>
            <a:ext cx="225504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ff9a9a"/>
                </a:solidFill>
                <a:latin typeface="Courier New"/>
              </a:rPr>
              <a:t>movf</a:t>
            </a:r>
            <a:r>
              <a:rPr b="0" lang="en-US" sz="2500" spc="-1" strike="noStrike">
                <a:solidFill>
                  <a:srgbClr val="000000"/>
                </a:solidFill>
                <a:latin typeface="Times New Roman"/>
              </a:rPr>
              <a:t>  </a:t>
            </a:r>
            <a:r>
              <a:rPr b="1" lang="en-US" sz="2500" spc="-1" strike="noStrike">
                <a:solidFill>
                  <a:srgbClr val="ff9a9a"/>
                </a:solidFill>
                <a:latin typeface="Courier New"/>
              </a:rPr>
              <a:t>PORTB,w</a:t>
            </a:r>
            <a:endParaRPr b="0" lang="es-AR" sz="2500" spc="-1" strike="noStrike">
              <a:solidFill>
                <a:srgbClr val="000000"/>
              </a:solidFill>
              <a:latin typeface="Arial"/>
            </a:endParaRPr>
          </a:p>
        </p:txBody>
      </p:sp>
      <p:sp>
        <p:nvSpPr>
          <p:cNvPr id="430" name="TextBox 1"/>
          <p:cNvSpPr/>
          <p:nvPr/>
        </p:nvSpPr>
        <p:spPr>
          <a:xfrm>
            <a:off x="4539960" y="1968120"/>
            <a:ext cx="588564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600" spc="-1" strike="noStrike">
                <a:solidFill>
                  <a:srgbClr val="000000"/>
                </a:solidFill>
                <a:latin typeface="Times New Roman"/>
              </a:rPr>
              <a:t>Búsca</a:t>
            </a:r>
            <a:r>
              <a:rPr b="0" lang="en-US" sz="1600" spc="-1" strike="noStrike">
                <a:solidFill>
                  <a:srgbClr val="000000"/>
                </a:solidFill>
                <a:latin typeface="Times New Roman"/>
              </a:rPr>
              <a:t> </a:t>
            </a:r>
            <a:r>
              <a:rPr b="1" lang="en-US" sz="1600" spc="-1" strike="noStrike">
                <a:solidFill>
                  <a:srgbClr val="000000"/>
                </a:solidFill>
                <a:latin typeface="Times New Roman"/>
              </a:rPr>
              <a:t>Instruccion</a:t>
            </a:r>
            <a:r>
              <a:rPr b="0" lang="en-US" sz="1600" spc="-1" strike="noStrike">
                <a:solidFill>
                  <a:srgbClr val="000000"/>
                </a:solidFill>
                <a:latin typeface="Times New Roman"/>
              </a:rPr>
              <a:t>                                                    </a:t>
            </a:r>
            <a:r>
              <a:rPr b="1" lang="en-US" sz="1600" spc="-1" strike="noStrike">
                <a:solidFill>
                  <a:srgbClr val="000000"/>
                </a:solidFill>
                <a:latin typeface="Times New Roman"/>
              </a:rPr>
              <a:t>Ejecuta</a:t>
            </a:r>
            <a:r>
              <a:rPr b="0" lang="en-US" sz="1600" spc="-1" strike="noStrike">
                <a:solidFill>
                  <a:srgbClr val="000000"/>
                </a:solidFill>
                <a:latin typeface="Times New Roman"/>
              </a:rPr>
              <a:t> </a:t>
            </a:r>
            <a:r>
              <a:rPr b="1" lang="en-US" sz="1600" spc="-1" strike="noStrike">
                <a:solidFill>
                  <a:srgbClr val="000000"/>
                </a:solidFill>
                <a:latin typeface="Times New Roman"/>
              </a:rPr>
              <a:t>Instrucción</a:t>
            </a:r>
            <a:endParaRPr b="0" lang="es-AR" sz="1600" spc="-1" strike="noStrike">
              <a:solidFill>
                <a:srgbClr val="000000"/>
              </a:solidFill>
              <a:latin typeface="Arial"/>
            </a:endParaRPr>
          </a:p>
        </p:txBody>
      </p:sp>
      <p:sp>
        <p:nvSpPr>
          <p:cNvPr id="431" name="TextBox 1"/>
          <p:cNvSpPr/>
          <p:nvPr/>
        </p:nvSpPr>
        <p:spPr>
          <a:xfrm>
            <a:off x="7835040" y="2621880"/>
            <a:ext cx="2903040" cy="93456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1219320"/>
              </a:tabLst>
            </a:pPr>
            <a:r>
              <a:rPr b="0" lang="en-US" sz="1800" spc="-1" strike="noStrike">
                <a:solidFill>
                  <a:srgbClr val="000000"/>
                </a:solidFill>
                <a:latin typeface="Calibri"/>
              </a:rPr>
              <a:t>	</a:t>
            </a:r>
            <a:r>
              <a:rPr b="1" lang="en-US" sz="2500" spc="-1" strike="noStrike">
                <a:solidFill>
                  <a:srgbClr val="ffff9a"/>
                </a:solidFill>
                <a:latin typeface="Courier New"/>
              </a:rPr>
              <a:t>call</a:t>
            </a:r>
            <a:r>
              <a:rPr b="0" lang="en-US" sz="2500" spc="-1" strike="noStrike">
                <a:solidFill>
                  <a:srgbClr val="000000"/>
                </a:solidFill>
                <a:latin typeface="Times New Roman"/>
              </a:rPr>
              <a:t>  </a:t>
            </a:r>
            <a:r>
              <a:rPr b="1" lang="en-US" sz="2500" spc="-1" strike="noStrike">
                <a:solidFill>
                  <a:srgbClr val="ffff9a"/>
                </a:solidFill>
                <a:latin typeface="Courier New"/>
              </a:rPr>
              <a:t>SUB1</a:t>
            </a:r>
            <a:endParaRPr b="0" lang="es-AR" sz="2500" spc="-1" strike="noStrike">
              <a:solidFill>
                <a:srgbClr val="000000"/>
              </a:solidFill>
              <a:latin typeface="Arial"/>
            </a:endParaRPr>
          </a:p>
          <a:p>
            <a:pPr>
              <a:lnSpc>
                <a:spcPts val="1001"/>
              </a:lnSpc>
              <a:tabLst>
                <a:tab algn="l" pos="1219320"/>
              </a:tabLst>
            </a:pPr>
            <a:endParaRPr b="0" lang="es-AR" sz="1800" spc="-1" strike="noStrike">
              <a:solidFill>
                <a:srgbClr val="000000"/>
              </a:solidFill>
              <a:latin typeface="Arial"/>
            </a:endParaRPr>
          </a:p>
          <a:p>
            <a:pPr>
              <a:lnSpc>
                <a:spcPts val="1001"/>
              </a:lnSpc>
              <a:tabLst>
                <a:tab algn="l" pos="1219320"/>
              </a:tabLst>
            </a:pPr>
            <a:endParaRPr b="0" lang="es-AR" sz="1800" spc="-1" strike="noStrike">
              <a:solidFill>
                <a:srgbClr val="000000"/>
              </a:solidFill>
              <a:latin typeface="Arial"/>
            </a:endParaRPr>
          </a:p>
          <a:p>
            <a:pPr>
              <a:lnSpc>
                <a:spcPts val="3101"/>
              </a:lnSpc>
              <a:tabLst>
                <a:tab algn="l" pos="1219320"/>
              </a:tabLst>
            </a:pPr>
            <a:r>
              <a:rPr b="1" lang="en-US" sz="2200" spc="-1" strike="noStrike">
                <a:solidFill>
                  <a:srgbClr val="000000"/>
                </a:solidFill>
                <a:latin typeface="Times New Roman"/>
              </a:rPr>
              <a:t>Ciclos</a:t>
            </a:r>
            <a:r>
              <a:rPr b="0" lang="en-US" sz="2200" spc="-1" strike="noStrike">
                <a:solidFill>
                  <a:srgbClr val="000000"/>
                </a:solidFill>
                <a:latin typeface="Times New Roman"/>
              </a:rPr>
              <a:t> </a:t>
            </a:r>
            <a:r>
              <a:rPr b="1" lang="en-US" sz="2200" spc="-1" strike="noStrike">
                <a:solidFill>
                  <a:srgbClr val="000000"/>
                </a:solidFill>
                <a:latin typeface="Times New Roman"/>
              </a:rPr>
              <a:t>de</a:t>
            </a:r>
            <a:r>
              <a:rPr b="0" lang="en-US" sz="2200" spc="-1" strike="noStrike">
                <a:solidFill>
                  <a:srgbClr val="000000"/>
                </a:solidFill>
                <a:latin typeface="Times New Roman"/>
              </a:rPr>
              <a:t> </a:t>
            </a:r>
            <a:r>
              <a:rPr b="1" lang="en-US" sz="2200" spc="-1" strike="noStrike">
                <a:solidFill>
                  <a:srgbClr val="000000"/>
                </a:solidFill>
                <a:latin typeface="Times New Roman"/>
              </a:rPr>
              <a:t>Instrucción</a:t>
            </a:r>
            <a:endParaRPr b="0" lang="es-AR" sz="2200" spc="-1" strike="noStrike">
              <a:solidFill>
                <a:srgbClr val="000000"/>
              </a:solidFill>
              <a:latin typeface="Arial"/>
            </a:endParaRPr>
          </a:p>
        </p:txBody>
      </p:sp>
      <p:sp>
        <p:nvSpPr>
          <p:cNvPr id="432" name="TextBox 1"/>
          <p:cNvSpPr/>
          <p:nvPr/>
        </p:nvSpPr>
        <p:spPr>
          <a:xfrm>
            <a:off x="2270160" y="4883040"/>
            <a:ext cx="255816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1</a:t>
            </a:r>
            <a:r>
              <a:rPr b="0" lang="en-US" sz="1800" spc="-1" strike="noStrike">
                <a:solidFill>
                  <a:srgbClr val="000000"/>
                </a:solidFill>
                <a:latin typeface="Times New Roman"/>
              </a:rPr>
              <a:t>    </a:t>
            </a:r>
            <a:r>
              <a:rPr b="1" lang="en-US" sz="1800" spc="-1" strike="noStrike">
                <a:solidFill>
                  <a:srgbClr val="000000"/>
                </a:solidFill>
                <a:latin typeface="Courier New"/>
              </a:rPr>
              <a:t>MAIN</a:t>
            </a:r>
            <a:r>
              <a:rPr b="0" lang="en-US" sz="1800" spc="-1" strike="noStrike">
                <a:solidFill>
                  <a:srgbClr val="000000"/>
                </a:solidFill>
                <a:latin typeface="Times New Roman"/>
              </a:rPr>
              <a:t>   </a:t>
            </a:r>
            <a:r>
              <a:rPr b="1" lang="en-US" sz="1800" spc="-1" strike="noStrike">
                <a:solidFill>
                  <a:srgbClr val="000000"/>
                </a:solidFill>
                <a:latin typeface="Courier New"/>
              </a:rPr>
              <a:t>movlw</a:t>
            </a:r>
            <a:r>
              <a:rPr b="0" lang="en-US" sz="1800" spc="-1" strike="noStrike">
                <a:solidFill>
                  <a:srgbClr val="000000"/>
                </a:solidFill>
                <a:latin typeface="Times New Roman"/>
              </a:rPr>
              <a:t>    </a:t>
            </a:r>
            <a:r>
              <a:rPr b="1" lang="en-US" sz="1800" spc="-1" strike="noStrike">
                <a:solidFill>
                  <a:srgbClr val="000000"/>
                </a:solidFill>
                <a:latin typeface="Courier New"/>
              </a:rPr>
              <a:t>0x05</a:t>
            </a:r>
            <a:endParaRPr b="0" lang="es-AR" sz="1800" spc="-1" strike="noStrike">
              <a:solidFill>
                <a:srgbClr val="000000"/>
              </a:solidFill>
              <a:latin typeface="Arial"/>
            </a:endParaRPr>
          </a:p>
        </p:txBody>
      </p:sp>
      <p:sp>
        <p:nvSpPr>
          <p:cNvPr id="433" name="TextBox 1"/>
          <p:cNvSpPr/>
          <p:nvPr/>
        </p:nvSpPr>
        <p:spPr>
          <a:xfrm>
            <a:off x="2620800" y="4330440"/>
            <a:ext cx="2284200" cy="426240"/>
          </a:xfrm>
          <a:prstGeom prst="rect">
            <a:avLst/>
          </a:prstGeom>
          <a:noFill/>
          <a:ln w="0">
            <a:noFill/>
          </a:ln>
        </p:spPr>
        <p:style>
          <a:lnRef idx="0"/>
          <a:fillRef idx="0"/>
          <a:effectRef idx="0"/>
          <a:fontRef idx="minor"/>
        </p:style>
        <p:txBody>
          <a:bodyPr wrap="none" lIns="0" rIns="0" tIns="0" bIns="45000" anchor="t">
            <a:spAutoFit/>
          </a:bodyPr>
          <a:p>
            <a:pPr>
              <a:lnSpc>
                <a:spcPts val="2999"/>
              </a:lnSpc>
            </a:pPr>
            <a:r>
              <a:rPr b="1" lang="en-US" sz="2200" spc="-1" strike="noStrike">
                <a:solidFill>
                  <a:srgbClr val="000000"/>
                </a:solidFill>
                <a:latin typeface="Times New Roman"/>
              </a:rPr>
              <a:t>Programa</a:t>
            </a:r>
            <a:r>
              <a:rPr b="0" lang="en-US" sz="2200" spc="-1" strike="noStrike">
                <a:solidFill>
                  <a:srgbClr val="000000"/>
                </a:solidFill>
                <a:latin typeface="Times New Roman"/>
              </a:rPr>
              <a:t> </a:t>
            </a:r>
            <a:r>
              <a:rPr b="1" lang="en-US" sz="2200" spc="-1" strike="noStrike">
                <a:solidFill>
                  <a:srgbClr val="000000"/>
                </a:solidFill>
                <a:latin typeface="Times New Roman"/>
              </a:rPr>
              <a:t>Ejemplo</a:t>
            </a:r>
            <a:endParaRPr b="0" lang="es-AR" sz="2200" spc="-1" strike="noStrike">
              <a:solidFill>
                <a:srgbClr val="000000"/>
              </a:solidFill>
              <a:latin typeface="Arial"/>
            </a:endParaRPr>
          </a:p>
        </p:txBody>
      </p:sp>
      <p:sp>
        <p:nvSpPr>
          <p:cNvPr id="434" name="TextBox 1"/>
          <p:cNvSpPr/>
          <p:nvPr/>
        </p:nvSpPr>
        <p:spPr>
          <a:xfrm>
            <a:off x="6448680" y="486648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435" name="TextBox 1"/>
          <p:cNvSpPr/>
          <p:nvPr/>
        </p:nvSpPr>
        <p:spPr>
          <a:xfrm>
            <a:off x="64641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T0</a:t>
            </a:r>
            <a:endParaRPr b="0" lang="es-AR" sz="1390" spc="-1" strike="noStrike">
              <a:solidFill>
                <a:srgbClr val="000000"/>
              </a:solidFill>
              <a:latin typeface="Arial"/>
            </a:endParaRPr>
          </a:p>
        </p:txBody>
      </p:sp>
      <p:sp>
        <p:nvSpPr>
          <p:cNvPr id="436" name="TextBox 1"/>
          <p:cNvSpPr/>
          <p:nvPr/>
        </p:nvSpPr>
        <p:spPr>
          <a:xfrm>
            <a:off x="73018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T1</a:t>
            </a:r>
            <a:endParaRPr b="0" lang="es-AR" sz="1390" spc="-1" strike="noStrike">
              <a:solidFill>
                <a:srgbClr val="000000"/>
              </a:solidFill>
              <a:latin typeface="Arial"/>
            </a:endParaRPr>
          </a:p>
        </p:txBody>
      </p:sp>
      <p:sp>
        <p:nvSpPr>
          <p:cNvPr id="437" name="TextBox 1"/>
          <p:cNvSpPr/>
          <p:nvPr/>
        </p:nvSpPr>
        <p:spPr>
          <a:xfrm>
            <a:off x="81399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T2</a:t>
            </a:r>
            <a:endParaRPr b="0" lang="es-AR" sz="1390" spc="-1" strike="noStrike">
              <a:solidFill>
                <a:srgbClr val="000000"/>
              </a:solidFill>
              <a:latin typeface="Arial"/>
            </a:endParaRPr>
          </a:p>
        </p:txBody>
      </p:sp>
      <p:sp>
        <p:nvSpPr>
          <p:cNvPr id="438" name="TextBox 1"/>
          <p:cNvSpPr/>
          <p:nvPr/>
        </p:nvSpPr>
        <p:spPr>
          <a:xfrm>
            <a:off x="89776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T3</a:t>
            </a:r>
            <a:endParaRPr b="0" lang="es-AR" sz="1390" spc="-1" strike="noStrike">
              <a:solidFill>
                <a:srgbClr val="000000"/>
              </a:solidFill>
              <a:latin typeface="Arial"/>
            </a:endParaRPr>
          </a:p>
        </p:txBody>
      </p:sp>
      <p:sp>
        <p:nvSpPr>
          <p:cNvPr id="439" name="TextBox 1"/>
          <p:cNvSpPr/>
          <p:nvPr/>
        </p:nvSpPr>
        <p:spPr>
          <a:xfrm>
            <a:off x="98157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T4</a:t>
            </a:r>
            <a:endParaRPr b="0" lang="es-AR" sz="1390" spc="-1" strike="noStrike">
              <a:solidFill>
                <a:srgbClr val="000000"/>
              </a:solidFill>
              <a:latin typeface="Arial"/>
            </a:endParaRPr>
          </a:p>
        </p:txBody>
      </p:sp>
      <p:sp>
        <p:nvSpPr>
          <p:cNvPr id="440" name="TextBox 1"/>
          <p:cNvSpPr/>
          <p:nvPr/>
        </p:nvSpPr>
        <p:spPr>
          <a:xfrm>
            <a:off x="3515760" y="5352480"/>
            <a:ext cx="150372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movwf</a:t>
            </a:r>
            <a:r>
              <a:rPr b="0" lang="en-US" sz="1800" spc="-1" strike="noStrike">
                <a:solidFill>
                  <a:srgbClr val="000000"/>
                </a:solidFill>
                <a:latin typeface="Times New Roman"/>
              </a:rPr>
              <a:t>    </a:t>
            </a:r>
            <a:r>
              <a:rPr b="1" lang="en-US" sz="1800" spc="-1" strike="noStrike">
                <a:solidFill>
                  <a:srgbClr val="000000"/>
                </a:solidFill>
                <a:latin typeface="Courier New"/>
              </a:rPr>
              <a:t>REG1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call</a:t>
            </a:r>
            <a:r>
              <a:rPr b="0" lang="en-US" sz="1800" spc="-1" strike="noStrike">
                <a:solidFill>
                  <a:srgbClr val="000000"/>
                </a:solidFill>
                <a:latin typeface="Times New Roman"/>
              </a:rPr>
              <a:t>       </a:t>
            </a:r>
            <a:r>
              <a:rPr b="1" lang="en-US" sz="1800" spc="-1" strike="noStrike">
                <a:solidFill>
                  <a:srgbClr val="000000"/>
                </a:solidFill>
                <a:latin typeface="Courier New"/>
              </a:rPr>
              <a:t>SUB1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addwf</a:t>
            </a:r>
            <a:r>
              <a:rPr b="0" lang="en-US" sz="1800" spc="-1" strike="noStrike">
                <a:solidFill>
                  <a:srgbClr val="000000"/>
                </a:solidFill>
                <a:latin typeface="Times New Roman"/>
              </a:rPr>
              <a:t>    </a:t>
            </a:r>
            <a:r>
              <a:rPr b="1" lang="en-US" sz="1800" spc="-1" strike="noStrike">
                <a:solidFill>
                  <a:srgbClr val="000000"/>
                </a:solidFill>
                <a:latin typeface="Courier New"/>
              </a:rPr>
              <a:t>REG2</a:t>
            </a:r>
            <a:endParaRPr b="0" lang="es-AR" sz="1800" spc="-1" strike="noStrike">
              <a:solidFill>
                <a:srgbClr val="000000"/>
              </a:solidFill>
              <a:latin typeface="Arial"/>
            </a:endParaRPr>
          </a:p>
        </p:txBody>
      </p:sp>
      <p:sp>
        <p:nvSpPr>
          <p:cNvPr id="441" name="TextBox 1"/>
          <p:cNvSpPr/>
          <p:nvPr/>
        </p:nvSpPr>
        <p:spPr>
          <a:xfrm>
            <a:off x="1863720" y="5352480"/>
            <a:ext cx="138240" cy="8834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2</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3</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4</a:t>
            </a:r>
            <a:endParaRPr b="0" lang="es-AR" sz="1800" spc="-1" strike="noStrike">
              <a:solidFill>
                <a:srgbClr val="000000"/>
              </a:solidFill>
              <a:latin typeface="Arial"/>
            </a:endParaRPr>
          </a:p>
        </p:txBody>
      </p:sp>
      <p:sp>
        <p:nvSpPr>
          <p:cNvPr id="442" name="TextBox 1"/>
          <p:cNvSpPr/>
          <p:nvPr/>
        </p:nvSpPr>
        <p:spPr>
          <a:xfrm>
            <a:off x="9715320" y="6189840"/>
            <a:ext cx="4262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Nivela</a:t>
            </a:r>
            <a:endParaRPr b="0" lang="es-AR" sz="1390" spc="-1" strike="noStrike">
              <a:solidFill>
                <a:srgbClr val="000000"/>
              </a:solidFill>
              <a:latin typeface="Arial"/>
            </a:endParaRPr>
          </a:p>
        </p:txBody>
      </p:sp>
      <p:sp>
        <p:nvSpPr>
          <p:cNvPr id="443" name="TextBox 1"/>
          <p:cNvSpPr/>
          <p:nvPr/>
        </p:nvSpPr>
        <p:spPr>
          <a:xfrm>
            <a:off x="7394760" y="5335560"/>
            <a:ext cx="1749960" cy="908640"/>
          </a:xfrm>
          <a:prstGeom prst="rect">
            <a:avLst/>
          </a:prstGeom>
          <a:noFill/>
          <a:ln w="0">
            <a:noFill/>
          </a:ln>
        </p:spPr>
        <p:style>
          <a:lnRef idx="0"/>
          <a:fillRef idx="0"/>
          <a:effectRef idx="0"/>
          <a:fontRef idx="minor"/>
        </p:style>
        <p:txBody>
          <a:bodyPr wrap="none" lIns="0" rIns="0" tIns="0" bIns="45000" anchor="t">
            <a:spAutoFit/>
          </a:bodyPr>
          <a:p>
            <a:pPr>
              <a:lnSpc>
                <a:spcPts val="1599"/>
              </a:lnSpc>
              <a:tabLst>
                <a:tab algn="l" pos="622440"/>
                <a:tab algn="l" pos="1244520"/>
              </a:tabLst>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a:p>
            <a:pPr>
              <a:lnSpc>
                <a:spcPts val="1001"/>
              </a:lnSpc>
              <a:tabLst>
                <a:tab algn="l" pos="622440"/>
                <a:tab algn="l" pos="1244520"/>
              </a:tabLst>
            </a:pPr>
            <a:endParaRPr b="0" lang="es-AR" sz="1800" spc="-1" strike="noStrike">
              <a:solidFill>
                <a:srgbClr val="000000"/>
              </a:solidFill>
              <a:latin typeface="Arial"/>
            </a:endParaRPr>
          </a:p>
          <a:p>
            <a:pPr>
              <a:lnSpc>
                <a:spcPts val="1599"/>
              </a:lnSpc>
              <a:tabLst>
                <a:tab algn="l" pos="622440"/>
                <a:tab algn="l" pos="1244520"/>
              </a:tabLst>
            </a:pPr>
            <a:r>
              <a:rPr b="0" lang="en-US" sz="1800" spc="-1" strike="noStrike">
                <a:solidFill>
                  <a:srgbClr val="000000"/>
                </a:solidFill>
                <a:latin typeface="Calibri"/>
              </a:rPr>
              <a:t>	</a:t>
            </a: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a:p>
            <a:pPr>
              <a:lnSpc>
                <a:spcPts val="1001"/>
              </a:lnSpc>
              <a:tabLst>
                <a:tab algn="l" pos="622440"/>
                <a:tab algn="l" pos="1244520"/>
              </a:tabLst>
            </a:pPr>
            <a:endParaRPr b="0" lang="es-AR" sz="1800" spc="-1" strike="noStrike">
              <a:solidFill>
                <a:srgbClr val="000000"/>
              </a:solidFill>
              <a:latin typeface="Arial"/>
            </a:endParaRPr>
          </a:p>
          <a:p>
            <a:pPr>
              <a:lnSpc>
                <a:spcPts val="1599"/>
              </a:lnSpc>
              <a:tabLst>
                <a:tab algn="l" pos="622440"/>
                <a:tab algn="l" pos="12445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444" name="TextBox 1"/>
          <p:cNvSpPr/>
          <p:nvPr/>
        </p:nvSpPr>
        <p:spPr>
          <a:xfrm>
            <a:off x="10782360" y="5318280"/>
            <a:ext cx="1215360" cy="56628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65"/>
                </a:solidFill>
                <a:latin typeface="Times New Roman"/>
              </a:rPr>
              <a:t>Tiempo</a:t>
            </a:r>
            <a:r>
              <a:rPr b="0" lang="en-US" sz="1090" spc="-1" strike="noStrike">
                <a:solidFill>
                  <a:srgbClr val="000000"/>
                </a:solidFill>
                <a:latin typeface="Times New Roman"/>
              </a:rPr>
              <a:t> </a:t>
            </a:r>
            <a:r>
              <a:rPr b="1" lang="en-US" sz="1090" spc="-1" strike="noStrike">
                <a:solidFill>
                  <a:srgbClr val="000065"/>
                </a:solidFill>
                <a:latin typeface="Times New Roman"/>
              </a:rPr>
              <a:t>de</a:t>
            </a:r>
            <a:r>
              <a:rPr b="0" lang="en-US" sz="1090" spc="-1" strike="noStrike">
                <a:solidFill>
                  <a:srgbClr val="000000"/>
                </a:solidFill>
                <a:latin typeface="Times New Roman"/>
              </a:rPr>
              <a:t> </a:t>
            </a:r>
            <a:r>
              <a:rPr b="1" lang="en-US" sz="1090" spc="-1" strike="noStrike">
                <a:solidFill>
                  <a:srgbClr val="000065"/>
                </a:solidFill>
                <a:latin typeface="Times New Roman"/>
              </a:rPr>
              <a:t>ejecución</a:t>
            </a:r>
            <a:endParaRPr b="0" lang="es-AR" sz="1090" spc="-1" strike="noStrike">
              <a:solidFill>
                <a:srgbClr val="000000"/>
              </a:solidFill>
              <a:latin typeface="Arial"/>
            </a:endParaRPr>
          </a:p>
          <a:p>
            <a:pPr>
              <a:lnSpc>
                <a:spcPts val="1301"/>
              </a:lnSpc>
            </a:pPr>
            <a:r>
              <a:rPr b="1" lang="en-US" sz="1090" spc="-1" strike="noStrike">
                <a:solidFill>
                  <a:srgbClr val="000065"/>
                </a:solidFill>
                <a:latin typeface="Times New Roman"/>
              </a:rPr>
              <a:t>del</a:t>
            </a:r>
            <a:r>
              <a:rPr b="0" lang="en-US" sz="1090" spc="-1" strike="noStrike">
                <a:solidFill>
                  <a:srgbClr val="000000"/>
                </a:solidFill>
                <a:latin typeface="Times New Roman"/>
              </a:rPr>
              <a:t>  </a:t>
            </a:r>
            <a:r>
              <a:rPr b="1" lang="en-US" sz="1090" spc="-1" strike="noStrike">
                <a:solidFill>
                  <a:srgbClr val="000065"/>
                </a:solidFill>
                <a:latin typeface="Times New Roman"/>
              </a:rPr>
              <a:t>call</a:t>
            </a:r>
            <a:r>
              <a:rPr b="0" lang="en-US" sz="1090" spc="-1" strike="noStrike">
                <a:solidFill>
                  <a:srgbClr val="000000"/>
                </a:solidFill>
                <a:latin typeface="Times New Roman"/>
              </a:rPr>
              <a:t> </a:t>
            </a:r>
            <a:r>
              <a:rPr b="1" lang="en-US" sz="1090" spc="-1" strike="noStrike">
                <a:solidFill>
                  <a:srgbClr val="000065"/>
                </a:solidFill>
                <a:latin typeface="Times New Roman"/>
              </a:rPr>
              <a:t>includo</a:t>
            </a:r>
            <a:r>
              <a:rPr b="0" lang="en-US" sz="1090" spc="-1" strike="noStrike">
                <a:solidFill>
                  <a:srgbClr val="000000"/>
                </a:solidFill>
                <a:latin typeface="Times New Roman"/>
              </a:rPr>
              <a:t> </a:t>
            </a:r>
            <a:r>
              <a:rPr b="1" lang="en-US" sz="1090" spc="-1" strike="noStrike">
                <a:solidFill>
                  <a:srgbClr val="000065"/>
                </a:solidFill>
                <a:latin typeface="Times New Roman"/>
              </a:rPr>
              <a:t>el</a:t>
            </a:r>
            <a:endParaRPr b="0" lang="es-AR" sz="1090" spc="-1" strike="noStrike">
              <a:solidFill>
                <a:srgbClr val="000000"/>
              </a:solidFill>
              <a:latin typeface="Arial"/>
            </a:endParaRPr>
          </a:p>
          <a:p>
            <a:pPr>
              <a:lnSpc>
                <a:spcPts val="1301"/>
              </a:lnSpc>
            </a:pPr>
            <a:r>
              <a:rPr b="1" lang="en-US" sz="1090" spc="-1" strike="noStrike">
                <a:solidFill>
                  <a:srgbClr val="000065"/>
                </a:solidFill>
                <a:latin typeface="Times New Roman"/>
              </a:rPr>
              <a:t>flush</a:t>
            </a:r>
            <a:r>
              <a:rPr b="0" lang="en-US" sz="1090" spc="-1" strike="noStrike">
                <a:solidFill>
                  <a:srgbClr val="000000"/>
                </a:solidFill>
                <a:latin typeface="Times New Roman"/>
              </a:rPr>
              <a:t> </a:t>
            </a:r>
            <a:r>
              <a:rPr b="1" lang="en-US" sz="1090" spc="-1" strike="noStrike">
                <a:solidFill>
                  <a:srgbClr val="000065"/>
                </a:solidFill>
                <a:latin typeface="Times New Roman"/>
              </a:rPr>
              <a:t>del</a:t>
            </a:r>
            <a:r>
              <a:rPr b="0" lang="en-US" sz="1090" spc="-1" strike="noStrike">
                <a:solidFill>
                  <a:srgbClr val="000000"/>
                </a:solidFill>
                <a:latin typeface="Times New Roman"/>
              </a:rPr>
              <a:t> </a:t>
            </a:r>
            <a:r>
              <a:rPr b="1" lang="en-US" sz="1090" spc="-1" strike="noStrike">
                <a:solidFill>
                  <a:srgbClr val="000065"/>
                </a:solidFill>
                <a:latin typeface="Times New Roman"/>
              </a:rPr>
              <a:t>pipeline</a:t>
            </a:r>
            <a:endParaRPr b="0" lang="es-AR" sz="1090" spc="-1" strike="noStrike">
              <a:solidFill>
                <a:srgbClr val="000000"/>
              </a:solidFill>
              <a:latin typeface="Arial"/>
            </a:endParaRPr>
          </a:p>
        </p:txBody>
      </p:sp>
      <p:sp>
        <p:nvSpPr>
          <p:cNvPr id="445" name="TextBox 1"/>
          <p:cNvSpPr/>
          <p:nvPr/>
        </p:nvSpPr>
        <p:spPr>
          <a:xfrm>
            <a:off x="2156760" y="7362720"/>
            <a:ext cx="314352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51</a:t>
            </a:r>
            <a:r>
              <a:rPr b="0" lang="en-US" sz="1800" spc="-1" strike="noStrike">
                <a:solidFill>
                  <a:srgbClr val="000000"/>
                </a:solidFill>
                <a:latin typeface="Times New Roman"/>
              </a:rPr>
              <a:t>    </a:t>
            </a:r>
            <a:r>
              <a:rPr b="1" lang="en-US" sz="1800" spc="-1" strike="noStrike">
                <a:solidFill>
                  <a:srgbClr val="000000"/>
                </a:solidFill>
                <a:latin typeface="Courier New"/>
              </a:rPr>
              <a:t>SUB1</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PORTB,w</a:t>
            </a:r>
            <a:endParaRPr b="0" lang="es-AR" sz="1800" spc="-1" strike="noStrike">
              <a:solidFill>
                <a:srgbClr val="000000"/>
              </a:solidFill>
              <a:latin typeface="Arial"/>
            </a:endParaRPr>
          </a:p>
        </p:txBody>
      </p:sp>
      <p:sp>
        <p:nvSpPr>
          <p:cNvPr id="446" name="TextBox 1"/>
          <p:cNvSpPr/>
          <p:nvPr/>
        </p:nvSpPr>
        <p:spPr>
          <a:xfrm>
            <a:off x="9729360" y="7345800"/>
            <a:ext cx="35316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Traer</a:t>
            </a:r>
            <a:endParaRPr b="0" lang="es-AR" sz="1390" spc="-1" strike="noStrike">
              <a:solidFill>
                <a:srgbClr val="000000"/>
              </a:solidFill>
              <a:latin typeface="Arial"/>
            </a:endParaRPr>
          </a:p>
        </p:txBody>
      </p:sp>
      <p:sp>
        <p:nvSpPr>
          <p:cNvPr id="447" name="TextBox 1"/>
          <p:cNvSpPr/>
          <p:nvPr/>
        </p:nvSpPr>
        <p:spPr>
          <a:xfrm>
            <a:off x="3419280" y="78152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448" name="TextBox 1"/>
          <p:cNvSpPr/>
          <p:nvPr/>
        </p:nvSpPr>
        <p:spPr>
          <a:xfrm>
            <a:off x="1701360" y="781524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52</a:t>
            </a:r>
            <a:endParaRPr b="0" lang="es-AR" sz="1800" spc="-1" strike="noStrike">
              <a:solidFill>
                <a:srgbClr val="000000"/>
              </a:solidFill>
              <a:latin typeface="Arial"/>
            </a:endParaRPr>
          </a:p>
        </p:txBody>
      </p:sp>
      <p:sp>
        <p:nvSpPr>
          <p:cNvPr id="449" name="TextBox 1"/>
          <p:cNvSpPr/>
          <p:nvPr/>
        </p:nvSpPr>
        <p:spPr>
          <a:xfrm>
            <a:off x="2127600" y="8250480"/>
            <a:ext cx="320148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53</a:t>
            </a:r>
            <a:r>
              <a:rPr b="0" lang="en-US" sz="1800" spc="-1" strike="noStrike">
                <a:solidFill>
                  <a:srgbClr val="000000"/>
                </a:solidFill>
                <a:latin typeface="Times New Roman"/>
              </a:rPr>
              <a:t>    </a:t>
            </a:r>
            <a:r>
              <a:rPr b="1" lang="en-US" sz="1800" spc="-1" strike="noStrike">
                <a:solidFill>
                  <a:srgbClr val="000000"/>
                </a:solidFill>
                <a:latin typeface="Courier New"/>
              </a:rPr>
              <a:t>SUB2</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PORTC,w</a:t>
            </a:r>
            <a:endParaRPr b="0" lang="es-AR" sz="1800" spc="-1" strike="noStrike">
              <a:solidFill>
                <a:srgbClr val="000000"/>
              </a:solidFill>
              <a:latin typeface="Arial"/>
            </a:endParaRPr>
          </a:p>
        </p:txBody>
      </p:sp>
      <p:sp>
        <p:nvSpPr>
          <p:cNvPr id="450" name="TextBox 1"/>
          <p:cNvSpPr/>
          <p:nvPr/>
        </p:nvSpPr>
        <p:spPr>
          <a:xfrm>
            <a:off x="1701360" y="870228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54</a:t>
            </a:r>
            <a:endParaRPr b="0" lang="es-AR" sz="1800" spc="-1" strike="noStrike">
              <a:solidFill>
                <a:srgbClr val="000000"/>
              </a:solidFill>
              <a:latin typeface="Arial"/>
            </a:endParaRPr>
          </a:p>
        </p:txBody>
      </p:sp>
      <p:sp>
        <p:nvSpPr>
          <p:cNvPr id="451" name="TextBox 1"/>
          <p:cNvSpPr/>
          <p:nvPr/>
        </p:nvSpPr>
        <p:spPr>
          <a:xfrm>
            <a:off x="3419280" y="87026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452" name="TextBox 1"/>
          <p:cNvSpPr/>
          <p:nvPr/>
        </p:nvSpPr>
        <p:spPr>
          <a:xfrm>
            <a:off x="1659240" y="822960"/>
            <a:ext cx="12073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Pipelining de Instrucciones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3" name="Picture 3" descr=""/>
          <p:cNvPicPr/>
          <p:nvPr/>
        </p:nvPicPr>
        <p:blipFill>
          <a:blip r:embed="rId1"/>
          <a:stretch/>
        </p:blipFill>
        <p:spPr>
          <a:xfrm>
            <a:off x="1386000" y="812520"/>
            <a:ext cx="12347280" cy="9062640"/>
          </a:xfrm>
          <a:prstGeom prst="rect">
            <a:avLst/>
          </a:prstGeom>
          <a:ln w="0">
            <a:noFill/>
          </a:ln>
        </p:spPr>
      </p:pic>
      <p:sp>
        <p:nvSpPr>
          <p:cNvPr id="454" name="TextBox 1"/>
          <p:cNvSpPr/>
          <p:nvPr/>
        </p:nvSpPr>
        <p:spPr>
          <a:xfrm>
            <a:off x="4226040" y="2588040"/>
            <a:ext cx="114408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ff9a9a"/>
                </a:solidFill>
                <a:latin typeface="Courier New"/>
              </a:rPr>
              <a:t>return</a:t>
            </a:r>
            <a:endParaRPr b="0" lang="es-AR" sz="2500" spc="-1" strike="noStrike">
              <a:solidFill>
                <a:srgbClr val="000000"/>
              </a:solidFill>
              <a:latin typeface="Arial"/>
            </a:endParaRPr>
          </a:p>
        </p:txBody>
      </p:sp>
      <p:sp>
        <p:nvSpPr>
          <p:cNvPr id="455" name="TextBox 1"/>
          <p:cNvSpPr/>
          <p:nvPr/>
        </p:nvSpPr>
        <p:spPr>
          <a:xfrm>
            <a:off x="4539960" y="1968120"/>
            <a:ext cx="588564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600" spc="-1" strike="noStrike">
                <a:solidFill>
                  <a:srgbClr val="000000"/>
                </a:solidFill>
                <a:latin typeface="Times New Roman"/>
              </a:rPr>
              <a:t>Búsca</a:t>
            </a:r>
            <a:r>
              <a:rPr b="0" lang="en-US" sz="1600" spc="-1" strike="noStrike">
                <a:solidFill>
                  <a:srgbClr val="000000"/>
                </a:solidFill>
                <a:latin typeface="Times New Roman"/>
              </a:rPr>
              <a:t> </a:t>
            </a:r>
            <a:r>
              <a:rPr b="1" lang="en-US" sz="1600" spc="-1" strike="noStrike">
                <a:solidFill>
                  <a:srgbClr val="000000"/>
                </a:solidFill>
                <a:latin typeface="Times New Roman"/>
              </a:rPr>
              <a:t>Instruccion</a:t>
            </a:r>
            <a:r>
              <a:rPr b="0" lang="en-US" sz="1600" spc="-1" strike="noStrike">
                <a:solidFill>
                  <a:srgbClr val="000000"/>
                </a:solidFill>
                <a:latin typeface="Times New Roman"/>
              </a:rPr>
              <a:t>                                                    </a:t>
            </a:r>
            <a:r>
              <a:rPr b="1" lang="en-US" sz="1600" spc="-1" strike="noStrike">
                <a:solidFill>
                  <a:srgbClr val="000000"/>
                </a:solidFill>
                <a:latin typeface="Times New Roman"/>
              </a:rPr>
              <a:t>Ejecuta</a:t>
            </a:r>
            <a:r>
              <a:rPr b="0" lang="en-US" sz="1600" spc="-1" strike="noStrike">
                <a:solidFill>
                  <a:srgbClr val="000000"/>
                </a:solidFill>
                <a:latin typeface="Times New Roman"/>
              </a:rPr>
              <a:t> </a:t>
            </a:r>
            <a:r>
              <a:rPr b="1" lang="en-US" sz="1600" spc="-1" strike="noStrike">
                <a:solidFill>
                  <a:srgbClr val="000000"/>
                </a:solidFill>
                <a:latin typeface="Times New Roman"/>
              </a:rPr>
              <a:t>Instrucción</a:t>
            </a:r>
            <a:endParaRPr b="0" lang="es-AR" sz="1600" spc="-1" strike="noStrike">
              <a:solidFill>
                <a:srgbClr val="000000"/>
              </a:solidFill>
              <a:latin typeface="Arial"/>
            </a:endParaRPr>
          </a:p>
        </p:txBody>
      </p:sp>
      <p:sp>
        <p:nvSpPr>
          <p:cNvPr id="456" name="TextBox 1"/>
          <p:cNvSpPr/>
          <p:nvPr/>
        </p:nvSpPr>
        <p:spPr>
          <a:xfrm>
            <a:off x="7885440" y="2621520"/>
            <a:ext cx="3195000" cy="93456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939960"/>
              </a:tabLst>
            </a:pPr>
            <a:r>
              <a:rPr b="0" lang="en-US" sz="1800" spc="-1" strike="noStrike">
                <a:solidFill>
                  <a:srgbClr val="000000"/>
                </a:solidFill>
                <a:latin typeface="Calibri"/>
              </a:rPr>
              <a:t>	</a:t>
            </a:r>
            <a:r>
              <a:rPr b="1" lang="en-US" sz="2500" spc="-1" strike="noStrike">
                <a:solidFill>
                  <a:srgbClr val="ffff9a"/>
                </a:solidFill>
                <a:latin typeface="Courier New"/>
              </a:rPr>
              <a:t>movf</a:t>
            </a:r>
            <a:r>
              <a:rPr b="0" lang="en-US" sz="2500" spc="-1" strike="noStrike">
                <a:solidFill>
                  <a:srgbClr val="000000"/>
                </a:solidFill>
                <a:latin typeface="Times New Roman"/>
              </a:rPr>
              <a:t>  </a:t>
            </a:r>
            <a:r>
              <a:rPr b="1" lang="en-US" sz="2500" spc="-1" strike="noStrike">
                <a:solidFill>
                  <a:srgbClr val="ffff9a"/>
                </a:solidFill>
                <a:latin typeface="Courier New"/>
              </a:rPr>
              <a:t>PORTB,w</a:t>
            </a:r>
            <a:endParaRPr b="0" lang="es-AR" sz="2500" spc="-1" strike="noStrike">
              <a:solidFill>
                <a:srgbClr val="000000"/>
              </a:solidFill>
              <a:latin typeface="Arial"/>
            </a:endParaRPr>
          </a:p>
          <a:p>
            <a:pPr>
              <a:lnSpc>
                <a:spcPts val="1001"/>
              </a:lnSpc>
              <a:tabLst>
                <a:tab algn="l" pos="939960"/>
              </a:tabLst>
            </a:pPr>
            <a:endParaRPr b="0" lang="es-AR" sz="1800" spc="-1" strike="noStrike">
              <a:solidFill>
                <a:srgbClr val="000000"/>
              </a:solidFill>
              <a:latin typeface="Arial"/>
            </a:endParaRPr>
          </a:p>
          <a:p>
            <a:pPr>
              <a:lnSpc>
                <a:spcPts val="1001"/>
              </a:lnSpc>
              <a:tabLst>
                <a:tab algn="l" pos="939960"/>
              </a:tabLst>
            </a:pPr>
            <a:endParaRPr b="0" lang="es-AR" sz="1800" spc="-1" strike="noStrike">
              <a:solidFill>
                <a:srgbClr val="000000"/>
              </a:solidFill>
              <a:latin typeface="Arial"/>
            </a:endParaRPr>
          </a:p>
          <a:p>
            <a:pPr>
              <a:lnSpc>
                <a:spcPts val="3101"/>
              </a:lnSpc>
              <a:tabLst>
                <a:tab algn="l" pos="939960"/>
              </a:tabLst>
            </a:pPr>
            <a:r>
              <a:rPr b="1" lang="en-US" sz="2200" spc="-1" strike="noStrike">
                <a:solidFill>
                  <a:srgbClr val="000000"/>
                </a:solidFill>
                <a:latin typeface="Times New Roman"/>
              </a:rPr>
              <a:t>Ciclos</a:t>
            </a:r>
            <a:r>
              <a:rPr b="0" lang="en-US" sz="2200" spc="-1" strike="noStrike">
                <a:solidFill>
                  <a:srgbClr val="000000"/>
                </a:solidFill>
                <a:latin typeface="Times New Roman"/>
              </a:rPr>
              <a:t> </a:t>
            </a:r>
            <a:r>
              <a:rPr b="1" lang="en-US" sz="2200" spc="-1" strike="noStrike">
                <a:solidFill>
                  <a:srgbClr val="000000"/>
                </a:solidFill>
                <a:latin typeface="Times New Roman"/>
              </a:rPr>
              <a:t>de</a:t>
            </a:r>
            <a:r>
              <a:rPr b="0" lang="en-US" sz="2200" spc="-1" strike="noStrike">
                <a:solidFill>
                  <a:srgbClr val="000000"/>
                </a:solidFill>
                <a:latin typeface="Times New Roman"/>
              </a:rPr>
              <a:t> </a:t>
            </a:r>
            <a:r>
              <a:rPr b="1" lang="en-US" sz="2200" spc="-1" strike="noStrike">
                <a:solidFill>
                  <a:srgbClr val="000000"/>
                </a:solidFill>
                <a:latin typeface="Times New Roman"/>
              </a:rPr>
              <a:t>Instrucción</a:t>
            </a:r>
            <a:endParaRPr b="0" lang="es-AR" sz="2200" spc="-1" strike="noStrike">
              <a:solidFill>
                <a:srgbClr val="000000"/>
              </a:solidFill>
              <a:latin typeface="Arial"/>
            </a:endParaRPr>
          </a:p>
        </p:txBody>
      </p:sp>
      <p:sp>
        <p:nvSpPr>
          <p:cNvPr id="457" name="TextBox 1"/>
          <p:cNvSpPr/>
          <p:nvPr/>
        </p:nvSpPr>
        <p:spPr>
          <a:xfrm>
            <a:off x="2270160" y="4883040"/>
            <a:ext cx="255816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1</a:t>
            </a:r>
            <a:r>
              <a:rPr b="0" lang="en-US" sz="1800" spc="-1" strike="noStrike">
                <a:solidFill>
                  <a:srgbClr val="000000"/>
                </a:solidFill>
                <a:latin typeface="Times New Roman"/>
              </a:rPr>
              <a:t>    </a:t>
            </a:r>
            <a:r>
              <a:rPr b="1" lang="en-US" sz="1800" spc="-1" strike="noStrike">
                <a:solidFill>
                  <a:srgbClr val="000000"/>
                </a:solidFill>
                <a:latin typeface="Courier New"/>
              </a:rPr>
              <a:t>MAIN</a:t>
            </a:r>
            <a:r>
              <a:rPr b="0" lang="en-US" sz="1800" spc="-1" strike="noStrike">
                <a:solidFill>
                  <a:srgbClr val="000000"/>
                </a:solidFill>
                <a:latin typeface="Times New Roman"/>
              </a:rPr>
              <a:t>   </a:t>
            </a:r>
            <a:r>
              <a:rPr b="1" lang="en-US" sz="1800" spc="-1" strike="noStrike">
                <a:solidFill>
                  <a:srgbClr val="000000"/>
                </a:solidFill>
                <a:latin typeface="Courier New"/>
              </a:rPr>
              <a:t>movlw</a:t>
            </a:r>
            <a:r>
              <a:rPr b="0" lang="en-US" sz="1800" spc="-1" strike="noStrike">
                <a:solidFill>
                  <a:srgbClr val="000000"/>
                </a:solidFill>
                <a:latin typeface="Times New Roman"/>
              </a:rPr>
              <a:t>    </a:t>
            </a:r>
            <a:r>
              <a:rPr b="1" lang="en-US" sz="1800" spc="-1" strike="noStrike">
                <a:solidFill>
                  <a:srgbClr val="000000"/>
                </a:solidFill>
                <a:latin typeface="Courier New"/>
              </a:rPr>
              <a:t>0x05</a:t>
            </a:r>
            <a:endParaRPr b="0" lang="es-AR" sz="1800" spc="-1" strike="noStrike">
              <a:solidFill>
                <a:srgbClr val="000000"/>
              </a:solidFill>
              <a:latin typeface="Arial"/>
            </a:endParaRPr>
          </a:p>
        </p:txBody>
      </p:sp>
      <p:sp>
        <p:nvSpPr>
          <p:cNvPr id="458" name="TextBox 1"/>
          <p:cNvSpPr/>
          <p:nvPr/>
        </p:nvSpPr>
        <p:spPr>
          <a:xfrm>
            <a:off x="2620800" y="4330440"/>
            <a:ext cx="2284200" cy="426240"/>
          </a:xfrm>
          <a:prstGeom prst="rect">
            <a:avLst/>
          </a:prstGeom>
          <a:noFill/>
          <a:ln w="0">
            <a:noFill/>
          </a:ln>
        </p:spPr>
        <p:style>
          <a:lnRef idx="0"/>
          <a:fillRef idx="0"/>
          <a:effectRef idx="0"/>
          <a:fontRef idx="minor"/>
        </p:style>
        <p:txBody>
          <a:bodyPr wrap="none" lIns="0" rIns="0" tIns="0" bIns="45000" anchor="t">
            <a:spAutoFit/>
          </a:bodyPr>
          <a:p>
            <a:pPr>
              <a:lnSpc>
                <a:spcPts val="2999"/>
              </a:lnSpc>
            </a:pPr>
            <a:r>
              <a:rPr b="1" lang="en-US" sz="2200" spc="-1" strike="noStrike">
                <a:solidFill>
                  <a:srgbClr val="000000"/>
                </a:solidFill>
                <a:latin typeface="Times New Roman"/>
              </a:rPr>
              <a:t>Programa</a:t>
            </a:r>
            <a:r>
              <a:rPr b="0" lang="en-US" sz="2200" spc="-1" strike="noStrike">
                <a:solidFill>
                  <a:srgbClr val="000000"/>
                </a:solidFill>
                <a:latin typeface="Times New Roman"/>
              </a:rPr>
              <a:t> </a:t>
            </a:r>
            <a:r>
              <a:rPr b="1" lang="en-US" sz="2200" spc="-1" strike="noStrike">
                <a:solidFill>
                  <a:srgbClr val="000000"/>
                </a:solidFill>
                <a:latin typeface="Times New Roman"/>
              </a:rPr>
              <a:t>Ejemplo</a:t>
            </a:r>
            <a:endParaRPr b="0" lang="es-AR" sz="2200" spc="-1" strike="noStrike">
              <a:solidFill>
                <a:srgbClr val="000000"/>
              </a:solidFill>
              <a:latin typeface="Arial"/>
            </a:endParaRPr>
          </a:p>
        </p:txBody>
      </p:sp>
      <p:sp>
        <p:nvSpPr>
          <p:cNvPr id="459" name="TextBox 1"/>
          <p:cNvSpPr/>
          <p:nvPr/>
        </p:nvSpPr>
        <p:spPr>
          <a:xfrm>
            <a:off x="6448680" y="486648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460" name="TextBox 1"/>
          <p:cNvSpPr/>
          <p:nvPr/>
        </p:nvSpPr>
        <p:spPr>
          <a:xfrm>
            <a:off x="64641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T0</a:t>
            </a:r>
            <a:endParaRPr b="0" lang="es-AR" sz="1390" spc="-1" strike="noStrike">
              <a:solidFill>
                <a:srgbClr val="000000"/>
              </a:solidFill>
              <a:latin typeface="Arial"/>
            </a:endParaRPr>
          </a:p>
        </p:txBody>
      </p:sp>
      <p:sp>
        <p:nvSpPr>
          <p:cNvPr id="461" name="TextBox 1"/>
          <p:cNvSpPr/>
          <p:nvPr/>
        </p:nvSpPr>
        <p:spPr>
          <a:xfrm>
            <a:off x="73018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T1</a:t>
            </a:r>
            <a:endParaRPr b="0" lang="es-AR" sz="1390" spc="-1" strike="noStrike">
              <a:solidFill>
                <a:srgbClr val="000000"/>
              </a:solidFill>
              <a:latin typeface="Arial"/>
            </a:endParaRPr>
          </a:p>
        </p:txBody>
      </p:sp>
      <p:sp>
        <p:nvSpPr>
          <p:cNvPr id="462" name="TextBox 1"/>
          <p:cNvSpPr/>
          <p:nvPr/>
        </p:nvSpPr>
        <p:spPr>
          <a:xfrm>
            <a:off x="81399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T2</a:t>
            </a:r>
            <a:endParaRPr b="0" lang="es-AR" sz="1390" spc="-1" strike="noStrike">
              <a:solidFill>
                <a:srgbClr val="000000"/>
              </a:solidFill>
              <a:latin typeface="Arial"/>
            </a:endParaRPr>
          </a:p>
        </p:txBody>
      </p:sp>
      <p:sp>
        <p:nvSpPr>
          <p:cNvPr id="463" name="TextBox 1"/>
          <p:cNvSpPr/>
          <p:nvPr/>
        </p:nvSpPr>
        <p:spPr>
          <a:xfrm>
            <a:off x="89776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T3</a:t>
            </a:r>
            <a:endParaRPr b="0" lang="es-AR" sz="1390" spc="-1" strike="noStrike">
              <a:solidFill>
                <a:srgbClr val="000000"/>
              </a:solidFill>
              <a:latin typeface="Arial"/>
            </a:endParaRPr>
          </a:p>
        </p:txBody>
      </p:sp>
      <p:sp>
        <p:nvSpPr>
          <p:cNvPr id="464" name="TextBox 1"/>
          <p:cNvSpPr/>
          <p:nvPr/>
        </p:nvSpPr>
        <p:spPr>
          <a:xfrm>
            <a:off x="98157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T4</a:t>
            </a:r>
            <a:endParaRPr b="0" lang="es-AR" sz="1390" spc="-1" strike="noStrike">
              <a:solidFill>
                <a:srgbClr val="000000"/>
              </a:solidFill>
              <a:latin typeface="Arial"/>
            </a:endParaRPr>
          </a:p>
        </p:txBody>
      </p:sp>
      <p:sp>
        <p:nvSpPr>
          <p:cNvPr id="465" name="TextBox 1"/>
          <p:cNvSpPr/>
          <p:nvPr/>
        </p:nvSpPr>
        <p:spPr>
          <a:xfrm>
            <a:off x="1067112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T5</a:t>
            </a:r>
            <a:endParaRPr b="0" lang="es-AR" sz="1390" spc="-1" strike="noStrike">
              <a:solidFill>
                <a:srgbClr val="000000"/>
              </a:solidFill>
              <a:latin typeface="Arial"/>
            </a:endParaRPr>
          </a:p>
        </p:txBody>
      </p:sp>
      <p:sp>
        <p:nvSpPr>
          <p:cNvPr id="466" name="TextBox 1"/>
          <p:cNvSpPr/>
          <p:nvPr/>
        </p:nvSpPr>
        <p:spPr>
          <a:xfrm>
            <a:off x="3534120" y="6223320"/>
            <a:ext cx="14670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addwf</a:t>
            </a:r>
            <a:r>
              <a:rPr b="0" lang="en-US" sz="1800" spc="-1" strike="noStrike">
                <a:solidFill>
                  <a:srgbClr val="000000"/>
                </a:solidFill>
                <a:latin typeface="Times New Roman"/>
              </a:rPr>
              <a:t>    </a:t>
            </a:r>
            <a:r>
              <a:rPr b="1" lang="en-US" sz="1800" spc="-1" strike="noStrike">
                <a:solidFill>
                  <a:srgbClr val="000000"/>
                </a:solidFill>
                <a:latin typeface="Courier New"/>
              </a:rPr>
              <a:t>REG2</a:t>
            </a:r>
            <a:endParaRPr b="0" lang="es-AR" sz="1800" spc="-1" strike="noStrike">
              <a:solidFill>
                <a:srgbClr val="000000"/>
              </a:solidFill>
              <a:latin typeface="Arial"/>
            </a:endParaRPr>
          </a:p>
        </p:txBody>
      </p:sp>
      <p:sp>
        <p:nvSpPr>
          <p:cNvPr id="467" name="TextBox 1"/>
          <p:cNvSpPr/>
          <p:nvPr/>
        </p:nvSpPr>
        <p:spPr>
          <a:xfrm>
            <a:off x="3515760" y="5352120"/>
            <a:ext cx="1503720" cy="55332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movwf</a:t>
            </a:r>
            <a:r>
              <a:rPr b="0" lang="en-US" sz="1800" spc="-1" strike="noStrike">
                <a:solidFill>
                  <a:srgbClr val="000000"/>
                </a:solidFill>
                <a:latin typeface="Times New Roman"/>
              </a:rPr>
              <a:t>    </a:t>
            </a:r>
            <a:r>
              <a:rPr b="1" lang="en-US" sz="1800" spc="-1" strike="noStrike">
                <a:solidFill>
                  <a:srgbClr val="000000"/>
                </a:solidFill>
                <a:latin typeface="Courier New"/>
              </a:rPr>
              <a:t>REG1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call</a:t>
            </a:r>
            <a:r>
              <a:rPr b="0" lang="en-US" sz="1800" spc="-1" strike="noStrike">
                <a:solidFill>
                  <a:srgbClr val="000000"/>
                </a:solidFill>
                <a:latin typeface="Times New Roman"/>
              </a:rPr>
              <a:t>       </a:t>
            </a:r>
            <a:r>
              <a:rPr b="1" lang="en-US" sz="1800" spc="-1" strike="noStrike">
                <a:solidFill>
                  <a:srgbClr val="000000"/>
                </a:solidFill>
                <a:latin typeface="Courier New"/>
              </a:rPr>
              <a:t>SUB1</a:t>
            </a:r>
            <a:endParaRPr b="0" lang="es-AR" sz="1800" spc="-1" strike="noStrike">
              <a:solidFill>
                <a:srgbClr val="000000"/>
              </a:solidFill>
              <a:latin typeface="Arial"/>
            </a:endParaRPr>
          </a:p>
        </p:txBody>
      </p:sp>
      <p:sp>
        <p:nvSpPr>
          <p:cNvPr id="468" name="TextBox 1"/>
          <p:cNvSpPr/>
          <p:nvPr/>
        </p:nvSpPr>
        <p:spPr>
          <a:xfrm>
            <a:off x="1863720" y="5352120"/>
            <a:ext cx="138240" cy="55332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2</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3</a:t>
            </a:r>
            <a:endParaRPr b="0" lang="es-AR" sz="1800" spc="-1" strike="noStrike">
              <a:solidFill>
                <a:srgbClr val="000000"/>
              </a:solidFill>
              <a:latin typeface="Arial"/>
            </a:endParaRPr>
          </a:p>
        </p:txBody>
      </p:sp>
      <p:sp>
        <p:nvSpPr>
          <p:cNvPr id="469" name="TextBox 1"/>
          <p:cNvSpPr/>
          <p:nvPr/>
        </p:nvSpPr>
        <p:spPr>
          <a:xfrm>
            <a:off x="1863720" y="6222960"/>
            <a:ext cx="1382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4</a:t>
            </a:r>
            <a:endParaRPr b="0" lang="es-AR" sz="1800" spc="-1" strike="noStrike">
              <a:solidFill>
                <a:srgbClr val="000000"/>
              </a:solidFill>
              <a:latin typeface="Arial"/>
            </a:endParaRPr>
          </a:p>
        </p:txBody>
      </p:sp>
      <p:sp>
        <p:nvSpPr>
          <p:cNvPr id="470" name="TextBox 1"/>
          <p:cNvSpPr/>
          <p:nvPr/>
        </p:nvSpPr>
        <p:spPr>
          <a:xfrm>
            <a:off x="9726840" y="6189840"/>
            <a:ext cx="38520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cc0000"/>
                </a:solidFill>
                <a:latin typeface="Arial Narrow"/>
              </a:rPr>
              <a:t>Flush</a:t>
            </a:r>
            <a:endParaRPr b="0" lang="es-AR" sz="1390" spc="-1" strike="noStrike">
              <a:solidFill>
                <a:srgbClr val="000000"/>
              </a:solidFill>
              <a:latin typeface="Arial"/>
            </a:endParaRPr>
          </a:p>
        </p:txBody>
      </p:sp>
      <p:sp>
        <p:nvSpPr>
          <p:cNvPr id="471" name="TextBox 1"/>
          <p:cNvSpPr/>
          <p:nvPr/>
        </p:nvSpPr>
        <p:spPr>
          <a:xfrm>
            <a:off x="7394760" y="5318280"/>
            <a:ext cx="1749960" cy="578520"/>
          </a:xfrm>
          <a:prstGeom prst="rect">
            <a:avLst/>
          </a:prstGeom>
          <a:noFill/>
          <a:ln w="0">
            <a:noFill/>
          </a:ln>
        </p:spPr>
        <p:style>
          <a:lnRef idx="0"/>
          <a:fillRef idx="0"/>
          <a:effectRef idx="0"/>
          <a:fontRef idx="minor"/>
        </p:style>
        <p:txBody>
          <a:bodyPr wrap="none" lIns="0" rIns="0" tIns="0" bIns="45000" anchor="t">
            <a:spAutoFit/>
          </a:bodyPr>
          <a:p>
            <a:pPr>
              <a:lnSpc>
                <a:spcPts val="1599"/>
              </a:lnSpc>
              <a:tabLst>
                <a:tab algn="l" pos="622440"/>
              </a:tabLst>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a:p>
            <a:pPr>
              <a:lnSpc>
                <a:spcPts val="1001"/>
              </a:lnSpc>
              <a:tabLst>
                <a:tab algn="l" pos="622440"/>
              </a:tabLst>
            </a:pPr>
            <a:endParaRPr b="0" lang="es-AR" sz="1800" spc="-1" strike="noStrike">
              <a:solidFill>
                <a:srgbClr val="000000"/>
              </a:solidFill>
              <a:latin typeface="Arial"/>
            </a:endParaRPr>
          </a:p>
          <a:p>
            <a:pPr>
              <a:lnSpc>
                <a:spcPts val="1599"/>
              </a:lnSpc>
              <a:tabLst>
                <a:tab algn="l" pos="622440"/>
              </a:tabLst>
            </a:pPr>
            <a:r>
              <a:rPr b="0" lang="en-US" sz="1800" spc="-1" strike="noStrike">
                <a:solidFill>
                  <a:srgbClr val="000000"/>
                </a:solidFill>
                <a:latin typeface="Calibri"/>
              </a:rPr>
              <a:t>	</a:t>
            </a: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472" name="TextBox 1"/>
          <p:cNvSpPr/>
          <p:nvPr/>
        </p:nvSpPr>
        <p:spPr>
          <a:xfrm>
            <a:off x="8862840" y="6189840"/>
            <a:ext cx="4370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473" name="TextBox 1"/>
          <p:cNvSpPr/>
          <p:nvPr/>
        </p:nvSpPr>
        <p:spPr>
          <a:xfrm>
            <a:off x="2156760" y="7362720"/>
            <a:ext cx="314352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51</a:t>
            </a:r>
            <a:r>
              <a:rPr b="0" lang="en-US" sz="1800" spc="-1" strike="noStrike">
                <a:solidFill>
                  <a:srgbClr val="000000"/>
                </a:solidFill>
                <a:latin typeface="Times New Roman"/>
              </a:rPr>
              <a:t>    </a:t>
            </a:r>
            <a:r>
              <a:rPr b="1" lang="en-US" sz="1800" spc="-1" strike="noStrike">
                <a:solidFill>
                  <a:srgbClr val="000000"/>
                </a:solidFill>
                <a:latin typeface="Courier New"/>
              </a:rPr>
              <a:t>SUB1</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PORTB,w</a:t>
            </a:r>
            <a:endParaRPr b="0" lang="es-AR" sz="1800" spc="-1" strike="noStrike">
              <a:solidFill>
                <a:srgbClr val="000000"/>
              </a:solidFill>
              <a:latin typeface="Arial"/>
            </a:endParaRPr>
          </a:p>
        </p:txBody>
      </p:sp>
      <p:sp>
        <p:nvSpPr>
          <p:cNvPr id="474" name="TextBox 1"/>
          <p:cNvSpPr/>
          <p:nvPr/>
        </p:nvSpPr>
        <p:spPr>
          <a:xfrm>
            <a:off x="9801000" y="734580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475" name="TextBox 1"/>
          <p:cNvSpPr/>
          <p:nvPr/>
        </p:nvSpPr>
        <p:spPr>
          <a:xfrm>
            <a:off x="3419280" y="78152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476" name="TextBox 1"/>
          <p:cNvSpPr/>
          <p:nvPr/>
        </p:nvSpPr>
        <p:spPr>
          <a:xfrm>
            <a:off x="1701360" y="781524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52</a:t>
            </a:r>
            <a:endParaRPr b="0" lang="es-AR" sz="1800" spc="-1" strike="noStrike">
              <a:solidFill>
                <a:srgbClr val="000000"/>
              </a:solidFill>
              <a:latin typeface="Arial"/>
            </a:endParaRPr>
          </a:p>
        </p:txBody>
      </p:sp>
      <p:sp>
        <p:nvSpPr>
          <p:cNvPr id="477" name="TextBox 1"/>
          <p:cNvSpPr/>
          <p:nvPr/>
        </p:nvSpPr>
        <p:spPr>
          <a:xfrm>
            <a:off x="2127600" y="8250480"/>
            <a:ext cx="320148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53</a:t>
            </a:r>
            <a:r>
              <a:rPr b="0" lang="en-US" sz="1800" spc="-1" strike="noStrike">
                <a:solidFill>
                  <a:srgbClr val="000000"/>
                </a:solidFill>
                <a:latin typeface="Times New Roman"/>
              </a:rPr>
              <a:t>    </a:t>
            </a:r>
            <a:r>
              <a:rPr b="1" lang="en-US" sz="1800" spc="-1" strike="noStrike">
                <a:solidFill>
                  <a:srgbClr val="000000"/>
                </a:solidFill>
                <a:latin typeface="Courier New"/>
              </a:rPr>
              <a:t>SUB2</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PORTC,w</a:t>
            </a:r>
            <a:endParaRPr b="0" lang="es-AR" sz="1800" spc="-1" strike="noStrike">
              <a:solidFill>
                <a:srgbClr val="000000"/>
              </a:solidFill>
              <a:latin typeface="Arial"/>
            </a:endParaRPr>
          </a:p>
        </p:txBody>
      </p:sp>
      <p:sp>
        <p:nvSpPr>
          <p:cNvPr id="478" name="TextBox 1"/>
          <p:cNvSpPr/>
          <p:nvPr/>
        </p:nvSpPr>
        <p:spPr>
          <a:xfrm>
            <a:off x="1701360" y="870228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54</a:t>
            </a:r>
            <a:endParaRPr b="0" lang="es-AR" sz="1800" spc="-1" strike="noStrike">
              <a:solidFill>
                <a:srgbClr val="000000"/>
              </a:solidFill>
              <a:latin typeface="Arial"/>
            </a:endParaRPr>
          </a:p>
        </p:txBody>
      </p:sp>
      <p:sp>
        <p:nvSpPr>
          <p:cNvPr id="479" name="TextBox 1"/>
          <p:cNvSpPr/>
          <p:nvPr/>
        </p:nvSpPr>
        <p:spPr>
          <a:xfrm>
            <a:off x="10555560" y="7781400"/>
            <a:ext cx="4370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480" name="TextBox 1"/>
          <p:cNvSpPr/>
          <p:nvPr/>
        </p:nvSpPr>
        <p:spPr>
          <a:xfrm>
            <a:off x="3419280" y="87026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481" name="TextBox 1"/>
          <p:cNvSpPr/>
          <p:nvPr/>
        </p:nvSpPr>
        <p:spPr>
          <a:xfrm>
            <a:off x="1659240" y="822960"/>
            <a:ext cx="12073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Pipelining de Instrucciones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2" name="Picture 3" descr=""/>
          <p:cNvPicPr/>
          <p:nvPr/>
        </p:nvPicPr>
        <p:blipFill>
          <a:blip r:embed="rId1"/>
          <a:stretch/>
        </p:blipFill>
        <p:spPr>
          <a:xfrm>
            <a:off x="1386000" y="812520"/>
            <a:ext cx="12347280" cy="9062640"/>
          </a:xfrm>
          <a:prstGeom prst="rect">
            <a:avLst/>
          </a:prstGeom>
          <a:ln w="0">
            <a:noFill/>
          </a:ln>
        </p:spPr>
      </p:pic>
      <p:sp>
        <p:nvSpPr>
          <p:cNvPr id="483" name="TextBox 1"/>
          <p:cNvSpPr/>
          <p:nvPr/>
        </p:nvSpPr>
        <p:spPr>
          <a:xfrm>
            <a:off x="3669840" y="2587680"/>
            <a:ext cx="225504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ff9a9a"/>
                </a:solidFill>
                <a:latin typeface="Courier New"/>
              </a:rPr>
              <a:t>movf</a:t>
            </a:r>
            <a:r>
              <a:rPr b="0" lang="en-US" sz="2500" spc="-1" strike="noStrike">
                <a:solidFill>
                  <a:srgbClr val="000000"/>
                </a:solidFill>
                <a:latin typeface="Times New Roman"/>
              </a:rPr>
              <a:t>  </a:t>
            </a:r>
            <a:r>
              <a:rPr b="1" lang="en-US" sz="2500" spc="-1" strike="noStrike">
                <a:solidFill>
                  <a:srgbClr val="ff9a9a"/>
                </a:solidFill>
                <a:latin typeface="Courier New"/>
              </a:rPr>
              <a:t>PORTC,w</a:t>
            </a:r>
            <a:endParaRPr b="0" lang="es-AR" sz="2500" spc="-1" strike="noStrike">
              <a:solidFill>
                <a:srgbClr val="000000"/>
              </a:solidFill>
              <a:latin typeface="Arial"/>
            </a:endParaRPr>
          </a:p>
        </p:txBody>
      </p:sp>
      <p:sp>
        <p:nvSpPr>
          <p:cNvPr id="484" name="TextBox 1"/>
          <p:cNvSpPr/>
          <p:nvPr/>
        </p:nvSpPr>
        <p:spPr>
          <a:xfrm>
            <a:off x="4539960" y="1968120"/>
            <a:ext cx="588564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600" spc="-1" strike="noStrike">
                <a:solidFill>
                  <a:srgbClr val="000000"/>
                </a:solidFill>
                <a:latin typeface="Times New Roman"/>
              </a:rPr>
              <a:t>Búsca</a:t>
            </a:r>
            <a:r>
              <a:rPr b="0" lang="en-US" sz="1600" spc="-1" strike="noStrike">
                <a:solidFill>
                  <a:srgbClr val="000000"/>
                </a:solidFill>
                <a:latin typeface="Times New Roman"/>
              </a:rPr>
              <a:t> </a:t>
            </a:r>
            <a:r>
              <a:rPr b="1" lang="en-US" sz="1600" spc="-1" strike="noStrike">
                <a:solidFill>
                  <a:srgbClr val="000000"/>
                </a:solidFill>
                <a:latin typeface="Times New Roman"/>
              </a:rPr>
              <a:t>Instruccion</a:t>
            </a:r>
            <a:r>
              <a:rPr b="0" lang="en-US" sz="1600" spc="-1" strike="noStrike">
                <a:solidFill>
                  <a:srgbClr val="000000"/>
                </a:solidFill>
                <a:latin typeface="Times New Roman"/>
              </a:rPr>
              <a:t>                                                    </a:t>
            </a:r>
            <a:r>
              <a:rPr b="1" lang="en-US" sz="1600" spc="-1" strike="noStrike">
                <a:solidFill>
                  <a:srgbClr val="000000"/>
                </a:solidFill>
                <a:latin typeface="Times New Roman"/>
              </a:rPr>
              <a:t>Ejecuta</a:t>
            </a:r>
            <a:r>
              <a:rPr b="0" lang="en-US" sz="1600" spc="-1" strike="noStrike">
                <a:solidFill>
                  <a:srgbClr val="000000"/>
                </a:solidFill>
                <a:latin typeface="Times New Roman"/>
              </a:rPr>
              <a:t> </a:t>
            </a:r>
            <a:r>
              <a:rPr b="1" lang="en-US" sz="1600" spc="-1" strike="noStrike">
                <a:solidFill>
                  <a:srgbClr val="000000"/>
                </a:solidFill>
                <a:latin typeface="Times New Roman"/>
              </a:rPr>
              <a:t>Instrucción</a:t>
            </a:r>
            <a:endParaRPr b="0" lang="es-AR" sz="1600" spc="-1" strike="noStrike">
              <a:solidFill>
                <a:srgbClr val="000000"/>
              </a:solidFill>
              <a:latin typeface="Arial"/>
            </a:endParaRPr>
          </a:p>
        </p:txBody>
      </p:sp>
      <p:sp>
        <p:nvSpPr>
          <p:cNvPr id="485" name="TextBox 1"/>
          <p:cNvSpPr/>
          <p:nvPr/>
        </p:nvSpPr>
        <p:spPr>
          <a:xfrm>
            <a:off x="7890480" y="2621880"/>
            <a:ext cx="2655360" cy="93456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1511280"/>
              </a:tabLst>
            </a:pPr>
            <a:r>
              <a:rPr b="0" lang="en-US" sz="1800" spc="-1" strike="noStrike">
                <a:solidFill>
                  <a:srgbClr val="000000"/>
                </a:solidFill>
                <a:latin typeface="Calibri"/>
              </a:rPr>
              <a:t>	</a:t>
            </a:r>
            <a:r>
              <a:rPr b="1" lang="en-US" sz="2500" spc="-1" strike="noStrike">
                <a:solidFill>
                  <a:srgbClr val="ffff9a"/>
                </a:solidFill>
                <a:latin typeface="Courier New"/>
              </a:rPr>
              <a:t>return</a:t>
            </a:r>
            <a:endParaRPr b="0" lang="es-AR" sz="2500" spc="-1" strike="noStrike">
              <a:solidFill>
                <a:srgbClr val="000000"/>
              </a:solidFill>
              <a:latin typeface="Arial"/>
            </a:endParaRPr>
          </a:p>
          <a:p>
            <a:pPr>
              <a:lnSpc>
                <a:spcPts val="1001"/>
              </a:lnSpc>
              <a:tabLst>
                <a:tab algn="l" pos="1511280"/>
              </a:tabLst>
            </a:pPr>
            <a:endParaRPr b="0" lang="es-AR" sz="1800" spc="-1" strike="noStrike">
              <a:solidFill>
                <a:srgbClr val="000000"/>
              </a:solidFill>
              <a:latin typeface="Arial"/>
            </a:endParaRPr>
          </a:p>
          <a:p>
            <a:pPr>
              <a:lnSpc>
                <a:spcPts val="1001"/>
              </a:lnSpc>
              <a:tabLst>
                <a:tab algn="l" pos="1511280"/>
              </a:tabLst>
            </a:pPr>
            <a:endParaRPr b="0" lang="es-AR" sz="1800" spc="-1" strike="noStrike">
              <a:solidFill>
                <a:srgbClr val="000000"/>
              </a:solidFill>
              <a:latin typeface="Arial"/>
            </a:endParaRPr>
          </a:p>
          <a:p>
            <a:pPr>
              <a:lnSpc>
                <a:spcPts val="3101"/>
              </a:lnSpc>
              <a:tabLst>
                <a:tab algn="l" pos="1511280"/>
              </a:tabLst>
            </a:pPr>
            <a:r>
              <a:rPr b="1" lang="en-US" sz="2200" spc="-1" strike="noStrike">
                <a:solidFill>
                  <a:srgbClr val="000000"/>
                </a:solidFill>
                <a:latin typeface="Times New Roman"/>
              </a:rPr>
              <a:t>Ciclos</a:t>
            </a:r>
            <a:r>
              <a:rPr b="0" lang="en-US" sz="2200" spc="-1" strike="noStrike">
                <a:solidFill>
                  <a:srgbClr val="000000"/>
                </a:solidFill>
                <a:latin typeface="Times New Roman"/>
              </a:rPr>
              <a:t> </a:t>
            </a:r>
            <a:r>
              <a:rPr b="1" lang="en-US" sz="2200" spc="-1" strike="noStrike">
                <a:solidFill>
                  <a:srgbClr val="000000"/>
                </a:solidFill>
                <a:latin typeface="Times New Roman"/>
              </a:rPr>
              <a:t>de</a:t>
            </a:r>
            <a:r>
              <a:rPr b="0" lang="en-US" sz="2200" spc="-1" strike="noStrike">
                <a:solidFill>
                  <a:srgbClr val="000000"/>
                </a:solidFill>
                <a:latin typeface="Times New Roman"/>
              </a:rPr>
              <a:t> </a:t>
            </a:r>
            <a:r>
              <a:rPr b="1" lang="en-US" sz="2200" spc="-1" strike="noStrike">
                <a:solidFill>
                  <a:srgbClr val="000000"/>
                </a:solidFill>
                <a:latin typeface="Times New Roman"/>
              </a:rPr>
              <a:t>Instrucción</a:t>
            </a:r>
            <a:endParaRPr b="0" lang="es-AR" sz="2200" spc="-1" strike="noStrike">
              <a:solidFill>
                <a:srgbClr val="000000"/>
              </a:solidFill>
              <a:latin typeface="Arial"/>
            </a:endParaRPr>
          </a:p>
        </p:txBody>
      </p:sp>
      <p:sp>
        <p:nvSpPr>
          <p:cNvPr id="486" name="TextBox 1"/>
          <p:cNvSpPr/>
          <p:nvPr/>
        </p:nvSpPr>
        <p:spPr>
          <a:xfrm>
            <a:off x="2270160" y="4883040"/>
            <a:ext cx="255816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1</a:t>
            </a:r>
            <a:r>
              <a:rPr b="0" lang="en-US" sz="1800" spc="-1" strike="noStrike">
                <a:solidFill>
                  <a:srgbClr val="000000"/>
                </a:solidFill>
                <a:latin typeface="Times New Roman"/>
              </a:rPr>
              <a:t>    </a:t>
            </a:r>
            <a:r>
              <a:rPr b="1" lang="en-US" sz="1800" spc="-1" strike="noStrike">
                <a:solidFill>
                  <a:srgbClr val="000000"/>
                </a:solidFill>
                <a:latin typeface="Courier New"/>
              </a:rPr>
              <a:t>MAIN</a:t>
            </a:r>
            <a:r>
              <a:rPr b="0" lang="en-US" sz="1800" spc="-1" strike="noStrike">
                <a:solidFill>
                  <a:srgbClr val="000000"/>
                </a:solidFill>
                <a:latin typeface="Times New Roman"/>
              </a:rPr>
              <a:t>   </a:t>
            </a:r>
            <a:r>
              <a:rPr b="1" lang="en-US" sz="1800" spc="-1" strike="noStrike">
                <a:solidFill>
                  <a:srgbClr val="000000"/>
                </a:solidFill>
                <a:latin typeface="Courier New"/>
              </a:rPr>
              <a:t>movlw</a:t>
            </a:r>
            <a:r>
              <a:rPr b="0" lang="en-US" sz="1800" spc="-1" strike="noStrike">
                <a:solidFill>
                  <a:srgbClr val="000000"/>
                </a:solidFill>
                <a:latin typeface="Times New Roman"/>
              </a:rPr>
              <a:t>    </a:t>
            </a:r>
            <a:r>
              <a:rPr b="1" lang="en-US" sz="1800" spc="-1" strike="noStrike">
                <a:solidFill>
                  <a:srgbClr val="000000"/>
                </a:solidFill>
                <a:latin typeface="Courier New"/>
              </a:rPr>
              <a:t>0x05</a:t>
            </a:r>
            <a:endParaRPr b="0" lang="es-AR" sz="1800" spc="-1" strike="noStrike">
              <a:solidFill>
                <a:srgbClr val="000000"/>
              </a:solidFill>
              <a:latin typeface="Arial"/>
            </a:endParaRPr>
          </a:p>
        </p:txBody>
      </p:sp>
      <p:sp>
        <p:nvSpPr>
          <p:cNvPr id="487" name="TextBox 1"/>
          <p:cNvSpPr/>
          <p:nvPr/>
        </p:nvSpPr>
        <p:spPr>
          <a:xfrm>
            <a:off x="2620800" y="4330440"/>
            <a:ext cx="2284200" cy="426240"/>
          </a:xfrm>
          <a:prstGeom prst="rect">
            <a:avLst/>
          </a:prstGeom>
          <a:noFill/>
          <a:ln w="0">
            <a:noFill/>
          </a:ln>
        </p:spPr>
        <p:style>
          <a:lnRef idx="0"/>
          <a:fillRef idx="0"/>
          <a:effectRef idx="0"/>
          <a:fontRef idx="minor"/>
        </p:style>
        <p:txBody>
          <a:bodyPr wrap="none" lIns="0" rIns="0" tIns="0" bIns="45000" anchor="t">
            <a:spAutoFit/>
          </a:bodyPr>
          <a:p>
            <a:pPr>
              <a:lnSpc>
                <a:spcPts val="2999"/>
              </a:lnSpc>
            </a:pPr>
            <a:r>
              <a:rPr b="1" lang="en-US" sz="2200" spc="-1" strike="noStrike">
                <a:solidFill>
                  <a:srgbClr val="000000"/>
                </a:solidFill>
                <a:latin typeface="Times New Roman"/>
              </a:rPr>
              <a:t>Programa</a:t>
            </a:r>
            <a:r>
              <a:rPr b="0" lang="en-US" sz="2200" spc="-1" strike="noStrike">
                <a:solidFill>
                  <a:srgbClr val="000000"/>
                </a:solidFill>
                <a:latin typeface="Times New Roman"/>
              </a:rPr>
              <a:t> </a:t>
            </a:r>
            <a:r>
              <a:rPr b="1" lang="en-US" sz="2200" spc="-1" strike="noStrike">
                <a:solidFill>
                  <a:srgbClr val="000000"/>
                </a:solidFill>
                <a:latin typeface="Times New Roman"/>
              </a:rPr>
              <a:t>Ejemplo</a:t>
            </a:r>
            <a:endParaRPr b="0" lang="es-AR" sz="2200" spc="-1" strike="noStrike">
              <a:solidFill>
                <a:srgbClr val="000000"/>
              </a:solidFill>
              <a:latin typeface="Arial"/>
            </a:endParaRPr>
          </a:p>
        </p:txBody>
      </p:sp>
      <p:sp>
        <p:nvSpPr>
          <p:cNvPr id="488" name="TextBox 1"/>
          <p:cNvSpPr/>
          <p:nvPr/>
        </p:nvSpPr>
        <p:spPr>
          <a:xfrm>
            <a:off x="6448680" y="486648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489" name="TextBox 1"/>
          <p:cNvSpPr/>
          <p:nvPr/>
        </p:nvSpPr>
        <p:spPr>
          <a:xfrm>
            <a:off x="64641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T0</a:t>
            </a:r>
            <a:endParaRPr b="0" lang="es-AR" sz="1390" spc="-1" strike="noStrike">
              <a:solidFill>
                <a:srgbClr val="000000"/>
              </a:solidFill>
              <a:latin typeface="Arial"/>
            </a:endParaRPr>
          </a:p>
        </p:txBody>
      </p:sp>
      <p:sp>
        <p:nvSpPr>
          <p:cNvPr id="490" name="TextBox 1"/>
          <p:cNvSpPr/>
          <p:nvPr/>
        </p:nvSpPr>
        <p:spPr>
          <a:xfrm>
            <a:off x="73018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T1</a:t>
            </a:r>
            <a:endParaRPr b="0" lang="es-AR" sz="1390" spc="-1" strike="noStrike">
              <a:solidFill>
                <a:srgbClr val="000000"/>
              </a:solidFill>
              <a:latin typeface="Arial"/>
            </a:endParaRPr>
          </a:p>
        </p:txBody>
      </p:sp>
      <p:sp>
        <p:nvSpPr>
          <p:cNvPr id="491" name="TextBox 1"/>
          <p:cNvSpPr/>
          <p:nvPr/>
        </p:nvSpPr>
        <p:spPr>
          <a:xfrm>
            <a:off x="81399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T2</a:t>
            </a:r>
            <a:endParaRPr b="0" lang="es-AR" sz="1390" spc="-1" strike="noStrike">
              <a:solidFill>
                <a:srgbClr val="000000"/>
              </a:solidFill>
              <a:latin typeface="Arial"/>
            </a:endParaRPr>
          </a:p>
        </p:txBody>
      </p:sp>
      <p:sp>
        <p:nvSpPr>
          <p:cNvPr id="492" name="TextBox 1"/>
          <p:cNvSpPr/>
          <p:nvPr/>
        </p:nvSpPr>
        <p:spPr>
          <a:xfrm>
            <a:off x="89776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T3</a:t>
            </a:r>
            <a:endParaRPr b="0" lang="es-AR" sz="1390" spc="-1" strike="noStrike">
              <a:solidFill>
                <a:srgbClr val="000000"/>
              </a:solidFill>
              <a:latin typeface="Arial"/>
            </a:endParaRPr>
          </a:p>
        </p:txBody>
      </p:sp>
      <p:sp>
        <p:nvSpPr>
          <p:cNvPr id="493" name="TextBox 1"/>
          <p:cNvSpPr/>
          <p:nvPr/>
        </p:nvSpPr>
        <p:spPr>
          <a:xfrm>
            <a:off x="98157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T4</a:t>
            </a:r>
            <a:endParaRPr b="0" lang="es-AR" sz="1390" spc="-1" strike="noStrike">
              <a:solidFill>
                <a:srgbClr val="000000"/>
              </a:solidFill>
              <a:latin typeface="Arial"/>
            </a:endParaRPr>
          </a:p>
        </p:txBody>
      </p:sp>
      <p:sp>
        <p:nvSpPr>
          <p:cNvPr id="494" name="TextBox 1"/>
          <p:cNvSpPr/>
          <p:nvPr/>
        </p:nvSpPr>
        <p:spPr>
          <a:xfrm>
            <a:off x="1067112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T5</a:t>
            </a:r>
            <a:endParaRPr b="0" lang="es-AR" sz="1390" spc="-1" strike="noStrike">
              <a:solidFill>
                <a:srgbClr val="000000"/>
              </a:solidFill>
              <a:latin typeface="Arial"/>
            </a:endParaRPr>
          </a:p>
        </p:txBody>
      </p:sp>
      <p:sp>
        <p:nvSpPr>
          <p:cNvPr id="495" name="TextBox 1"/>
          <p:cNvSpPr/>
          <p:nvPr/>
        </p:nvSpPr>
        <p:spPr>
          <a:xfrm>
            <a:off x="1150920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T6</a:t>
            </a:r>
            <a:endParaRPr b="0" lang="es-AR" sz="1390" spc="-1" strike="noStrike">
              <a:solidFill>
                <a:srgbClr val="000000"/>
              </a:solidFill>
              <a:latin typeface="Arial"/>
            </a:endParaRPr>
          </a:p>
        </p:txBody>
      </p:sp>
      <p:sp>
        <p:nvSpPr>
          <p:cNvPr id="496" name="TextBox 1"/>
          <p:cNvSpPr/>
          <p:nvPr/>
        </p:nvSpPr>
        <p:spPr>
          <a:xfrm>
            <a:off x="3534120" y="6223320"/>
            <a:ext cx="14670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addwf</a:t>
            </a:r>
            <a:r>
              <a:rPr b="0" lang="en-US" sz="1800" spc="-1" strike="noStrike">
                <a:solidFill>
                  <a:srgbClr val="000000"/>
                </a:solidFill>
                <a:latin typeface="Times New Roman"/>
              </a:rPr>
              <a:t>    </a:t>
            </a:r>
            <a:r>
              <a:rPr b="1" lang="en-US" sz="1800" spc="-1" strike="noStrike">
                <a:solidFill>
                  <a:srgbClr val="000000"/>
                </a:solidFill>
                <a:latin typeface="Courier New"/>
              </a:rPr>
              <a:t>REG2</a:t>
            </a:r>
            <a:endParaRPr b="0" lang="es-AR" sz="1800" spc="-1" strike="noStrike">
              <a:solidFill>
                <a:srgbClr val="000000"/>
              </a:solidFill>
              <a:latin typeface="Arial"/>
            </a:endParaRPr>
          </a:p>
        </p:txBody>
      </p:sp>
      <p:sp>
        <p:nvSpPr>
          <p:cNvPr id="497" name="TextBox 1"/>
          <p:cNvSpPr/>
          <p:nvPr/>
        </p:nvSpPr>
        <p:spPr>
          <a:xfrm>
            <a:off x="3515760" y="5352120"/>
            <a:ext cx="1503720" cy="55332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movwf</a:t>
            </a:r>
            <a:r>
              <a:rPr b="0" lang="en-US" sz="1800" spc="-1" strike="noStrike">
                <a:solidFill>
                  <a:srgbClr val="000000"/>
                </a:solidFill>
                <a:latin typeface="Times New Roman"/>
              </a:rPr>
              <a:t>    </a:t>
            </a:r>
            <a:r>
              <a:rPr b="1" lang="en-US" sz="1800" spc="-1" strike="noStrike">
                <a:solidFill>
                  <a:srgbClr val="000000"/>
                </a:solidFill>
                <a:latin typeface="Courier New"/>
              </a:rPr>
              <a:t>REG1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call</a:t>
            </a:r>
            <a:r>
              <a:rPr b="0" lang="en-US" sz="1800" spc="-1" strike="noStrike">
                <a:solidFill>
                  <a:srgbClr val="000000"/>
                </a:solidFill>
                <a:latin typeface="Times New Roman"/>
              </a:rPr>
              <a:t>       </a:t>
            </a:r>
            <a:r>
              <a:rPr b="1" lang="en-US" sz="1800" spc="-1" strike="noStrike">
                <a:solidFill>
                  <a:srgbClr val="000000"/>
                </a:solidFill>
                <a:latin typeface="Courier New"/>
              </a:rPr>
              <a:t>SUB1</a:t>
            </a:r>
            <a:endParaRPr b="0" lang="es-AR" sz="1800" spc="-1" strike="noStrike">
              <a:solidFill>
                <a:srgbClr val="000000"/>
              </a:solidFill>
              <a:latin typeface="Arial"/>
            </a:endParaRPr>
          </a:p>
        </p:txBody>
      </p:sp>
      <p:sp>
        <p:nvSpPr>
          <p:cNvPr id="498" name="TextBox 1"/>
          <p:cNvSpPr/>
          <p:nvPr/>
        </p:nvSpPr>
        <p:spPr>
          <a:xfrm>
            <a:off x="1863720" y="5352120"/>
            <a:ext cx="138240" cy="55332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2</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3</a:t>
            </a:r>
            <a:endParaRPr b="0" lang="es-AR" sz="1800" spc="-1" strike="noStrike">
              <a:solidFill>
                <a:srgbClr val="000000"/>
              </a:solidFill>
              <a:latin typeface="Arial"/>
            </a:endParaRPr>
          </a:p>
        </p:txBody>
      </p:sp>
      <p:sp>
        <p:nvSpPr>
          <p:cNvPr id="499" name="TextBox 1"/>
          <p:cNvSpPr/>
          <p:nvPr/>
        </p:nvSpPr>
        <p:spPr>
          <a:xfrm>
            <a:off x="1863720" y="6222960"/>
            <a:ext cx="1382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4</a:t>
            </a:r>
            <a:endParaRPr b="0" lang="es-AR" sz="1800" spc="-1" strike="noStrike">
              <a:solidFill>
                <a:srgbClr val="000000"/>
              </a:solidFill>
              <a:latin typeface="Arial"/>
            </a:endParaRPr>
          </a:p>
        </p:txBody>
      </p:sp>
      <p:sp>
        <p:nvSpPr>
          <p:cNvPr id="500" name="TextBox 1"/>
          <p:cNvSpPr/>
          <p:nvPr/>
        </p:nvSpPr>
        <p:spPr>
          <a:xfrm>
            <a:off x="9726840" y="6189840"/>
            <a:ext cx="38520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cc0000"/>
                </a:solidFill>
                <a:latin typeface="Arial Narrow"/>
              </a:rPr>
              <a:t>Flush</a:t>
            </a:r>
            <a:endParaRPr b="0" lang="es-AR" sz="1390" spc="-1" strike="noStrike">
              <a:solidFill>
                <a:srgbClr val="000000"/>
              </a:solidFill>
              <a:latin typeface="Arial"/>
            </a:endParaRPr>
          </a:p>
        </p:txBody>
      </p:sp>
      <p:sp>
        <p:nvSpPr>
          <p:cNvPr id="501" name="TextBox 1"/>
          <p:cNvSpPr/>
          <p:nvPr/>
        </p:nvSpPr>
        <p:spPr>
          <a:xfrm>
            <a:off x="7394760" y="5318280"/>
            <a:ext cx="1749960" cy="578520"/>
          </a:xfrm>
          <a:prstGeom prst="rect">
            <a:avLst/>
          </a:prstGeom>
          <a:noFill/>
          <a:ln w="0">
            <a:noFill/>
          </a:ln>
        </p:spPr>
        <p:style>
          <a:lnRef idx="0"/>
          <a:fillRef idx="0"/>
          <a:effectRef idx="0"/>
          <a:fontRef idx="minor"/>
        </p:style>
        <p:txBody>
          <a:bodyPr wrap="none" lIns="0" rIns="0" tIns="0" bIns="45000" anchor="t">
            <a:spAutoFit/>
          </a:bodyPr>
          <a:p>
            <a:pPr>
              <a:lnSpc>
                <a:spcPts val="1599"/>
              </a:lnSpc>
              <a:tabLst>
                <a:tab algn="l" pos="622440"/>
              </a:tabLst>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a:p>
            <a:pPr>
              <a:lnSpc>
                <a:spcPts val="1001"/>
              </a:lnSpc>
              <a:tabLst>
                <a:tab algn="l" pos="622440"/>
              </a:tabLst>
            </a:pPr>
            <a:endParaRPr b="0" lang="es-AR" sz="1800" spc="-1" strike="noStrike">
              <a:solidFill>
                <a:srgbClr val="000000"/>
              </a:solidFill>
              <a:latin typeface="Arial"/>
            </a:endParaRPr>
          </a:p>
          <a:p>
            <a:pPr>
              <a:lnSpc>
                <a:spcPts val="1599"/>
              </a:lnSpc>
              <a:tabLst>
                <a:tab algn="l" pos="622440"/>
              </a:tabLst>
            </a:pPr>
            <a:r>
              <a:rPr b="0" lang="en-US" sz="1800" spc="-1" strike="noStrike">
                <a:solidFill>
                  <a:srgbClr val="000000"/>
                </a:solidFill>
                <a:latin typeface="Calibri"/>
              </a:rPr>
              <a:t>	</a:t>
            </a: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502" name="TextBox 1"/>
          <p:cNvSpPr/>
          <p:nvPr/>
        </p:nvSpPr>
        <p:spPr>
          <a:xfrm>
            <a:off x="8862840" y="6189840"/>
            <a:ext cx="4370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503" name="TextBox 1"/>
          <p:cNvSpPr/>
          <p:nvPr/>
        </p:nvSpPr>
        <p:spPr>
          <a:xfrm>
            <a:off x="2156760" y="7362720"/>
            <a:ext cx="314352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51</a:t>
            </a:r>
            <a:r>
              <a:rPr b="0" lang="en-US" sz="1800" spc="-1" strike="noStrike">
                <a:solidFill>
                  <a:srgbClr val="000000"/>
                </a:solidFill>
                <a:latin typeface="Times New Roman"/>
              </a:rPr>
              <a:t>    </a:t>
            </a:r>
            <a:r>
              <a:rPr b="1" lang="en-US" sz="1800" spc="-1" strike="noStrike">
                <a:solidFill>
                  <a:srgbClr val="000000"/>
                </a:solidFill>
                <a:latin typeface="Courier New"/>
              </a:rPr>
              <a:t>SUB1</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PORTB,w</a:t>
            </a:r>
            <a:endParaRPr b="0" lang="es-AR" sz="1800" spc="-1" strike="noStrike">
              <a:solidFill>
                <a:srgbClr val="000000"/>
              </a:solidFill>
              <a:latin typeface="Arial"/>
            </a:endParaRPr>
          </a:p>
        </p:txBody>
      </p:sp>
      <p:sp>
        <p:nvSpPr>
          <p:cNvPr id="504" name="TextBox 1"/>
          <p:cNvSpPr/>
          <p:nvPr/>
        </p:nvSpPr>
        <p:spPr>
          <a:xfrm>
            <a:off x="9801000" y="734580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505" name="TextBox 1"/>
          <p:cNvSpPr/>
          <p:nvPr/>
        </p:nvSpPr>
        <p:spPr>
          <a:xfrm>
            <a:off x="3419280" y="78152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506" name="TextBox 1"/>
          <p:cNvSpPr/>
          <p:nvPr/>
        </p:nvSpPr>
        <p:spPr>
          <a:xfrm>
            <a:off x="1701360" y="781524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52</a:t>
            </a:r>
            <a:endParaRPr b="0" lang="es-AR" sz="1800" spc="-1" strike="noStrike">
              <a:solidFill>
                <a:srgbClr val="000000"/>
              </a:solidFill>
              <a:latin typeface="Arial"/>
            </a:endParaRPr>
          </a:p>
        </p:txBody>
      </p:sp>
      <p:sp>
        <p:nvSpPr>
          <p:cNvPr id="507" name="TextBox 1"/>
          <p:cNvSpPr/>
          <p:nvPr/>
        </p:nvSpPr>
        <p:spPr>
          <a:xfrm>
            <a:off x="2127600" y="8250480"/>
            <a:ext cx="320148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53</a:t>
            </a:r>
            <a:r>
              <a:rPr b="0" lang="en-US" sz="1800" spc="-1" strike="noStrike">
                <a:solidFill>
                  <a:srgbClr val="000000"/>
                </a:solidFill>
                <a:latin typeface="Times New Roman"/>
              </a:rPr>
              <a:t>    </a:t>
            </a:r>
            <a:r>
              <a:rPr b="1" lang="en-US" sz="1800" spc="-1" strike="noStrike">
                <a:solidFill>
                  <a:srgbClr val="000000"/>
                </a:solidFill>
                <a:latin typeface="Courier New"/>
              </a:rPr>
              <a:t>SUB2</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PORTC,w</a:t>
            </a:r>
            <a:endParaRPr b="0" lang="es-AR" sz="1800" spc="-1" strike="noStrike">
              <a:solidFill>
                <a:srgbClr val="000000"/>
              </a:solidFill>
              <a:latin typeface="Arial"/>
            </a:endParaRPr>
          </a:p>
        </p:txBody>
      </p:sp>
      <p:sp>
        <p:nvSpPr>
          <p:cNvPr id="508" name="TextBox 1"/>
          <p:cNvSpPr/>
          <p:nvPr/>
        </p:nvSpPr>
        <p:spPr>
          <a:xfrm>
            <a:off x="1701360" y="870228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54</a:t>
            </a:r>
            <a:endParaRPr b="0" lang="es-AR" sz="1800" spc="-1" strike="noStrike">
              <a:solidFill>
                <a:srgbClr val="000000"/>
              </a:solidFill>
              <a:latin typeface="Arial"/>
            </a:endParaRPr>
          </a:p>
        </p:txBody>
      </p:sp>
      <p:sp>
        <p:nvSpPr>
          <p:cNvPr id="509" name="TextBox 1"/>
          <p:cNvSpPr/>
          <p:nvPr/>
        </p:nvSpPr>
        <p:spPr>
          <a:xfrm>
            <a:off x="10655640" y="778140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510" name="TextBox 1"/>
          <p:cNvSpPr/>
          <p:nvPr/>
        </p:nvSpPr>
        <p:spPr>
          <a:xfrm>
            <a:off x="11394000" y="8233920"/>
            <a:ext cx="4370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511" name="TextBox 1"/>
          <p:cNvSpPr/>
          <p:nvPr/>
        </p:nvSpPr>
        <p:spPr>
          <a:xfrm>
            <a:off x="3419280" y="87026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512" name="TextBox 1"/>
          <p:cNvSpPr/>
          <p:nvPr/>
        </p:nvSpPr>
        <p:spPr>
          <a:xfrm>
            <a:off x="1659240" y="822960"/>
            <a:ext cx="12073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Pipelining de Instrucciones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3" name="Picture 3" descr=""/>
          <p:cNvPicPr/>
          <p:nvPr/>
        </p:nvPicPr>
        <p:blipFill>
          <a:blip r:embed="rId1"/>
          <a:stretch/>
        </p:blipFill>
        <p:spPr>
          <a:xfrm>
            <a:off x="1386000" y="812520"/>
            <a:ext cx="12347280" cy="9062640"/>
          </a:xfrm>
          <a:prstGeom prst="rect">
            <a:avLst/>
          </a:prstGeom>
          <a:ln w="0">
            <a:noFill/>
          </a:ln>
        </p:spPr>
      </p:pic>
      <p:sp>
        <p:nvSpPr>
          <p:cNvPr id="514" name="TextBox 1"/>
          <p:cNvSpPr/>
          <p:nvPr/>
        </p:nvSpPr>
        <p:spPr>
          <a:xfrm>
            <a:off x="3859920" y="2587680"/>
            <a:ext cx="187416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ff9a9a"/>
                </a:solidFill>
                <a:latin typeface="Courier New"/>
              </a:rPr>
              <a:t>addwf</a:t>
            </a:r>
            <a:r>
              <a:rPr b="0" lang="en-US" sz="2500" spc="-1" strike="noStrike">
                <a:solidFill>
                  <a:srgbClr val="000000"/>
                </a:solidFill>
                <a:latin typeface="Times New Roman"/>
              </a:rPr>
              <a:t>  </a:t>
            </a:r>
            <a:r>
              <a:rPr b="1" lang="en-US" sz="2500" spc="-1" strike="noStrike">
                <a:solidFill>
                  <a:srgbClr val="ff9a9a"/>
                </a:solidFill>
                <a:latin typeface="Courier New"/>
              </a:rPr>
              <a:t>REG2</a:t>
            </a:r>
            <a:endParaRPr b="0" lang="es-AR" sz="2500" spc="-1" strike="noStrike">
              <a:solidFill>
                <a:srgbClr val="000000"/>
              </a:solidFill>
              <a:latin typeface="Arial"/>
            </a:endParaRPr>
          </a:p>
        </p:txBody>
      </p:sp>
      <p:sp>
        <p:nvSpPr>
          <p:cNvPr id="515" name="TextBox 1"/>
          <p:cNvSpPr/>
          <p:nvPr/>
        </p:nvSpPr>
        <p:spPr>
          <a:xfrm>
            <a:off x="4539960" y="1968120"/>
            <a:ext cx="588564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600" spc="-1" strike="noStrike">
                <a:solidFill>
                  <a:srgbClr val="000000"/>
                </a:solidFill>
                <a:latin typeface="Times New Roman"/>
              </a:rPr>
              <a:t>Búsca</a:t>
            </a:r>
            <a:r>
              <a:rPr b="0" lang="en-US" sz="1600" spc="-1" strike="noStrike">
                <a:solidFill>
                  <a:srgbClr val="000000"/>
                </a:solidFill>
                <a:latin typeface="Times New Roman"/>
              </a:rPr>
              <a:t> </a:t>
            </a:r>
            <a:r>
              <a:rPr b="1" lang="en-US" sz="1600" spc="-1" strike="noStrike">
                <a:solidFill>
                  <a:srgbClr val="000000"/>
                </a:solidFill>
                <a:latin typeface="Times New Roman"/>
              </a:rPr>
              <a:t>Instruccion</a:t>
            </a:r>
            <a:r>
              <a:rPr b="0" lang="en-US" sz="1600" spc="-1" strike="noStrike">
                <a:solidFill>
                  <a:srgbClr val="000000"/>
                </a:solidFill>
                <a:latin typeface="Times New Roman"/>
              </a:rPr>
              <a:t>                                                    </a:t>
            </a:r>
            <a:r>
              <a:rPr b="1" lang="en-US" sz="1600" spc="-1" strike="noStrike">
                <a:solidFill>
                  <a:srgbClr val="000000"/>
                </a:solidFill>
                <a:latin typeface="Times New Roman"/>
              </a:rPr>
              <a:t>Ejecuta</a:t>
            </a:r>
            <a:r>
              <a:rPr b="0" lang="en-US" sz="1600" spc="-1" strike="noStrike">
                <a:solidFill>
                  <a:srgbClr val="000000"/>
                </a:solidFill>
                <a:latin typeface="Times New Roman"/>
              </a:rPr>
              <a:t> </a:t>
            </a:r>
            <a:r>
              <a:rPr b="1" lang="en-US" sz="1600" spc="-1" strike="noStrike">
                <a:solidFill>
                  <a:srgbClr val="000000"/>
                </a:solidFill>
                <a:latin typeface="Times New Roman"/>
              </a:rPr>
              <a:t>Instrucción</a:t>
            </a:r>
            <a:endParaRPr b="0" lang="es-AR" sz="1600" spc="-1" strike="noStrike">
              <a:solidFill>
                <a:srgbClr val="000000"/>
              </a:solidFill>
              <a:latin typeface="Arial"/>
            </a:endParaRPr>
          </a:p>
        </p:txBody>
      </p:sp>
      <p:sp>
        <p:nvSpPr>
          <p:cNvPr id="516" name="TextBox 1"/>
          <p:cNvSpPr/>
          <p:nvPr/>
        </p:nvSpPr>
        <p:spPr>
          <a:xfrm>
            <a:off x="7890480" y="2621880"/>
            <a:ext cx="2655360" cy="93456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1511280"/>
              </a:tabLst>
            </a:pPr>
            <a:r>
              <a:rPr b="0" lang="en-US" sz="1800" spc="-1" strike="noStrike">
                <a:solidFill>
                  <a:srgbClr val="000000"/>
                </a:solidFill>
                <a:latin typeface="Calibri"/>
              </a:rPr>
              <a:t>	</a:t>
            </a:r>
            <a:r>
              <a:rPr b="1" lang="en-US" sz="2500" spc="-1" strike="noStrike">
                <a:solidFill>
                  <a:srgbClr val="ffff9a"/>
                </a:solidFill>
                <a:latin typeface="Courier New"/>
              </a:rPr>
              <a:t>return</a:t>
            </a:r>
            <a:endParaRPr b="0" lang="es-AR" sz="2500" spc="-1" strike="noStrike">
              <a:solidFill>
                <a:srgbClr val="000000"/>
              </a:solidFill>
              <a:latin typeface="Arial"/>
            </a:endParaRPr>
          </a:p>
          <a:p>
            <a:pPr>
              <a:lnSpc>
                <a:spcPts val="1001"/>
              </a:lnSpc>
              <a:tabLst>
                <a:tab algn="l" pos="1511280"/>
              </a:tabLst>
            </a:pPr>
            <a:endParaRPr b="0" lang="es-AR" sz="1800" spc="-1" strike="noStrike">
              <a:solidFill>
                <a:srgbClr val="000000"/>
              </a:solidFill>
              <a:latin typeface="Arial"/>
            </a:endParaRPr>
          </a:p>
          <a:p>
            <a:pPr>
              <a:lnSpc>
                <a:spcPts val="1001"/>
              </a:lnSpc>
              <a:tabLst>
                <a:tab algn="l" pos="1511280"/>
              </a:tabLst>
            </a:pPr>
            <a:endParaRPr b="0" lang="es-AR" sz="1800" spc="-1" strike="noStrike">
              <a:solidFill>
                <a:srgbClr val="000000"/>
              </a:solidFill>
              <a:latin typeface="Arial"/>
            </a:endParaRPr>
          </a:p>
          <a:p>
            <a:pPr>
              <a:lnSpc>
                <a:spcPts val="3101"/>
              </a:lnSpc>
              <a:tabLst>
                <a:tab algn="l" pos="1511280"/>
              </a:tabLst>
            </a:pPr>
            <a:r>
              <a:rPr b="1" lang="en-US" sz="2200" spc="-1" strike="noStrike">
                <a:solidFill>
                  <a:srgbClr val="000000"/>
                </a:solidFill>
                <a:latin typeface="Times New Roman"/>
              </a:rPr>
              <a:t>Ciclos</a:t>
            </a:r>
            <a:r>
              <a:rPr b="0" lang="en-US" sz="2200" spc="-1" strike="noStrike">
                <a:solidFill>
                  <a:srgbClr val="000000"/>
                </a:solidFill>
                <a:latin typeface="Times New Roman"/>
              </a:rPr>
              <a:t> </a:t>
            </a:r>
            <a:r>
              <a:rPr b="1" lang="en-US" sz="2200" spc="-1" strike="noStrike">
                <a:solidFill>
                  <a:srgbClr val="000000"/>
                </a:solidFill>
                <a:latin typeface="Times New Roman"/>
              </a:rPr>
              <a:t>de</a:t>
            </a:r>
            <a:r>
              <a:rPr b="0" lang="en-US" sz="2200" spc="-1" strike="noStrike">
                <a:solidFill>
                  <a:srgbClr val="000000"/>
                </a:solidFill>
                <a:latin typeface="Times New Roman"/>
              </a:rPr>
              <a:t> </a:t>
            </a:r>
            <a:r>
              <a:rPr b="1" lang="en-US" sz="2200" spc="-1" strike="noStrike">
                <a:solidFill>
                  <a:srgbClr val="000000"/>
                </a:solidFill>
                <a:latin typeface="Times New Roman"/>
              </a:rPr>
              <a:t>Instrucción</a:t>
            </a:r>
            <a:endParaRPr b="0" lang="es-AR" sz="2200" spc="-1" strike="noStrike">
              <a:solidFill>
                <a:srgbClr val="000000"/>
              </a:solidFill>
              <a:latin typeface="Arial"/>
            </a:endParaRPr>
          </a:p>
        </p:txBody>
      </p:sp>
      <p:sp>
        <p:nvSpPr>
          <p:cNvPr id="517" name="TextBox 1"/>
          <p:cNvSpPr/>
          <p:nvPr/>
        </p:nvSpPr>
        <p:spPr>
          <a:xfrm>
            <a:off x="2270160" y="4883040"/>
            <a:ext cx="255816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1</a:t>
            </a:r>
            <a:r>
              <a:rPr b="0" lang="en-US" sz="1800" spc="-1" strike="noStrike">
                <a:solidFill>
                  <a:srgbClr val="000000"/>
                </a:solidFill>
                <a:latin typeface="Times New Roman"/>
              </a:rPr>
              <a:t>    </a:t>
            </a:r>
            <a:r>
              <a:rPr b="1" lang="en-US" sz="1800" spc="-1" strike="noStrike">
                <a:solidFill>
                  <a:srgbClr val="000000"/>
                </a:solidFill>
                <a:latin typeface="Courier New"/>
              </a:rPr>
              <a:t>MAIN</a:t>
            </a:r>
            <a:r>
              <a:rPr b="0" lang="en-US" sz="1800" spc="-1" strike="noStrike">
                <a:solidFill>
                  <a:srgbClr val="000000"/>
                </a:solidFill>
                <a:latin typeface="Times New Roman"/>
              </a:rPr>
              <a:t>   </a:t>
            </a:r>
            <a:r>
              <a:rPr b="1" lang="en-US" sz="1800" spc="-1" strike="noStrike">
                <a:solidFill>
                  <a:srgbClr val="000000"/>
                </a:solidFill>
                <a:latin typeface="Courier New"/>
              </a:rPr>
              <a:t>movlw</a:t>
            </a:r>
            <a:r>
              <a:rPr b="0" lang="en-US" sz="1800" spc="-1" strike="noStrike">
                <a:solidFill>
                  <a:srgbClr val="000000"/>
                </a:solidFill>
                <a:latin typeface="Times New Roman"/>
              </a:rPr>
              <a:t>    </a:t>
            </a:r>
            <a:r>
              <a:rPr b="1" lang="en-US" sz="1800" spc="-1" strike="noStrike">
                <a:solidFill>
                  <a:srgbClr val="000000"/>
                </a:solidFill>
                <a:latin typeface="Courier New"/>
              </a:rPr>
              <a:t>0x05</a:t>
            </a:r>
            <a:endParaRPr b="0" lang="es-AR" sz="1800" spc="-1" strike="noStrike">
              <a:solidFill>
                <a:srgbClr val="000000"/>
              </a:solidFill>
              <a:latin typeface="Arial"/>
            </a:endParaRPr>
          </a:p>
        </p:txBody>
      </p:sp>
      <p:sp>
        <p:nvSpPr>
          <p:cNvPr id="518" name="TextBox 1"/>
          <p:cNvSpPr/>
          <p:nvPr/>
        </p:nvSpPr>
        <p:spPr>
          <a:xfrm>
            <a:off x="2620800" y="4330440"/>
            <a:ext cx="2284200" cy="426240"/>
          </a:xfrm>
          <a:prstGeom prst="rect">
            <a:avLst/>
          </a:prstGeom>
          <a:noFill/>
          <a:ln w="0">
            <a:noFill/>
          </a:ln>
        </p:spPr>
        <p:style>
          <a:lnRef idx="0"/>
          <a:fillRef idx="0"/>
          <a:effectRef idx="0"/>
          <a:fontRef idx="minor"/>
        </p:style>
        <p:txBody>
          <a:bodyPr wrap="none" lIns="0" rIns="0" tIns="0" bIns="45000" anchor="t">
            <a:spAutoFit/>
          </a:bodyPr>
          <a:p>
            <a:pPr>
              <a:lnSpc>
                <a:spcPts val="2999"/>
              </a:lnSpc>
            </a:pPr>
            <a:r>
              <a:rPr b="1" lang="en-US" sz="2200" spc="-1" strike="noStrike">
                <a:solidFill>
                  <a:srgbClr val="000000"/>
                </a:solidFill>
                <a:latin typeface="Times New Roman"/>
              </a:rPr>
              <a:t>Programa</a:t>
            </a:r>
            <a:r>
              <a:rPr b="0" lang="en-US" sz="2200" spc="-1" strike="noStrike">
                <a:solidFill>
                  <a:srgbClr val="000000"/>
                </a:solidFill>
                <a:latin typeface="Times New Roman"/>
              </a:rPr>
              <a:t> </a:t>
            </a:r>
            <a:r>
              <a:rPr b="1" lang="en-US" sz="2200" spc="-1" strike="noStrike">
                <a:solidFill>
                  <a:srgbClr val="000000"/>
                </a:solidFill>
                <a:latin typeface="Times New Roman"/>
              </a:rPr>
              <a:t>Ejemplo</a:t>
            </a:r>
            <a:endParaRPr b="0" lang="es-AR" sz="2200" spc="-1" strike="noStrike">
              <a:solidFill>
                <a:srgbClr val="000000"/>
              </a:solidFill>
              <a:latin typeface="Arial"/>
            </a:endParaRPr>
          </a:p>
        </p:txBody>
      </p:sp>
      <p:sp>
        <p:nvSpPr>
          <p:cNvPr id="519" name="TextBox 1"/>
          <p:cNvSpPr/>
          <p:nvPr/>
        </p:nvSpPr>
        <p:spPr>
          <a:xfrm>
            <a:off x="6448680" y="486648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520" name="TextBox 1"/>
          <p:cNvSpPr/>
          <p:nvPr/>
        </p:nvSpPr>
        <p:spPr>
          <a:xfrm>
            <a:off x="64641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T0</a:t>
            </a:r>
            <a:endParaRPr b="0" lang="es-AR" sz="1390" spc="-1" strike="noStrike">
              <a:solidFill>
                <a:srgbClr val="000000"/>
              </a:solidFill>
              <a:latin typeface="Arial"/>
            </a:endParaRPr>
          </a:p>
        </p:txBody>
      </p:sp>
      <p:sp>
        <p:nvSpPr>
          <p:cNvPr id="521" name="TextBox 1"/>
          <p:cNvSpPr/>
          <p:nvPr/>
        </p:nvSpPr>
        <p:spPr>
          <a:xfrm>
            <a:off x="73018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T1</a:t>
            </a:r>
            <a:endParaRPr b="0" lang="es-AR" sz="1390" spc="-1" strike="noStrike">
              <a:solidFill>
                <a:srgbClr val="000000"/>
              </a:solidFill>
              <a:latin typeface="Arial"/>
            </a:endParaRPr>
          </a:p>
        </p:txBody>
      </p:sp>
      <p:sp>
        <p:nvSpPr>
          <p:cNvPr id="522" name="TextBox 1"/>
          <p:cNvSpPr/>
          <p:nvPr/>
        </p:nvSpPr>
        <p:spPr>
          <a:xfrm>
            <a:off x="81399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T2</a:t>
            </a:r>
            <a:endParaRPr b="0" lang="es-AR" sz="1390" spc="-1" strike="noStrike">
              <a:solidFill>
                <a:srgbClr val="000000"/>
              </a:solidFill>
              <a:latin typeface="Arial"/>
            </a:endParaRPr>
          </a:p>
        </p:txBody>
      </p:sp>
      <p:sp>
        <p:nvSpPr>
          <p:cNvPr id="523" name="TextBox 1"/>
          <p:cNvSpPr/>
          <p:nvPr/>
        </p:nvSpPr>
        <p:spPr>
          <a:xfrm>
            <a:off x="897768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T3</a:t>
            </a:r>
            <a:endParaRPr b="0" lang="es-AR" sz="1390" spc="-1" strike="noStrike">
              <a:solidFill>
                <a:srgbClr val="000000"/>
              </a:solidFill>
              <a:latin typeface="Arial"/>
            </a:endParaRPr>
          </a:p>
        </p:txBody>
      </p:sp>
      <p:sp>
        <p:nvSpPr>
          <p:cNvPr id="524" name="TextBox 1"/>
          <p:cNvSpPr/>
          <p:nvPr/>
        </p:nvSpPr>
        <p:spPr>
          <a:xfrm>
            <a:off x="981576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T4</a:t>
            </a:r>
            <a:endParaRPr b="0" lang="es-AR" sz="1390" spc="-1" strike="noStrike">
              <a:solidFill>
                <a:srgbClr val="000000"/>
              </a:solidFill>
              <a:latin typeface="Arial"/>
            </a:endParaRPr>
          </a:p>
        </p:txBody>
      </p:sp>
      <p:sp>
        <p:nvSpPr>
          <p:cNvPr id="525" name="TextBox 1"/>
          <p:cNvSpPr/>
          <p:nvPr/>
        </p:nvSpPr>
        <p:spPr>
          <a:xfrm>
            <a:off x="1067112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T5</a:t>
            </a:r>
            <a:endParaRPr b="0" lang="es-AR" sz="1390" spc="-1" strike="noStrike">
              <a:solidFill>
                <a:srgbClr val="000000"/>
              </a:solidFill>
              <a:latin typeface="Arial"/>
            </a:endParaRPr>
          </a:p>
        </p:txBody>
      </p:sp>
      <p:sp>
        <p:nvSpPr>
          <p:cNvPr id="526" name="TextBox 1"/>
          <p:cNvSpPr/>
          <p:nvPr/>
        </p:nvSpPr>
        <p:spPr>
          <a:xfrm>
            <a:off x="1150920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T6</a:t>
            </a:r>
            <a:endParaRPr b="0" lang="es-AR" sz="1390" spc="-1" strike="noStrike">
              <a:solidFill>
                <a:srgbClr val="000000"/>
              </a:solidFill>
              <a:latin typeface="Arial"/>
            </a:endParaRPr>
          </a:p>
        </p:txBody>
      </p:sp>
      <p:sp>
        <p:nvSpPr>
          <p:cNvPr id="527" name="TextBox 1"/>
          <p:cNvSpPr/>
          <p:nvPr/>
        </p:nvSpPr>
        <p:spPr>
          <a:xfrm>
            <a:off x="12346920" y="4313520"/>
            <a:ext cx="207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T7</a:t>
            </a:r>
            <a:endParaRPr b="0" lang="es-AR" sz="1390" spc="-1" strike="noStrike">
              <a:solidFill>
                <a:srgbClr val="000000"/>
              </a:solidFill>
              <a:latin typeface="Arial"/>
            </a:endParaRPr>
          </a:p>
        </p:txBody>
      </p:sp>
      <p:sp>
        <p:nvSpPr>
          <p:cNvPr id="528" name="TextBox 1"/>
          <p:cNvSpPr/>
          <p:nvPr/>
        </p:nvSpPr>
        <p:spPr>
          <a:xfrm>
            <a:off x="3534120" y="6223320"/>
            <a:ext cx="14670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addwf</a:t>
            </a:r>
            <a:r>
              <a:rPr b="0" lang="en-US" sz="1800" spc="-1" strike="noStrike">
                <a:solidFill>
                  <a:srgbClr val="000000"/>
                </a:solidFill>
                <a:latin typeface="Times New Roman"/>
              </a:rPr>
              <a:t>    </a:t>
            </a:r>
            <a:r>
              <a:rPr b="1" lang="en-US" sz="1800" spc="-1" strike="noStrike">
                <a:solidFill>
                  <a:srgbClr val="000000"/>
                </a:solidFill>
                <a:latin typeface="Courier New"/>
              </a:rPr>
              <a:t>REG2</a:t>
            </a:r>
            <a:endParaRPr b="0" lang="es-AR" sz="1800" spc="-1" strike="noStrike">
              <a:solidFill>
                <a:srgbClr val="000000"/>
              </a:solidFill>
              <a:latin typeface="Arial"/>
            </a:endParaRPr>
          </a:p>
        </p:txBody>
      </p:sp>
      <p:sp>
        <p:nvSpPr>
          <p:cNvPr id="529" name="TextBox 1"/>
          <p:cNvSpPr/>
          <p:nvPr/>
        </p:nvSpPr>
        <p:spPr>
          <a:xfrm>
            <a:off x="3515760" y="5352120"/>
            <a:ext cx="1503720" cy="55332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movwf</a:t>
            </a:r>
            <a:r>
              <a:rPr b="0" lang="en-US" sz="1800" spc="-1" strike="noStrike">
                <a:solidFill>
                  <a:srgbClr val="000000"/>
                </a:solidFill>
                <a:latin typeface="Times New Roman"/>
              </a:rPr>
              <a:t>    </a:t>
            </a:r>
            <a:r>
              <a:rPr b="1" lang="en-US" sz="1800" spc="-1" strike="noStrike">
                <a:solidFill>
                  <a:srgbClr val="000000"/>
                </a:solidFill>
                <a:latin typeface="Courier New"/>
              </a:rPr>
              <a:t>REG1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call</a:t>
            </a:r>
            <a:r>
              <a:rPr b="0" lang="en-US" sz="1800" spc="-1" strike="noStrike">
                <a:solidFill>
                  <a:srgbClr val="000000"/>
                </a:solidFill>
                <a:latin typeface="Times New Roman"/>
              </a:rPr>
              <a:t>       </a:t>
            </a:r>
            <a:r>
              <a:rPr b="1" lang="en-US" sz="1800" spc="-1" strike="noStrike">
                <a:solidFill>
                  <a:srgbClr val="000000"/>
                </a:solidFill>
                <a:latin typeface="Courier New"/>
              </a:rPr>
              <a:t>SUB1</a:t>
            </a:r>
            <a:endParaRPr b="0" lang="es-AR" sz="1800" spc="-1" strike="noStrike">
              <a:solidFill>
                <a:srgbClr val="000000"/>
              </a:solidFill>
              <a:latin typeface="Arial"/>
            </a:endParaRPr>
          </a:p>
        </p:txBody>
      </p:sp>
      <p:sp>
        <p:nvSpPr>
          <p:cNvPr id="530" name="TextBox 1"/>
          <p:cNvSpPr/>
          <p:nvPr/>
        </p:nvSpPr>
        <p:spPr>
          <a:xfrm>
            <a:off x="1863720" y="5352120"/>
            <a:ext cx="138240" cy="55332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2</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99"/>
              </a:lnSpc>
            </a:pPr>
            <a:r>
              <a:rPr b="1" lang="en-US" sz="1800" spc="-1" strike="noStrike">
                <a:solidFill>
                  <a:srgbClr val="000000"/>
                </a:solidFill>
                <a:latin typeface="Courier New"/>
              </a:rPr>
              <a:t>3</a:t>
            </a:r>
            <a:endParaRPr b="0" lang="es-AR" sz="1800" spc="-1" strike="noStrike">
              <a:solidFill>
                <a:srgbClr val="000000"/>
              </a:solidFill>
              <a:latin typeface="Arial"/>
            </a:endParaRPr>
          </a:p>
        </p:txBody>
      </p:sp>
      <p:sp>
        <p:nvSpPr>
          <p:cNvPr id="531" name="TextBox 1"/>
          <p:cNvSpPr/>
          <p:nvPr/>
        </p:nvSpPr>
        <p:spPr>
          <a:xfrm>
            <a:off x="1863720" y="6222960"/>
            <a:ext cx="1382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4</a:t>
            </a:r>
            <a:endParaRPr b="0" lang="es-AR" sz="1800" spc="-1" strike="noStrike">
              <a:solidFill>
                <a:srgbClr val="000000"/>
              </a:solidFill>
              <a:latin typeface="Arial"/>
            </a:endParaRPr>
          </a:p>
        </p:txBody>
      </p:sp>
      <p:sp>
        <p:nvSpPr>
          <p:cNvPr id="532" name="TextBox 1"/>
          <p:cNvSpPr/>
          <p:nvPr/>
        </p:nvSpPr>
        <p:spPr>
          <a:xfrm>
            <a:off x="9726840" y="6189840"/>
            <a:ext cx="38520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cc0000"/>
                </a:solidFill>
                <a:latin typeface="Arial Narrow"/>
              </a:rPr>
              <a:t>Flush</a:t>
            </a:r>
            <a:endParaRPr b="0" lang="es-AR" sz="1390" spc="-1" strike="noStrike">
              <a:solidFill>
                <a:srgbClr val="000000"/>
              </a:solidFill>
              <a:latin typeface="Arial"/>
            </a:endParaRPr>
          </a:p>
        </p:txBody>
      </p:sp>
      <p:sp>
        <p:nvSpPr>
          <p:cNvPr id="533" name="TextBox 1"/>
          <p:cNvSpPr/>
          <p:nvPr/>
        </p:nvSpPr>
        <p:spPr>
          <a:xfrm>
            <a:off x="7394760" y="5318280"/>
            <a:ext cx="1749960" cy="578520"/>
          </a:xfrm>
          <a:prstGeom prst="rect">
            <a:avLst/>
          </a:prstGeom>
          <a:noFill/>
          <a:ln w="0">
            <a:noFill/>
          </a:ln>
        </p:spPr>
        <p:style>
          <a:lnRef idx="0"/>
          <a:fillRef idx="0"/>
          <a:effectRef idx="0"/>
          <a:fontRef idx="minor"/>
        </p:style>
        <p:txBody>
          <a:bodyPr wrap="none" lIns="0" rIns="0" tIns="0" bIns="45000" anchor="t">
            <a:spAutoFit/>
          </a:bodyPr>
          <a:p>
            <a:pPr>
              <a:lnSpc>
                <a:spcPts val="1599"/>
              </a:lnSpc>
              <a:tabLst>
                <a:tab algn="l" pos="622440"/>
              </a:tabLst>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a:p>
            <a:pPr>
              <a:lnSpc>
                <a:spcPts val="1001"/>
              </a:lnSpc>
              <a:tabLst>
                <a:tab algn="l" pos="622440"/>
              </a:tabLst>
            </a:pPr>
            <a:endParaRPr b="0" lang="es-AR" sz="1800" spc="-1" strike="noStrike">
              <a:solidFill>
                <a:srgbClr val="000000"/>
              </a:solidFill>
              <a:latin typeface="Arial"/>
            </a:endParaRPr>
          </a:p>
          <a:p>
            <a:pPr>
              <a:lnSpc>
                <a:spcPts val="1599"/>
              </a:lnSpc>
              <a:tabLst>
                <a:tab algn="l" pos="622440"/>
              </a:tabLst>
            </a:pPr>
            <a:r>
              <a:rPr b="0" lang="en-US" sz="1800" spc="-1" strike="noStrike">
                <a:solidFill>
                  <a:srgbClr val="000000"/>
                </a:solidFill>
                <a:latin typeface="Calibri"/>
              </a:rPr>
              <a:t>	</a:t>
            </a: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534" name="TextBox 1"/>
          <p:cNvSpPr/>
          <p:nvPr/>
        </p:nvSpPr>
        <p:spPr>
          <a:xfrm>
            <a:off x="8862840" y="6189840"/>
            <a:ext cx="4370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535" name="TextBox 1"/>
          <p:cNvSpPr/>
          <p:nvPr/>
        </p:nvSpPr>
        <p:spPr>
          <a:xfrm>
            <a:off x="12232080" y="6189840"/>
            <a:ext cx="4370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536" name="TextBox 1"/>
          <p:cNvSpPr/>
          <p:nvPr/>
        </p:nvSpPr>
        <p:spPr>
          <a:xfrm>
            <a:off x="2156760" y="7362720"/>
            <a:ext cx="314352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51</a:t>
            </a:r>
            <a:r>
              <a:rPr b="0" lang="en-US" sz="1800" spc="-1" strike="noStrike">
                <a:solidFill>
                  <a:srgbClr val="000000"/>
                </a:solidFill>
                <a:latin typeface="Times New Roman"/>
              </a:rPr>
              <a:t>    </a:t>
            </a:r>
            <a:r>
              <a:rPr b="1" lang="en-US" sz="1800" spc="-1" strike="noStrike">
                <a:solidFill>
                  <a:srgbClr val="000000"/>
                </a:solidFill>
                <a:latin typeface="Courier New"/>
              </a:rPr>
              <a:t>SUB1</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PORTB,w</a:t>
            </a:r>
            <a:endParaRPr b="0" lang="es-AR" sz="1800" spc="-1" strike="noStrike">
              <a:solidFill>
                <a:srgbClr val="000000"/>
              </a:solidFill>
              <a:latin typeface="Arial"/>
            </a:endParaRPr>
          </a:p>
        </p:txBody>
      </p:sp>
      <p:sp>
        <p:nvSpPr>
          <p:cNvPr id="537" name="TextBox 1"/>
          <p:cNvSpPr/>
          <p:nvPr/>
        </p:nvSpPr>
        <p:spPr>
          <a:xfrm>
            <a:off x="9801000" y="734580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538" name="TextBox 1"/>
          <p:cNvSpPr/>
          <p:nvPr/>
        </p:nvSpPr>
        <p:spPr>
          <a:xfrm>
            <a:off x="3419280" y="781524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539" name="TextBox 1"/>
          <p:cNvSpPr/>
          <p:nvPr/>
        </p:nvSpPr>
        <p:spPr>
          <a:xfrm>
            <a:off x="1701360" y="781524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52</a:t>
            </a:r>
            <a:endParaRPr b="0" lang="es-AR" sz="1800" spc="-1" strike="noStrike">
              <a:solidFill>
                <a:srgbClr val="000000"/>
              </a:solidFill>
              <a:latin typeface="Arial"/>
            </a:endParaRPr>
          </a:p>
        </p:txBody>
      </p:sp>
      <p:sp>
        <p:nvSpPr>
          <p:cNvPr id="540" name="TextBox 1"/>
          <p:cNvSpPr/>
          <p:nvPr/>
        </p:nvSpPr>
        <p:spPr>
          <a:xfrm>
            <a:off x="10655640" y="7781400"/>
            <a:ext cx="11275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r>
              <a:rPr b="0" lang="en-US" sz="1390" spc="-1" strike="noStrike">
                <a:solidFill>
                  <a:srgbClr val="000000"/>
                </a:solidFill>
                <a:latin typeface="Times New Roman"/>
              </a:rPr>
              <a:t>    </a:t>
            </a:r>
            <a:r>
              <a:rPr b="1" lang="en-US" sz="1390" spc="-1" strike="noStrike">
                <a:solidFill>
                  <a:srgbClr val="000000"/>
                </a:solidFill>
                <a:latin typeface="Arial Narrow"/>
              </a:rPr>
              <a:t>Ejecuta</a:t>
            </a:r>
            <a:endParaRPr b="0" lang="es-AR" sz="1390" spc="-1" strike="noStrike">
              <a:solidFill>
                <a:srgbClr val="000000"/>
              </a:solidFill>
              <a:latin typeface="Arial"/>
            </a:endParaRPr>
          </a:p>
        </p:txBody>
      </p:sp>
      <p:sp>
        <p:nvSpPr>
          <p:cNvPr id="541" name="TextBox 1"/>
          <p:cNvSpPr/>
          <p:nvPr/>
        </p:nvSpPr>
        <p:spPr>
          <a:xfrm>
            <a:off x="11394000" y="8233920"/>
            <a:ext cx="43704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000000"/>
                </a:solidFill>
                <a:latin typeface="Arial Narrow"/>
              </a:rPr>
              <a:t>Busca</a:t>
            </a:r>
            <a:endParaRPr b="0" lang="es-AR" sz="1390" spc="-1" strike="noStrike">
              <a:solidFill>
                <a:srgbClr val="000000"/>
              </a:solidFill>
              <a:latin typeface="Arial"/>
            </a:endParaRPr>
          </a:p>
        </p:txBody>
      </p:sp>
      <p:sp>
        <p:nvSpPr>
          <p:cNvPr id="542" name="TextBox 1"/>
          <p:cNvSpPr/>
          <p:nvPr/>
        </p:nvSpPr>
        <p:spPr>
          <a:xfrm>
            <a:off x="12258000" y="8233920"/>
            <a:ext cx="38520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390" spc="-1" strike="noStrike">
                <a:solidFill>
                  <a:srgbClr val="cc0000"/>
                </a:solidFill>
                <a:latin typeface="Arial Narrow"/>
              </a:rPr>
              <a:t>Flush</a:t>
            </a:r>
            <a:endParaRPr b="0" lang="es-AR" sz="1390" spc="-1" strike="noStrike">
              <a:solidFill>
                <a:srgbClr val="000000"/>
              </a:solidFill>
              <a:latin typeface="Arial"/>
            </a:endParaRPr>
          </a:p>
        </p:txBody>
      </p:sp>
      <p:sp>
        <p:nvSpPr>
          <p:cNvPr id="543" name="TextBox 1"/>
          <p:cNvSpPr/>
          <p:nvPr/>
        </p:nvSpPr>
        <p:spPr>
          <a:xfrm>
            <a:off x="2127600" y="8267040"/>
            <a:ext cx="3201480" cy="553320"/>
          </a:xfrm>
          <a:prstGeom prst="rect">
            <a:avLst/>
          </a:prstGeom>
          <a:noFill/>
          <a:ln w="0">
            <a:noFill/>
          </a:ln>
        </p:spPr>
        <p:style>
          <a:lnRef idx="0"/>
          <a:fillRef idx="0"/>
          <a:effectRef idx="0"/>
          <a:fontRef idx="minor"/>
        </p:style>
        <p:txBody>
          <a:bodyPr wrap="none" lIns="0" rIns="0" tIns="0" bIns="45000" anchor="t">
            <a:spAutoFit/>
          </a:bodyPr>
          <a:p>
            <a:pPr>
              <a:lnSpc>
                <a:spcPts val="1400"/>
              </a:lnSpc>
              <a:tabLst>
                <a:tab algn="l" pos="1206360"/>
              </a:tabLst>
            </a:pPr>
            <a:r>
              <a:rPr b="1" lang="en-US" sz="1800" spc="-1" strike="noStrike">
                <a:solidFill>
                  <a:srgbClr val="000000"/>
                </a:solidFill>
                <a:latin typeface="Courier New"/>
              </a:rPr>
              <a:t>53</a:t>
            </a:r>
            <a:r>
              <a:rPr b="0" lang="en-US" sz="1800" spc="-1" strike="noStrike">
                <a:solidFill>
                  <a:srgbClr val="000000"/>
                </a:solidFill>
                <a:latin typeface="Times New Roman"/>
              </a:rPr>
              <a:t>    </a:t>
            </a:r>
            <a:r>
              <a:rPr b="1" lang="en-US" sz="1800" spc="-1" strike="noStrike">
                <a:solidFill>
                  <a:srgbClr val="000000"/>
                </a:solidFill>
                <a:latin typeface="Courier New"/>
              </a:rPr>
              <a:t>SUB2</a:t>
            </a:r>
            <a:r>
              <a:rPr b="0" lang="en-US" sz="1800" spc="-1" strike="noStrike">
                <a:solidFill>
                  <a:srgbClr val="000000"/>
                </a:solidFill>
                <a:latin typeface="Times New Roman"/>
              </a:rPr>
              <a:t>   </a:t>
            </a:r>
            <a:r>
              <a:rPr b="1" lang="en-US" sz="1800" spc="-1" strike="noStrike">
                <a:solidFill>
                  <a:srgbClr val="000000"/>
                </a:solidFill>
                <a:latin typeface="Courier New"/>
              </a:rPr>
              <a:t>movf</a:t>
            </a:r>
            <a:r>
              <a:rPr b="0" lang="en-US" sz="1800" spc="-1" strike="noStrike">
                <a:solidFill>
                  <a:srgbClr val="000000"/>
                </a:solidFill>
                <a:latin typeface="Times New Roman"/>
              </a:rPr>
              <a:t>        </a:t>
            </a:r>
            <a:r>
              <a:rPr b="1" lang="en-US" sz="1800" spc="-1" strike="noStrike">
                <a:solidFill>
                  <a:srgbClr val="000000"/>
                </a:solidFill>
                <a:latin typeface="Courier New"/>
              </a:rPr>
              <a:t>PORTC,w</a:t>
            </a:r>
            <a:endParaRPr b="0" lang="es-AR" sz="1800" spc="-1" strike="noStrike">
              <a:solidFill>
                <a:srgbClr val="000000"/>
              </a:solidFill>
              <a:latin typeface="Arial"/>
            </a:endParaRPr>
          </a:p>
          <a:p>
            <a:pPr>
              <a:lnSpc>
                <a:spcPts val="1001"/>
              </a:lnSpc>
              <a:tabLst>
                <a:tab algn="l" pos="1206360"/>
              </a:tabLst>
            </a:pPr>
            <a:endParaRPr b="0" lang="es-AR" sz="1800" spc="-1" strike="noStrike">
              <a:solidFill>
                <a:srgbClr val="000000"/>
              </a:solidFill>
              <a:latin typeface="Arial"/>
            </a:endParaRPr>
          </a:p>
          <a:p>
            <a:pPr>
              <a:lnSpc>
                <a:spcPts val="1599"/>
              </a:lnSpc>
              <a:tabLst>
                <a:tab algn="l" pos="1206360"/>
              </a:tabLst>
            </a:pPr>
            <a:r>
              <a:rPr b="1" lang="en-US" sz="1800" spc="-1" strike="noStrike">
                <a:solidFill>
                  <a:srgbClr val="000000"/>
                </a:solidFill>
                <a:latin typeface="Courier New"/>
              </a:rPr>
              <a:t>54</a:t>
            </a:r>
            <a:endParaRPr b="0" lang="es-AR" sz="1800" spc="-1" strike="noStrike">
              <a:solidFill>
                <a:srgbClr val="000000"/>
              </a:solidFill>
              <a:latin typeface="Arial"/>
            </a:endParaRPr>
          </a:p>
          <a:p>
            <a:pPr>
              <a:lnSpc>
                <a:spcPts val="0"/>
              </a:lnSpc>
              <a:tabLst>
                <a:tab algn="l" pos="1206360"/>
              </a:tabLst>
            </a:pPr>
            <a:r>
              <a:rPr b="0" lang="en-US" sz="1800" spc="-1" strike="noStrike">
                <a:solidFill>
                  <a:srgbClr val="000000"/>
                </a:solidFill>
                <a:latin typeface="Calibri"/>
              </a:rPr>
              <a:t>	</a:t>
            </a: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544" name="TextBox 1"/>
          <p:cNvSpPr/>
          <p:nvPr/>
        </p:nvSpPr>
        <p:spPr>
          <a:xfrm>
            <a:off x="1659240" y="822960"/>
            <a:ext cx="12073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Pipelining de Instrucciones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2121480" y="4512240"/>
            <a:ext cx="10465920" cy="193860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Clase 3</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975600" y="822960"/>
            <a:ext cx="13048560" cy="1507320"/>
          </a:xfrm>
          <a:prstGeom prst="rect">
            <a:avLst/>
          </a:prstGeom>
          <a:noFill/>
          <a:ln w="0">
            <a:noFill/>
          </a:ln>
        </p:spPr>
        <p:txBody>
          <a:bodyPr anchor="ctr">
            <a:normAutofit/>
          </a:bodyPr>
          <a:p>
            <a:pPr indent="0" algn="ctr">
              <a:lnSpc>
                <a:spcPts val="6100"/>
              </a:lnSpc>
              <a:buNone/>
            </a:pPr>
            <a:r>
              <a:rPr b="1" i="1" lang="es-ES" sz="4390" spc="-1" strike="noStrike">
                <a:solidFill>
                  <a:srgbClr val="ff0000"/>
                </a:solidFill>
                <a:latin typeface="Times New Roman"/>
              </a:rPr>
              <a:t>Arquitectura de Computadoras</a:t>
            </a:r>
            <a:endParaRPr b="0" lang="en-US" sz="4390" spc="-1" strike="noStrike">
              <a:solidFill>
                <a:srgbClr val="000000"/>
              </a:solidFill>
              <a:latin typeface="Calibri"/>
            </a:endParaRPr>
          </a:p>
        </p:txBody>
      </p:sp>
      <p:sp>
        <p:nvSpPr>
          <p:cNvPr id="547" name="Título 1"/>
          <p:cNvSpPr/>
          <p:nvPr/>
        </p:nvSpPr>
        <p:spPr>
          <a:xfrm>
            <a:off x="975600" y="3033720"/>
            <a:ext cx="13048560" cy="1507320"/>
          </a:xfrm>
          <a:prstGeom prst="rect">
            <a:avLst/>
          </a:prstGeom>
          <a:noFill/>
          <a:ln w="0">
            <a:noFill/>
          </a:ln>
        </p:spPr>
        <p:style>
          <a:lnRef idx="0"/>
          <a:fillRef idx="0"/>
          <a:effectRef idx="0"/>
          <a:fontRef idx="minor"/>
        </p:style>
        <p:txBody>
          <a:bodyPr anchor="ctr">
            <a:normAutofit/>
          </a:bodyPr>
          <a:p>
            <a:pPr algn="ctr">
              <a:lnSpc>
                <a:spcPts val="6100"/>
              </a:lnSpc>
            </a:pPr>
            <a:r>
              <a:rPr b="1" i="1" lang="es-AR" sz="4390" spc="-1" strike="noStrike">
                <a:solidFill>
                  <a:srgbClr val="ff0000"/>
                </a:solidFill>
                <a:latin typeface="Times New Roman"/>
              </a:rPr>
              <a:t>Organización y gestión de la memoria</a:t>
            </a:r>
            <a:endParaRPr b="0" lang="es-AR" sz="4390" spc="-1" strike="noStrike">
              <a:solidFill>
                <a:srgbClr val="000000"/>
              </a:solidFill>
              <a:latin typeface="Arial"/>
            </a:endParaRPr>
          </a:p>
        </p:txBody>
      </p:sp>
      <p:sp>
        <p:nvSpPr>
          <p:cNvPr id="548" name="Subtítulo 2"/>
          <p:cNvSpPr/>
          <p:nvPr/>
        </p:nvSpPr>
        <p:spPr>
          <a:xfrm>
            <a:off x="1813680" y="4943880"/>
            <a:ext cx="11800080" cy="2311200"/>
          </a:xfrm>
          <a:prstGeom prst="rect">
            <a:avLst/>
          </a:prstGeom>
          <a:noFill/>
          <a:ln w="0">
            <a:noFill/>
          </a:ln>
        </p:spPr>
        <p:style>
          <a:lnRef idx="0"/>
          <a:fillRef idx="0"/>
          <a:effectRef idx="0"/>
          <a:fontRef idx="minor"/>
        </p:style>
        <p:txBody>
          <a:bodyPr anchor="t">
            <a:normAutofit/>
          </a:bodyPr>
          <a:p>
            <a:pPr marL="457200" indent="-457200">
              <a:lnSpc>
                <a:spcPct val="100000"/>
              </a:lnSpc>
              <a:spcBef>
                <a:spcPts val="641"/>
              </a:spcBef>
              <a:buClr>
                <a:srgbClr val="0070c0"/>
              </a:buClr>
              <a:buFont typeface="Arial"/>
              <a:buChar char="•"/>
            </a:pPr>
            <a:r>
              <a:rPr b="0" i="1" lang="es-ES" sz="3200" spc="-1" strike="noStrike">
                <a:solidFill>
                  <a:srgbClr val="0070c0"/>
                </a:solidFill>
                <a:latin typeface="Calibri"/>
              </a:rPr>
              <a:t>Memoria RAM</a:t>
            </a:r>
            <a:endParaRPr b="0" lang="es-AR" sz="3200" spc="-1" strike="noStrike">
              <a:solidFill>
                <a:srgbClr val="000000"/>
              </a:solidFill>
              <a:latin typeface="Arial"/>
            </a:endParaRPr>
          </a:p>
          <a:p>
            <a:pPr marL="457200" indent="-457200">
              <a:lnSpc>
                <a:spcPct val="100000"/>
              </a:lnSpc>
              <a:spcBef>
                <a:spcPts val="641"/>
              </a:spcBef>
              <a:buClr>
                <a:srgbClr val="0070c0"/>
              </a:buClr>
              <a:buFont typeface="Arial"/>
              <a:buChar char="•"/>
            </a:pPr>
            <a:r>
              <a:rPr b="0" i="1" lang="es-ES" sz="3200" spc="-1" strike="noStrike">
                <a:solidFill>
                  <a:srgbClr val="0070c0"/>
                </a:solidFill>
                <a:latin typeface="Calibri"/>
              </a:rPr>
              <a:t>Registros de Trabajo</a:t>
            </a:r>
            <a:endParaRPr b="0" lang="es-A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975600" y="613440"/>
            <a:ext cx="13048560" cy="1725120"/>
          </a:xfrm>
          <a:prstGeom prst="rect">
            <a:avLst/>
          </a:prstGeom>
          <a:noFill/>
          <a:ln w="0">
            <a:noFill/>
          </a:ln>
        </p:spPr>
        <p:txBody>
          <a:bodyPr lIns="0" rIns="0" tIns="0" anchor="ctr">
            <a:noAutofit/>
          </a:bodyPr>
          <a:p>
            <a:pPr indent="0" algn="ctr">
              <a:lnSpc>
                <a:spcPts val="6100"/>
              </a:lnSpc>
              <a:buNone/>
            </a:pPr>
            <a:r>
              <a:rPr b="1" i="1" lang="es-ES" sz="4390" spc="-1" strike="noStrike">
                <a:solidFill>
                  <a:srgbClr val="ff0000"/>
                </a:solidFill>
                <a:latin typeface="Times New Roman"/>
              </a:rPr>
              <a:t>Memoria de Datos</a:t>
            </a:r>
            <a:endParaRPr b="0" lang="en-US" sz="4390" spc="-1" strike="noStrike">
              <a:solidFill>
                <a:srgbClr val="000000"/>
              </a:solidFill>
              <a:latin typeface="Calibri"/>
            </a:endParaRPr>
          </a:p>
        </p:txBody>
      </p:sp>
      <p:sp>
        <p:nvSpPr>
          <p:cNvPr id="550" name="PlaceHolder 2"/>
          <p:cNvSpPr>
            <a:spLocks noGrp="1"/>
          </p:cNvSpPr>
          <p:nvPr>
            <p:ph/>
          </p:nvPr>
        </p:nvSpPr>
        <p:spPr>
          <a:xfrm>
            <a:off x="975600" y="2470680"/>
            <a:ext cx="13356360" cy="5969880"/>
          </a:xfrm>
          <a:prstGeom prst="rect">
            <a:avLst/>
          </a:prstGeom>
          <a:noFill/>
          <a:ln w="0">
            <a:noFill/>
          </a:ln>
        </p:spPr>
        <p:txBody>
          <a:bodyPr anchor="t">
            <a:normAutofit/>
          </a:bodyPr>
          <a:p>
            <a:pPr indent="0">
              <a:lnSpc>
                <a:spcPct val="100000"/>
              </a:lnSpc>
              <a:spcBef>
                <a:spcPts val="641"/>
              </a:spcBef>
              <a:buNone/>
              <a:tabLst>
                <a:tab algn="l" pos="0"/>
              </a:tabLst>
            </a:pPr>
            <a:r>
              <a:rPr b="0" lang="es-AR" sz="3200" spc="-1" strike="noStrike">
                <a:solidFill>
                  <a:srgbClr val="000000"/>
                </a:solidFill>
                <a:latin typeface="Calibri"/>
              </a:rPr>
              <a:t>  </a:t>
            </a:r>
            <a:r>
              <a:rPr b="0" lang="es-AR" sz="3200" spc="-1" strike="noStrike">
                <a:solidFill>
                  <a:srgbClr val="000000"/>
                </a:solidFill>
                <a:latin typeface="Calibri"/>
              </a:rPr>
              <a:t>Almacena los datos variables y los resultados temporales. Debe permitir lectura y escritura. En un microcontrolador se suele encontrar:</a:t>
            </a:r>
            <a:endParaRPr b="0" lang="en-US" sz="3200" spc="-1" strike="noStrike">
              <a:solidFill>
                <a:srgbClr val="000000"/>
              </a:solidFill>
              <a:latin typeface="Calibri"/>
            </a:endParaRPr>
          </a:p>
          <a:p>
            <a:pPr marL="343080" indent="-343080">
              <a:lnSpc>
                <a:spcPct val="100000"/>
              </a:lnSpc>
              <a:spcBef>
                <a:spcPts val="641"/>
              </a:spcBef>
              <a:buClr>
                <a:srgbClr val="ff0000"/>
              </a:buClr>
              <a:buFont typeface="Arial"/>
              <a:buChar char="•"/>
              <a:tabLst>
                <a:tab algn="l" pos="0"/>
              </a:tabLst>
            </a:pPr>
            <a:r>
              <a:rPr b="1" lang="es-AR" sz="3200" spc="-1" strike="noStrike">
                <a:solidFill>
                  <a:srgbClr val="ff0000"/>
                </a:solidFill>
                <a:latin typeface="Calibri"/>
              </a:rPr>
              <a:t>RAM: </a:t>
            </a:r>
            <a:r>
              <a:rPr b="0" lang="es-AR" sz="3200" spc="-1" strike="noStrike">
                <a:solidFill>
                  <a:srgbClr val="000000"/>
                </a:solidFill>
                <a:latin typeface="Calibri"/>
              </a:rPr>
              <a:t>Memoria de lectura y escritura muy rápida y volátil. </a:t>
            </a:r>
            <a:r>
              <a:rPr b="0" lang="es-AR" sz="3200" spc="-1" strike="noStrike" u="sng">
                <a:solidFill>
                  <a:srgbClr val="000000"/>
                </a:solidFill>
                <a:uFillTx/>
                <a:latin typeface="Calibri"/>
              </a:rPr>
              <a:t>Algunas posiciones de la memoria se tratan como registros.</a:t>
            </a:r>
            <a:endParaRPr b="0" lang="en-US" sz="3200" spc="-1" strike="noStrike">
              <a:solidFill>
                <a:srgbClr val="000000"/>
              </a:solidFill>
              <a:latin typeface="Calibri"/>
            </a:endParaRPr>
          </a:p>
          <a:p>
            <a:pPr marL="343080" indent="-343080">
              <a:lnSpc>
                <a:spcPct val="100000"/>
              </a:lnSpc>
              <a:spcBef>
                <a:spcPts val="641"/>
              </a:spcBef>
              <a:buClr>
                <a:srgbClr val="ff0000"/>
              </a:buClr>
              <a:buFont typeface="Arial"/>
              <a:buChar char="•"/>
              <a:tabLst>
                <a:tab algn="l" pos="0"/>
              </a:tabLst>
            </a:pPr>
            <a:r>
              <a:rPr b="1" lang="es-AR" sz="3200" spc="-1" strike="noStrike">
                <a:solidFill>
                  <a:srgbClr val="ff0000"/>
                </a:solidFill>
                <a:latin typeface="Calibri"/>
              </a:rPr>
              <a:t>EEPROM:</a:t>
            </a:r>
            <a:r>
              <a:rPr b="0" lang="es-AR" sz="3200" spc="-1" strike="noStrike">
                <a:solidFill>
                  <a:srgbClr val="000000"/>
                </a:solidFill>
                <a:latin typeface="Calibri"/>
              </a:rPr>
              <a:t> Memoria de lectura y escritura lenta pero no volátil.</a:t>
            </a:r>
            <a:endParaRPr b="0" lang="en-US" sz="3200" spc="-1" strike="noStrike">
              <a:solidFill>
                <a:srgbClr val="000000"/>
              </a:solidFill>
              <a:latin typeface="Calibri"/>
            </a:endParaRPr>
          </a:p>
          <a:p>
            <a:pPr indent="0">
              <a:lnSpc>
                <a:spcPct val="10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1" name="PlaceHolder 1"/>
          <p:cNvSpPr>
            <a:spLocks noGrp="1"/>
          </p:cNvSpPr>
          <p:nvPr>
            <p:ph type="title"/>
          </p:nvPr>
        </p:nvSpPr>
        <p:spPr>
          <a:xfrm>
            <a:off x="975600" y="613440"/>
            <a:ext cx="13151160" cy="1725120"/>
          </a:xfrm>
          <a:prstGeom prst="rect">
            <a:avLst/>
          </a:prstGeom>
          <a:noFill/>
          <a:ln w="0">
            <a:noFill/>
          </a:ln>
        </p:spPr>
        <p:txBody>
          <a:bodyPr lIns="0" rIns="0" tIns="0" anchor="ctr">
            <a:noAutofit/>
          </a:bodyPr>
          <a:p>
            <a:pPr indent="0" algn="ctr">
              <a:lnSpc>
                <a:spcPts val="6100"/>
              </a:lnSpc>
              <a:buNone/>
            </a:pPr>
            <a:r>
              <a:rPr b="1" i="1" lang="es-ES" sz="4390" spc="-1" strike="noStrike">
                <a:solidFill>
                  <a:srgbClr val="ff0000"/>
                </a:solidFill>
                <a:latin typeface="Times New Roman"/>
              </a:rPr>
              <a:t>Unidad Aritmético Lógica</a:t>
            </a:r>
            <a:endParaRPr b="0" lang="en-US" sz="4390" spc="-1" strike="noStrike">
              <a:solidFill>
                <a:srgbClr val="000000"/>
              </a:solidFill>
              <a:latin typeface="Calibri"/>
            </a:endParaRPr>
          </a:p>
        </p:txBody>
      </p:sp>
      <p:pic>
        <p:nvPicPr>
          <p:cNvPr id="552" name="Imagen 3" descr="http://perso.wanadoo.es/pictob/imagenes/alu1.gif"/>
          <p:cNvPicPr/>
          <p:nvPr/>
        </p:nvPicPr>
        <p:blipFill>
          <a:blip r:embed="rId1"/>
          <a:stretch/>
        </p:blipFill>
        <p:spPr>
          <a:xfrm>
            <a:off x="787320" y="1964520"/>
            <a:ext cx="12005280" cy="7946640"/>
          </a:xfrm>
          <a:prstGeom prst="rect">
            <a:avLst/>
          </a:prstGeom>
          <a:ln w="0">
            <a:noFill/>
          </a:ln>
        </p:spPr>
      </p:pic>
      <p:sp>
        <p:nvSpPr>
          <p:cNvPr id="553" name="CuadroTexto 5"/>
          <p:cNvSpPr/>
          <p:nvPr/>
        </p:nvSpPr>
        <p:spPr>
          <a:xfrm flipH="1">
            <a:off x="7764480" y="2689920"/>
            <a:ext cx="45554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800" spc="-1" strike="noStrike">
                <a:solidFill>
                  <a:srgbClr val="000000"/>
                </a:solidFill>
                <a:latin typeface="Calibri"/>
              </a:rPr>
              <a:t>F    Registros</a:t>
            </a:r>
            <a:endParaRPr b="0" lang="es-AR" sz="1800" spc="-1" strike="noStrike">
              <a:solidFill>
                <a:srgbClr val="000000"/>
              </a:solidFill>
              <a:latin typeface="Arial"/>
            </a:endParaRPr>
          </a:p>
        </p:txBody>
      </p:sp>
      <p:sp>
        <p:nvSpPr>
          <p:cNvPr id="554" name="Rectángulo 6"/>
          <p:cNvSpPr/>
          <p:nvPr/>
        </p:nvSpPr>
        <p:spPr>
          <a:xfrm>
            <a:off x="5963760" y="6567480"/>
            <a:ext cx="4021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800" spc="-1" strike="noStrike">
                <a:solidFill>
                  <a:srgbClr val="000000"/>
                </a:solidFill>
                <a:latin typeface="Calibri"/>
              </a:rPr>
              <a:t>W</a:t>
            </a:r>
            <a:endParaRPr b="0" lang="es-AR" sz="1800" spc="-1" strike="noStrike">
              <a:solidFill>
                <a:srgbClr val="000000"/>
              </a:solidFill>
              <a:latin typeface="Arial"/>
            </a:endParaRPr>
          </a:p>
        </p:txBody>
      </p:sp>
      <p:sp>
        <p:nvSpPr>
          <p:cNvPr id="555" name="CuadroTexto 7"/>
          <p:cNvSpPr/>
          <p:nvPr/>
        </p:nvSpPr>
        <p:spPr>
          <a:xfrm>
            <a:off x="5992560" y="8562240"/>
            <a:ext cx="9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800" spc="-1" strike="noStrike">
                <a:solidFill>
                  <a:srgbClr val="000000"/>
                </a:solidFill>
                <a:latin typeface="Calibri"/>
              </a:rPr>
              <a:t>W</a:t>
            </a:r>
            <a:endParaRPr b="0" lang="es-AR" sz="1800" spc="-1" strike="noStrike">
              <a:solidFill>
                <a:srgbClr val="000000"/>
              </a:solidFill>
              <a:latin typeface="Arial"/>
            </a:endParaRPr>
          </a:p>
        </p:txBody>
      </p:sp>
      <p:sp>
        <p:nvSpPr>
          <p:cNvPr id="556" name="CuadroTexto 8"/>
          <p:cNvSpPr/>
          <p:nvPr/>
        </p:nvSpPr>
        <p:spPr>
          <a:xfrm>
            <a:off x="4276440" y="2933640"/>
            <a:ext cx="9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800" spc="-1" strike="noStrike">
                <a:solidFill>
                  <a:srgbClr val="000000"/>
                </a:solidFill>
                <a:latin typeface="Calibri"/>
              </a:rPr>
              <a:t>W</a:t>
            </a:r>
            <a:endParaRPr b="0" lang="es-AR" sz="1800" spc="-1" strike="noStrike">
              <a:solidFill>
                <a:srgbClr val="000000"/>
              </a:solidFill>
              <a:latin typeface="Arial"/>
            </a:endParaRPr>
          </a:p>
        </p:txBody>
      </p:sp>
      <p:sp>
        <p:nvSpPr>
          <p:cNvPr id="557" name="4 CuadroTexto"/>
          <p:cNvSpPr/>
          <p:nvPr/>
        </p:nvSpPr>
        <p:spPr>
          <a:xfrm>
            <a:off x="7584480" y="5747760"/>
            <a:ext cx="430056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s-ES" sz="1800" spc="-1" strike="noStrike">
                <a:solidFill>
                  <a:srgbClr val="558ed5"/>
                </a:solidFill>
                <a:latin typeface="Calibri"/>
              </a:rPr>
              <a:t>A Mem9i 7oria de Datos (RAM / EEPROM)</a:t>
            </a:r>
            <a:endParaRPr b="0" lang="es-AR" sz="1800" spc="-1" strike="noStrike">
              <a:solidFill>
                <a:srgbClr val="000000"/>
              </a:solidFill>
              <a:latin typeface="Arial"/>
            </a:endParaRPr>
          </a:p>
        </p:txBody>
      </p:sp>
      <p:sp>
        <p:nvSpPr>
          <p:cNvPr id="558" name="2 CuadroTexto"/>
          <p:cNvSpPr/>
          <p:nvPr/>
        </p:nvSpPr>
        <p:spPr>
          <a:xfrm>
            <a:off x="7251840" y="6350760"/>
            <a:ext cx="6977160" cy="2624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AR" sz="1100" spc="-1" strike="noStrike">
                <a:solidFill>
                  <a:srgbClr val="000000"/>
                </a:solidFill>
                <a:latin typeface="Calibri"/>
              </a:rPr>
              <a:t>La ALU</a:t>
            </a:r>
            <a:endParaRPr b="0" lang="es-AR" sz="1100" spc="-1" strike="noStrike">
              <a:solidFill>
                <a:srgbClr val="000000"/>
              </a:solidFill>
              <a:latin typeface="Arial"/>
            </a:endParaRPr>
          </a:p>
          <a:p>
            <a:pPr>
              <a:lnSpc>
                <a:spcPct val="100000"/>
              </a:lnSpc>
            </a:pPr>
            <a:r>
              <a:rPr b="0" lang="es-AR" sz="1100" spc="-1" strike="noStrike">
                <a:solidFill>
                  <a:srgbClr val="000000"/>
                </a:solidFill>
                <a:latin typeface="Calibri"/>
              </a:rPr>
              <a:t>    </a:t>
            </a:r>
            <a:r>
              <a:rPr b="0" lang="es-AR" sz="1100" spc="-1" strike="noStrike">
                <a:solidFill>
                  <a:srgbClr val="000000"/>
                </a:solidFill>
                <a:latin typeface="Calibri"/>
              </a:rPr>
              <a:t>El PIC16F84A posee una ALU (Unidad Aritmético Lógica) de 8 bits capaz de realizar operaciones de desplazamientos, lógicas, sumas y restas. </a:t>
            </a:r>
            <a:endParaRPr b="0" lang="es-AR" sz="1100" spc="-1" strike="noStrike">
              <a:solidFill>
                <a:srgbClr val="000000"/>
              </a:solidFill>
              <a:latin typeface="Arial"/>
            </a:endParaRPr>
          </a:p>
          <a:p>
            <a:pPr>
              <a:lnSpc>
                <a:spcPct val="100000"/>
              </a:lnSpc>
            </a:pPr>
            <a:r>
              <a:rPr b="0" lang="es-AR" sz="1100" spc="-1" strike="noStrike">
                <a:solidFill>
                  <a:srgbClr val="000000"/>
                </a:solidFill>
                <a:latin typeface="Calibri"/>
              </a:rPr>
              <a:t>Su salida va al </a:t>
            </a:r>
            <a:r>
              <a:rPr b="1" lang="es-AR" sz="1100" spc="-1" strike="noStrike" u="sng">
                <a:solidFill>
                  <a:srgbClr val="000000"/>
                </a:solidFill>
                <a:uFillTx/>
                <a:latin typeface="Calibri"/>
              </a:rPr>
              <a:t>registro de trabajo W </a:t>
            </a:r>
            <a:r>
              <a:rPr b="0" lang="es-AR" sz="1100" spc="-1" strike="noStrike">
                <a:solidFill>
                  <a:srgbClr val="000000"/>
                </a:solidFill>
                <a:latin typeface="Calibri"/>
              </a:rPr>
              <a:t>y también a la </a:t>
            </a:r>
            <a:r>
              <a:rPr b="1" lang="es-AR" sz="1100" spc="-1" strike="noStrike" u="sng">
                <a:solidFill>
                  <a:srgbClr val="000000"/>
                </a:solidFill>
                <a:uFillTx/>
                <a:latin typeface="Calibri"/>
              </a:rPr>
              <a:t>memoria de datos</a:t>
            </a:r>
            <a:r>
              <a:rPr b="0" lang="es-AR" sz="1100" spc="-1" strike="noStrike">
                <a:solidFill>
                  <a:srgbClr val="000000"/>
                </a:solidFill>
                <a:latin typeface="Calibri"/>
              </a:rPr>
              <a:t>, por lo tanto el resultado puede guardarse en cualquiera de los dos destinos. </a:t>
            </a:r>
            <a:r>
              <a:rPr b="1" lang="es-AR" sz="1100" spc="-1" strike="noStrike">
                <a:solidFill>
                  <a:srgbClr val="ff0000"/>
                </a:solidFill>
                <a:latin typeface="Calibri"/>
              </a:rPr>
              <a:t>Dependiendo de la instrucción ejecutada</a:t>
            </a:r>
            <a:r>
              <a:rPr b="0" lang="es-AR" sz="1100" spc="-1" strike="noStrike">
                <a:solidFill>
                  <a:srgbClr val="000000"/>
                </a:solidFill>
                <a:latin typeface="Calibri"/>
              </a:rPr>
              <a:t>,.</a:t>
            </a:r>
            <a:endParaRPr b="0" lang="es-AR" sz="1100" spc="-1" strike="noStrike">
              <a:solidFill>
                <a:srgbClr val="000000"/>
              </a:solidFill>
              <a:latin typeface="Arial"/>
            </a:endParaRPr>
          </a:p>
          <a:p>
            <a:pPr>
              <a:lnSpc>
                <a:spcPct val="100000"/>
              </a:lnSpc>
            </a:pPr>
            <a:r>
              <a:rPr b="0" lang="es-AR" sz="1100" spc="-1" strike="noStrike">
                <a:solidFill>
                  <a:srgbClr val="000000"/>
                </a:solidFill>
                <a:latin typeface="Calibri"/>
              </a:rPr>
              <a:t>La ALU puede afectar a los bits de </a:t>
            </a:r>
            <a:r>
              <a:rPr b="1" lang="es-AR" sz="1100" spc="-1" strike="noStrike" u="sng">
                <a:solidFill>
                  <a:srgbClr val="ff0000"/>
                </a:solidFill>
                <a:uFillTx/>
                <a:latin typeface="Calibri"/>
              </a:rPr>
              <a:t>Acarreo , Acarreo Digital (DC) y Cero (Z) del Registro de Estado</a:t>
            </a:r>
            <a:r>
              <a:rPr b="1" lang="es-AR" sz="1100" spc="-1" strike="noStrike" u="sng">
                <a:solidFill>
                  <a:srgbClr val="000000"/>
                </a:solidFill>
                <a:uFillTx/>
                <a:latin typeface="Calibri"/>
              </a:rPr>
              <a:t> (</a:t>
            </a:r>
            <a:r>
              <a:rPr b="1" lang="es-AR" sz="1100" spc="-1" strike="noStrike" u="sng">
                <a:solidFill>
                  <a:srgbClr val="0000ff"/>
                </a:solidFill>
                <a:uFillTx/>
                <a:latin typeface="Calibri"/>
                <a:hlinkClick r:id="rId2"/>
              </a:rPr>
              <a:t>STATUS</a:t>
            </a:r>
            <a:r>
              <a:rPr b="1" lang="es-AR" sz="1100" spc="-1" strike="noStrike" u="sng">
                <a:solidFill>
                  <a:srgbClr val="000000"/>
                </a:solidFill>
                <a:uFillTx/>
                <a:latin typeface="Calibri"/>
              </a:rPr>
              <a:t>)</a:t>
            </a:r>
            <a:r>
              <a:rPr b="0" lang="es-AR" sz="1100" spc="-1" strike="noStrike">
                <a:solidFill>
                  <a:srgbClr val="000000"/>
                </a:solidFill>
                <a:latin typeface="Calibri"/>
              </a:rPr>
              <a:t>.</a:t>
            </a:r>
            <a:endParaRPr b="0" lang="es-AR" sz="1100" spc="-1" strike="noStrike">
              <a:solidFill>
                <a:srgbClr val="000000"/>
              </a:solidFill>
              <a:latin typeface="Arial"/>
            </a:endParaRPr>
          </a:p>
          <a:p>
            <a:pPr>
              <a:lnSpc>
                <a:spcPct val="100000"/>
              </a:lnSpc>
            </a:pPr>
            <a:r>
              <a:rPr b="0" lang="es-AR" sz="1100" spc="-1" strike="noStrike">
                <a:solidFill>
                  <a:srgbClr val="000000"/>
                </a:solidFill>
                <a:latin typeface="Calibri"/>
              </a:rPr>
              <a:t> </a:t>
            </a:r>
            <a:endParaRPr b="0" lang="es-AR" sz="1100" spc="-1" strike="noStrike">
              <a:solidFill>
                <a:srgbClr val="000000"/>
              </a:solidFill>
              <a:latin typeface="Arial"/>
            </a:endParaRPr>
          </a:p>
          <a:p>
            <a:pPr>
              <a:lnSpc>
                <a:spcPct val="100000"/>
              </a:lnSpc>
            </a:pPr>
            <a:r>
              <a:rPr b="1" lang="es-AR" sz="1100" spc="-1" strike="noStrike">
                <a:solidFill>
                  <a:srgbClr val="ff0000"/>
                </a:solidFill>
                <a:latin typeface="Calibri"/>
              </a:rPr>
              <a:t>Registro de trabajo</a:t>
            </a:r>
            <a:endParaRPr b="0" lang="es-AR" sz="1100" spc="-1" strike="noStrike">
              <a:solidFill>
                <a:srgbClr val="000000"/>
              </a:solidFill>
              <a:latin typeface="Arial"/>
            </a:endParaRPr>
          </a:p>
          <a:p>
            <a:pPr>
              <a:lnSpc>
                <a:spcPct val="100000"/>
              </a:lnSpc>
            </a:pPr>
            <a:r>
              <a:rPr b="0" lang="es-AR" sz="1100" spc="-1" strike="noStrike">
                <a:solidFill>
                  <a:srgbClr val="000000"/>
                </a:solidFill>
                <a:latin typeface="Calibri"/>
              </a:rPr>
              <a:t>    </a:t>
            </a:r>
            <a:r>
              <a:rPr b="0" lang="es-AR" sz="1100" spc="-1" strike="noStrike">
                <a:solidFill>
                  <a:srgbClr val="000000"/>
                </a:solidFill>
                <a:latin typeface="Calibri"/>
              </a:rPr>
              <a:t>El acumulador o registro de trabajo (W) </a:t>
            </a:r>
            <a:r>
              <a:rPr b="1" lang="es-AR" sz="1100" spc="-1" strike="noStrike" u="sng">
                <a:solidFill>
                  <a:srgbClr val="000000"/>
                </a:solidFill>
                <a:uFillTx/>
                <a:latin typeface="Calibri"/>
              </a:rPr>
              <a:t>es el registro mas utilizado de todos</a:t>
            </a:r>
            <a:r>
              <a:rPr b="0" lang="es-AR" sz="1100" spc="-1" strike="noStrike">
                <a:solidFill>
                  <a:srgbClr val="000000"/>
                </a:solidFill>
                <a:latin typeface="Calibri"/>
              </a:rPr>
              <a:t>. </a:t>
            </a:r>
            <a:endParaRPr b="0" lang="es-AR" sz="1100" spc="-1" strike="noStrike">
              <a:solidFill>
                <a:srgbClr val="000000"/>
              </a:solidFill>
              <a:latin typeface="Arial"/>
            </a:endParaRPr>
          </a:p>
          <a:p>
            <a:pPr>
              <a:lnSpc>
                <a:spcPct val="100000"/>
              </a:lnSpc>
            </a:pPr>
            <a:r>
              <a:rPr b="0" lang="es-AR" sz="1100" spc="-1" strike="noStrike">
                <a:solidFill>
                  <a:srgbClr val="000000"/>
                </a:solidFill>
                <a:latin typeface="Calibri"/>
              </a:rPr>
              <a:t>No se trata de un registro de la RAM ya que </a:t>
            </a:r>
            <a:r>
              <a:rPr b="1" lang="es-AR" sz="1100" spc="-1" strike="noStrike" u="sng">
                <a:solidFill>
                  <a:srgbClr val="000000"/>
                </a:solidFill>
                <a:uFillTx/>
                <a:latin typeface="Calibri"/>
              </a:rPr>
              <a:t>no tiene dirección</a:t>
            </a:r>
            <a:r>
              <a:rPr b="0" lang="es-AR" sz="1100" spc="-1" strike="noStrike">
                <a:solidFill>
                  <a:srgbClr val="000000"/>
                </a:solidFill>
                <a:latin typeface="Calibri"/>
              </a:rPr>
              <a:t> pero se usa constantemente para mover datos y dar valores a las variables (registros). </a:t>
            </a:r>
            <a:endParaRPr b="0" lang="es-AR" sz="1100" spc="-1" strike="noStrike">
              <a:solidFill>
                <a:srgbClr val="000000"/>
              </a:solidFill>
              <a:latin typeface="Arial"/>
            </a:endParaRPr>
          </a:p>
          <a:p>
            <a:pPr>
              <a:lnSpc>
                <a:spcPct val="100000"/>
              </a:lnSpc>
            </a:pPr>
            <a:r>
              <a:rPr b="0" lang="es-AR" sz="1100" spc="-1" strike="noStrike">
                <a:solidFill>
                  <a:srgbClr val="000000"/>
                </a:solidFill>
                <a:latin typeface="Calibri"/>
              </a:rPr>
              <a:t>Por ejemplo, si queremos copiar la información del registro 0Ch en el registro 0Dh </a:t>
            </a:r>
            <a:r>
              <a:rPr b="1" lang="es-AR" sz="1100" spc="-1" strike="noStrike">
                <a:solidFill>
                  <a:srgbClr val="000000"/>
                </a:solidFill>
                <a:latin typeface="Calibri"/>
              </a:rPr>
              <a:t>no podremos hacerlo directamente</a:t>
            </a:r>
            <a:r>
              <a:rPr b="0" lang="es-AR" sz="1100" spc="-1" strike="noStrike">
                <a:solidFill>
                  <a:srgbClr val="000000"/>
                </a:solidFill>
                <a:latin typeface="Calibri"/>
              </a:rPr>
              <a:t>, deberemos usar una instrucción para cargar el valor del registro 0Ch en el acumulador y después otra instrucción para cargar el valor del acumulador en el registro 0Bh.</a:t>
            </a:r>
            <a:endParaRPr b="0" lang="es-A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icture 3"/>
          <p:cNvSpPr txBox="1"/>
          <p:nvPr/>
        </p:nvSpPr>
        <p:spPr>
          <a:xfrm>
            <a:off x="1386000" y="900000"/>
            <a:ext cx="12347280" cy="9062640"/>
          </a:xfrm>
          <a:prstGeom prst="rect">
            <a:avLst/>
          </a:prstGeom>
          <a:blipFill rotWithShape="0">
            <a:blip r:embed="rId1"/>
            <a:stretch/>
          </a:blipFill>
          <a:ln w="0">
            <a:noFill/>
          </a:ln>
        </p:spPr>
        <p:txBody>
          <a:bodyPr lIns="90000" rIns="90000" tIns="45000" bIns="45000" anchor="t" anchorCtr="1">
            <a:noAutofit/>
          </a:bodyPr>
          <a:p>
            <a:r>
              <a:rPr b="0" lang="es-AR" sz="1800" spc="-1" strike="noStrike">
                <a:solidFill>
                  <a:srgbClr val="000000"/>
                </a:solidFill>
                <a:latin typeface="Arial"/>
              </a:rPr>
              <a:t>fa</a:t>
            </a:r>
            <a:endParaRPr b="0" lang="es-AR" sz="1800" spc="-1" strike="noStrike">
              <a:solidFill>
                <a:srgbClr val="000000"/>
              </a:solidFill>
              <a:latin typeface="Arial"/>
            </a:endParaRPr>
          </a:p>
        </p:txBody>
      </p:sp>
      <p:sp>
        <p:nvSpPr>
          <p:cNvPr id="560" name="TextBox 1"/>
          <p:cNvSpPr/>
          <p:nvPr/>
        </p:nvSpPr>
        <p:spPr>
          <a:xfrm rot="16200000">
            <a:off x="5606280" y="4497840"/>
            <a:ext cx="790200" cy="28620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0" lang="en-US" sz="1390" spc="-1" strike="noStrike">
                <a:solidFill>
                  <a:srgbClr val="000000"/>
                </a:solidFill>
                <a:latin typeface="Arial Black"/>
              </a:rPr>
              <a:t>s</a:t>
            </a:r>
            <a:r>
              <a:rPr b="0" lang="en-US" sz="1390" spc="-1" strike="noStrike">
                <a:solidFill>
                  <a:srgbClr val="000000"/>
                </a:solidFill>
                <a:latin typeface="Times New Roman"/>
              </a:rPr>
              <a:t> </a:t>
            </a:r>
            <a:r>
              <a:rPr b="0" lang="en-US" sz="1390" spc="-1" strike="noStrike">
                <a:solidFill>
                  <a:srgbClr val="000000"/>
                </a:solidFill>
                <a:latin typeface="Arial Black"/>
              </a:rPr>
              <a:t>Data</a:t>
            </a:r>
            <a:r>
              <a:rPr b="0" lang="en-US" sz="1390" spc="-1" strike="noStrike">
                <a:solidFill>
                  <a:srgbClr val="000000"/>
                </a:solidFill>
                <a:latin typeface="Times New Roman"/>
              </a:rPr>
              <a:t> </a:t>
            </a:r>
            <a:r>
              <a:rPr b="0" lang="en-US" sz="1390" spc="-1" strike="noStrike">
                <a:solidFill>
                  <a:srgbClr val="000000"/>
                </a:solidFill>
                <a:latin typeface="Arial Black"/>
              </a:rPr>
              <a:t>Bu</a:t>
            </a:r>
            <a:endParaRPr b="0" lang="es-AR" sz="1390" spc="-1" strike="noStrike">
              <a:solidFill>
                <a:srgbClr val="000000"/>
              </a:solidFill>
              <a:latin typeface="Arial"/>
            </a:endParaRPr>
          </a:p>
        </p:txBody>
      </p:sp>
      <p:sp>
        <p:nvSpPr>
          <p:cNvPr id="561" name="TextBox 1"/>
          <p:cNvSpPr/>
          <p:nvPr/>
        </p:nvSpPr>
        <p:spPr>
          <a:xfrm>
            <a:off x="4516200" y="7664040"/>
            <a:ext cx="64728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0" lang="en-US" sz="1390" spc="-1" strike="noStrike">
                <a:solidFill>
                  <a:srgbClr val="00279f"/>
                </a:solidFill>
                <a:latin typeface="Arial Black"/>
              </a:rPr>
              <a:t>Opcode</a:t>
            </a:r>
            <a:endParaRPr b="0" lang="es-AR" sz="1390" spc="-1" strike="noStrike">
              <a:solidFill>
                <a:srgbClr val="000000"/>
              </a:solidFill>
              <a:latin typeface="Arial"/>
            </a:endParaRPr>
          </a:p>
        </p:txBody>
      </p:sp>
      <p:sp>
        <p:nvSpPr>
          <p:cNvPr id="562" name="TextBox 1"/>
          <p:cNvSpPr/>
          <p:nvPr/>
        </p:nvSpPr>
        <p:spPr>
          <a:xfrm>
            <a:off x="5631480" y="7664040"/>
            <a:ext cx="10944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0" lang="en-US" sz="1390" spc="-1" strike="noStrike">
                <a:solidFill>
                  <a:srgbClr val="cc0000"/>
                </a:solidFill>
                <a:latin typeface="Arial Black"/>
              </a:rPr>
              <a:t>d</a:t>
            </a:r>
            <a:endParaRPr b="0" lang="es-AR" sz="1390" spc="-1" strike="noStrike">
              <a:solidFill>
                <a:srgbClr val="000000"/>
              </a:solidFill>
              <a:latin typeface="Arial"/>
            </a:endParaRPr>
          </a:p>
        </p:txBody>
      </p:sp>
      <p:sp>
        <p:nvSpPr>
          <p:cNvPr id="563" name="TextBox 1"/>
          <p:cNvSpPr/>
          <p:nvPr/>
        </p:nvSpPr>
        <p:spPr>
          <a:xfrm>
            <a:off x="1095120" y="621360"/>
            <a:ext cx="1292868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n-US" sz="2800" spc="-1" strike="noStrike">
                <a:solidFill>
                  <a:srgbClr val="ff0000"/>
                </a:solidFill>
                <a:latin typeface="Times New Roman"/>
              </a:rPr>
              <a:t>Concepto del Archivo de Registros</a:t>
            </a:r>
            <a:endParaRPr b="0" lang="es-AR" sz="2800" spc="-1" strike="noStrike">
              <a:solidFill>
                <a:srgbClr val="000000"/>
              </a:solidFill>
              <a:latin typeface="Arial"/>
            </a:endParaRPr>
          </a:p>
        </p:txBody>
      </p:sp>
      <p:sp>
        <p:nvSpPr>
          <p:cNvPr id="564" name="TextBox 1"/>
          <p:cNvSpPr/>
          <p:nvPr/>
        </p:nvSpPr>
        <p:spPr>
          <a:xfrm>
            <a:off x="7664040" y="2185560"/>
            <a:ext cx="1022040" cy="464400"/>
          </a:xfrm>
          <a:prstGeom prst="rect">
            <a:avLst/>
          </a:prstGeom>
          <a:noFill/>
          <a:ln w="0">
            <a:noFill/>
          </a:ln>
        </p:spPr>
        <p:style>
          <a:lnRef idx="0"/>
          <a:fillRef idx="0"/>
          <a:effectRef idx="0"/>
          <a:fontRef idx="minor"/>
        </p:style>
        <p:txBody>
          <a:bodyPr wrap="none" lIns="0" rIns="0" tIns="0" bIns="45000" anchor="t">
            <a:spAutoFit/>
          </a:bodyPr>
          <a:p>
            <a:pPr>
              <a:lnSpc>
                <a:spcPts val="1800"/>
              </a:lnSpc>
              <a:tabLst>
                <a:tab algn="l" pos="38160"/>
              </a:tabLst>
            </a:pPr>
            <a:r>
              <a:rPr b="0" lang="en-US" sz="1800" spc="-1" strike="noStrike">
                <a:solidFill>
                  <a:srgbClr val="000000"/>
                </a:solidFill>
                <a:latin typeface="Calibri"/>
              </a:rPr>
              <a:t>	</a:t>
            </a:r>
            <a:r>
              <a:rPr b="1" lang="en-US" sz="1300" spc="-1" strike="noStrike">
                <a:solidFill>
                  <a:srgbClr val="000000"/>
                </a:solidFill>
                <a:latin typeface="Times New Roman"/>
              </a:rPr>
              <a:t>Data</a:t>
            </a:r>
            <a:r>
              <a:rPr b="0" lang="en-US" sz="1300" spc="-1" strike="noStrike">
                <a:solidFill>
                  <a:srgbClr val="000000"/>
                </a:solidFill>
                <a:latin typeface="Times New Roman"/>
              </a:rPr>
              <a:t> </a:t>
            </a:r>
            <a:r>
              <a:rPr b="1" lang="en-US" sz="1300" spc="-1" strike="noStrike">
                <a:solidFill>
                  <a:srgbClr val="000000"/>
                </a:solidFill>
                <a:latin typeface="Times New Roman"/>
              </a:rPr>
              <a:t>Memory</a:t>
            </a:r>
            <a:endParaRPr b="0" lang="es-AR" sz="1300" spc="-1" strike="noStrike">
              <a:solidFill>
                <a:srgbClr val="000000"/>
              </a:solidFill>
              <a:latin typeface="Arial"/>
            </a:endParaRPr>
          </a:p>
          <a:p>
            <a:pPr>
              <a:lnSpc>
                <a:spcPts val="1500"/>
              </a:lnSpc>
              <a:tabLst>
                <a:tab algn="l" pos="38160"/>
              </a:tabLst>
            </a:pPr>
            <a:r>
              <a:rPr b="1" lang="en-US" sz="1300" spc="-1" strike="noStrike">
                <a:solidFill>
                  <a:srgbClr val="000000"/>
                </a:solidFill>
                <a:latin typeface="Times New Roman"/>
              </a:rPr>
              <a:t>(Register</a:t>
            </a:r>
            <a:r>
              <a:rPr b="0" lang="en-US" sz="1300" spc="-1" strike="noStrike">
                <a:solidFill>
                  <a:srgbClr val="000000"/>
                </a:solidFill>
                <a:latin typeface="Times New Roman"/>
              </a:rPr>
              <a:t> </a:t>
            </a:r>
            <a:r>
              <a:rPr b="1" lang="en-US" sz="1300" spc="-1" strike="noStrike">
                <a:solidFill>
                  <a:srgbClr val="000000"/>
                </a:solidFill>
                <a:latin typeface="Times New Roman"/>
              </a:rPr>
              <a:t>File)</a:t>
            </a:r>
            <a:endParaRPr b="0" lang="es-AR" sz="1300" spc="-1" strike="noStrike">
              <a:solidFill>
                <a:srgbClr val="000000"/>
              </a:solidFill>
              <a:latin typeface="Arial"/>
            </a:endParaRPr>
          </a:p>
        </p:txBody>
      </p:sp>
      <p:sp>
        <p:nvSpPr>
          <p:cNvPr id="565" name="TextBox 1"/>
          <p:cNvSpPr/>
          <p:nvPr/>
        </p:nvSpPr>
        <p:spPr>
          <a:xfrm>
            <a:off x="3064320" y="3140640"/>
            <a:ext cx="13068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w</a:t>
            </a:r>
            <a:endParaRPr b="0" lang="es-AR" sz="1300" spc="-1" strike="noStrike">
              <a:solidFill>
                <a:srgbClr val="000000"/>
              </a:solidFill>
              <a:latin typeface="Arial"/>
            </a:endParaRPr>
          </a:p>
        </p:txBody>
      </p:sp>
      <p:sp>
        <p:nvSpPr>
          <p:cNvPr id="566" name="TextBox 1"/>
          <p:cNvSpPr/>
          <p:nvPr/>
        </p:nvSpPr>
        <p:spPr>
          <a:xfrm>
            <a:off x="4477680" y="3140640"/>
            <a:ext cx="5760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f</a:t>
            </a:r>
            <a:endParaRPr b="0" lang="es-AR" sz="1300" spc="-1" strike="noStrike">
              <a:solidFill>
                <a:srgbClr val="000000"/>
              </a:solidFill>
              <a:latin typeface="Arial"/>
            </a:endParaRPr>
          </a:p>
        </p:txBody>
      </p:sp>
      <p:sp>
        <p:nvSpPr>
          <p:cNvPr id="567" name="TextBox 1"/>
          <p:cNvSpPr/>
          <p:nvPr/>
        </p:nvSpPr>
        <p:spPr>
          <a:xfrm>
            <a:off x="3606120" y="3458880"/>
            <a:ext cx="38196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0" lang="en-US" sz="1600" spc="-1" strike="noStrike">
                <a:solidFill>
                  <a:srgbClr val="000000"/>
                </a:solidFill>
                <a:latin typeface="Arial Black"/>
              </a:rPr>
              <a:t>ALU</a:t>
            </a:r>
            <a:endParaRPr b="0" lang="es-AR" sz="1600" spc="-1" strike="noStrike">
              <a:solidFill>
                <a:srgbClr val="000000"/>
              </a:solidFill>
              <a:latin typeface="Arial"/>
            </a:endParaRPr>
          </a:p>
        </p:txBody>
      </p:sp>
      <p:sp>
        <p:nvSpPr>
          <p:cNvPr id="568" name="TextBox 1"/>
          <p:cNvSpPr/>
          <p:nvPr/>
        </p:nvSpPr>
        <p:spPr>
          <a:xfrm>
            <a:off x="2758680" y="4564800"/>
            <a:ext cx="10944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0" lang="en-US" sz="1390" spc="-1" strike="noStrike">
                <a:solidFill>
                  <a:srgbClr val="cc0000"/>
                </a:solidFill>
                <a:latin typeface="Arial Black"/>
              </a:rPr>
              <a:t>d</a:t>
            </a:r>
            <a:endParaRPr b="0" lang="es-AR" sz="1390" spc="-1" strike="noStrike">
              <a:solidFill>
                <a:srgbClr val="000000"/>
              </a:solidFill>
              <a:latin typeface="Arial"/>
            </a:endParaRPr>
          </a:p>
        </p:txBody>
      </p:sp>
      <p:sp>
        <p:nvSpPr>
          <p:cNvPr id="569" name="TextBox 1"/>
          <p:cNvSpPr/>
          <p:nvPr/>
        </p:nvSpPr>
        <p:spPr>
          <a:xfrm>
            <a:off x="10816920" y="2129400"/>
            <a:ext cx="1915920" cy="234432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u="sng">
                <a:solidFill>
                  <a:srgbClr val="000000"/>
                </a:solidFill>
                <a:uFillTx/>
                <a:latin typeface="Times New Roman"/>
              </a:rPr>
              <a:t>Concepto de Archivo de</a:t>
            </a:r>
            <a:endParaRPr b="0" lang="es-AR" sz="1390" spc="-1" strike="noStrike">
              <a:solidFill>
                <a:srgbClr val="000000"/>
              </a:solidFill>
              <a:latin typeface="Arial"/>
            </a:endParaRPr>
          </a:p>
          <a:p>
            <a:pPr>
              <a:lnSpc>
                <a:spcPts val="1701"/>
              </a:lnSpc>
            </a:pPr>
            <a:r>
              <a:rPr b="1" lang="en-US" sz="1390" spc="-1" strike="noStrike">
                <a:solidFill>
                  <a:srgbClr val="000000"/>
                </a:solidFill>
                <a:latin typeface="Times New Roman"/>
              </a:rPr>
              <a:t>Registro:</a:t>
            </a:r>
            <a:r>
              <a:rPr b="0" lang="en-US" sz="1390" spc="-1" strike="noStrike">
                <a:solidFill>
                  <a:srgbClr val="000000"/>
                </a:solidFill>
                <a:latin typeface="Times New Roman"/>
              </a:rPr>
              <a:t> </a:t>
            </a:r>
            <a:r>
              <a:rPr b="1" lang="en-US" sz="1390" spc="-1" strike="noStrike">
                <a:solidFill>
                  <a:srgbClr val="000000"/>
                </a:solidFill>
                <a:latin typeface="Times New Roman"/>
              </a:rPr>
              <a:t>Todos</a:t>
            </a:r>
            <a:r>
              <a:rPr b="0" lang="en-US" sz="1390" spc="-1" strike="noStrike">
                <a:solidFill>
                  <a:srgbClr val="000000"/>
                </a:solidFill>
                <a:latin typeface="Times New Roman"/>
              </a:rPr>
              <a:t> </a:t>
            </a:r>
            <a:r>
              <a:rPr b="1" lang="en-US" sz="1390" spc="-1" strike="noStrike">
                <a:solidFill>
                  <a:srgbClr val="000000"/>
                </a:solidFill>
                <a:latin typeface="Times New Roman"/>
              </a:rPr>
              <a:t>los</a:t>
            </a:r>
            <a:r>
              <a:rPr b="0" lang="en-US" sz="1390" spc="-1" strike="noStrike">
                <a:solidFill>
                  <a:srgbClr val="000000"/>
                </a:solidFill>
                <a:latin typeface="Times New Roman"/>
              </a:rPr>
              <a:t> </a:t>
            </a:r>
            <a:r>
              <a:rPr b="1" lang="en-US" sz="1390" spc="-1" strike="noStrike">
                <a:solidFill>
                  <a:srgbClr val="000000"/>
                </a:solidFill>
                <a:latin typeface="Times New Roman"/>
              </a:rPr>
              <a:t>datos</a:t>
            </a:r>
            <a:endParaRPr b="0" lang="es-AR" sz="1390" spc="-1" strike="noStrike">
              <a:solidFill>
                <a:srgbClr val="000000"/>
              </a:solidFill>
              <a:latin typeface="Arial"/>
            </a:endParaRPr>
          </a:p>
          <a:p>
            <a:pPr>
              <a:lnSpc>
                <a:spcPts val="1800"/>
              </a:lnSpc>
            </a:pP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memoria</a:t>
            </a:r>
            <a:r>
              <a:rPr b="0" lang="en-US" sz="1390" spc="-1" strike="noStrike">
                <a:solidFill>
                  <a:srgbClr val="000000"/>
                </a:solidFill>
                <a:latin typeface="Times New Roman"/>
              </a:rPr>
              <a:t> </a:t>
            </a:r>
            <a:r>
              <a:rPr b="1" lang="en-US" sz="1390" spc="-1" strike="noStrike">
                <a:solidFill>
                  <a:srgbClr val="000000"/>
                </a:solidFill>
                <a:latin typeface="Times New Roman"/>
              </a:rPr>
              <a:t>son</a:t>
            </a:r>
            <a:r>
              <a:rPr b="0" lang="en-US" sz="1390" spc="-1" strike="noStrike">
                <a:solidFill>
                  <a:srgbClr val="000000"/>
                </a:solidFill>
                <a:latin typeface="Times New Roman"/>
              </a:rPr>
              <a:t> </a:t>
            </a:r>
            <a:r>
              <a:rPr b="1" lang="en-US" sz="1390" spc="-1" strike="noStrike">
                <a:solidFill>
                  <a:srgbClr val="000000"/>
                </a:solidFill>
                <a:latin typeface="Times New Roman"/>
              </a:rPr>
              <a:t>parte</a:t>
            </a:r>
            <a:r>
              <a:rPr b="0" lang="en-US" sz="1390" spc="-1" strike="noStrike">
                <a:solidFill>
                  <a:srgbClr val="000000"/>
                </a:solidFill>
                <a:latin typeface="Times New Roman"/>
              </a:rPr>
              <a:t> </a:t>
            </a:r>
            <a:r>
              <a:rPr b="1" lang="en-US" sz="1390" spc="-1" strike="noStrike">
                <a:solidFill>
                  <a:srgbClr val="000000"/>
                </a:solidFill>
                <a:latin typeface="Times New Roman"/>
              </a:rPr>
              <a:t>del</a:t>
            </a:r>
            <a:endParaRPr b="0" lang="es-AR" sz="1390" spc="-1" strike="noStrike">
              <a:solidFill>
                <a:srgbClr val="000000"/>
              </a:solidFill>
              <a:latin typeface="Arial"/>
            </a:endParaRPr>
          </a:p>
          <a:p>
            <a:pPr>
              <a:lnSpc>
                <a:spcPts val="1701"/>
              </a:lnSpc>
            </a:pPr>
            <a:r>
              <a:rPr b="1" lang="en-US" sz="1390" spc="-1" strike="noStrike">
                <a:solidFill>
                  <a:srgbClr val="000000"/>
                </a:solidFill>
                <a:latin typeface="Times New Roman"/>
              </a:rPr>
              <a:t>archivo</a:t>
            </a:r>
            <a:r>
              <a:rPr b="0" lang="en-US" sz="1390" spc="-1" strike="noStrike">
                <a:solidFill>
                  <a:srgbClr val="000000"/>
                </a:solidFill>
                <a:latin typeface="Times New Roman"/>
              </a:rPr>
              <a:t> </a:t>
            </a: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registro,</a:t>
            </a:r>
            <a:endParaRPr b="0" lang="es-AR" sz="1390" spc="-1" strike="noStrike">
              <a:solidFill>
                <a:srgbClr val="000000"/>
              </a:solidFill>
              <a:latin typeface="Arial"/>
            </a:endParaRPr>
          </a:p>
          <a:p>
            <a:pPr>
              <a:lnSpc>
                <a:spcPts val="1701"/>
              </a:lnSpc>
            </a:pPr>
            <a:r>
              <a:rPr b="1" lang="en-US" sz="1390" spc="-1" strike="noStrike">
                <a:solidFill>
                  <a:srgbClr val="000000"/>
                </a:solidFill>
                <a:latin typeface="Times New Roman"/>
              </a:rPr>
              <a:t>cualquier</a:t>
            </a:r>
            <a:r>
              <a:rPr b="0" lang="en-US" sz="1390" spc="-1" strike="noStrike">
                <a:solidFill>
                  <a:srgbClr val="000000"/>
                </a:solidFill>
                <a:latin typeface="Times New Roman"/>
              </a:rPr>
              <a:t> </a:t>
            </a:r>
            <a:r>
              <a:rPr b="1" lang="en-US" sz="1390" spc="-1" strike="noStrike">
                <a:solidFill>
                  <a:srgbClr val="000000"/>
                </a:solidFill>
                <a:latin typeface="Times New Roman"/>
              </a:rPr>
              <a:t>localización</a:t>
            </a:r>
            <a:endParaRPr b="0" lang="es-AR" sz="1390" spc="-1" strike="noStrike">
              <a:solidFill>
                <a:srgbClr val="000000"/>
              </a:solidFill>
              <a:latin typeface="Arial"/>
            </a:endParaRPr>
          </a:p>
          <a:p>
            <a:pPr>
              <a:lnSpc>
                <a:spcPts val="1800"/>
              </a:lnSpc>
            </a:pPr>
            <a:r>
              <a:rPr b="1" lang="en-US" sz="1390" spc="-1" strike="noStrike">
                <a:solidFill>
                  <a:srgbClr val="000000"/>
                </a:solidFill>
                <a:latin typeface="Times New Roman"/>
              </a:rPr>
              <a:t>puede</a:t>
            </a:r>
            <a:r>
              <a:rPr b="0" lang="en-US" sz="1390" spc="-1" strike="noStrike">
                <a:solidFill>
                  <a:srgbClr val="000000"/>
                </a:solidFill>
                <a:latin typeface="Times New Roman"/>
              </a:rPr>
              <a:t> </a:t>
            </a:r>
            <a:r>
              <a:rPr b="1" lang="en-US" sz="1390" spc="-1" strike="noStrike">
                <a:solidFill>
                  <a:srgbClr val="000000"/>
                </a:solidFill>
                <a:latin typeface="Times New Roman"/>
              </a:rPr>
              <a:t>ser</a:t>
            </a:r>
            <a:r>
              <a:rPr b="0" lang="en-US" sz="1390" spc="-1" strike="noStrike">
                <a:solidFill>
                  <a:srgbClr val="000000"/>
                </a:solidFill>
                <a:latin typeface="Times New Roman"/>
              </a:rPr>
              <a:t> </a:t>
            </a:r>
            <a:r>
              <a:rPr b="1" lang="en-US" sz="1390" spc="-1" strike="noStrike">
                <a:solidFill>
                  <a:srgbClr val="000000"/>
                </a:solidFill>
                <a:latin typeface="Times New Roman"/>
              </a:rPr>
              <a:t>operada</a:t>
            </a:r>
            <a:endParaRPr b="0" lang="es-AR" sz="1390" spc="-1" strike="noStrike">
              <a:solidFill>
                <a:srgbClr val="000000"/>
              </a:solidFill>
              <a:latin typeface="Arial"/>
            </a:endParaRPr>
          </a:p>
          <a:p>
            <a:pPr>
              <a:lnSpc>
                <a:spcPts val="1701"/>
              </a:lnSpc>
            </a:pPr>
            <a:r>
              <a:rPr b="1" lang="en-US" sz="1390" spc="-1" strike="noStrike">
                <a:solidFill>
                  <a:srgbClr val="000000"/>
                </a:solidFill>
                <a:latin typeface="Times New Roman"/>
              </a:rPr>
              <a:t>directamente</a:t>
            </a:r>
            <a:endParaRPr b="0" lang="es-AR" sz="1390" spc="-1" strike="noStrike">
              <a:solidFill>
                <a:srgbClr val="000000"/>
              </a:solidFill>
              <a:latin typeface="Arial"/>
            </a:endParaRPr>
          </a:p>
          <a:p>
            <a:pPr>
              <a:lnSpc>
                <a:spcPts val="2299"/>
              </a:lnSpc>
            </a:pPr>
            <a:r>
              <a:rPr b="1" lang="en-US" sz="1390" spc="-1" strike="noStrike">
                <a:solidFill>
                  <a:srgbClr val="000000"/>
                </a:solidFill>
                <a:latin typeface="Times New Roman"/>
              </a:rPr>
              <a:t>Todos</a:t>
            </a:r>
            <a:r>
              <a:rPr b="0" lang="en-US" sz="1390" spc="-1" strike="noStrike">
                <a:solidFill>
                  <a:srgbClr val="000000"/>
                </a:solidFill>
                <a:latin typeface="Times New Roman"/>
              </a:rPr>
              <a:t> </a:t>
            </a:r>
            <a:r>
              <a:rPr b="1" lang="en-US" sz="1390" spc="-1" strike="noStrike">
                <a:solidFill>
                  <a:srgbClr val="000000"/>
                </a:solidFill>
                <a:latin typeface="Times New Roman"/>
              </a:rPr>
              <a:t>los</a:t>
            </a:r>
            <a:r>
              <a:rPr b="0" lang="en-US" sz="1390" spc="-1" strike="noStrike">
                <a:solidFill>
                  <a:srgbClr val="000000"/>
                </a:solidFill>
                <a:latin typeface="Times New Roman"/>
              </a:rPr>
              <a:t> </a:t>
            </a:r>
            <a:r>
              <a:rPr b="1" lang="en-US" sz="1390" spc="-1" strike="noStrike">
                <a:solidFill>
                  <a:srgbClr val="000000"/>
                </a:solidFill>
                <a:latin typeface="Times New Roman"/>
              </a:rPr>
              <a:t>periféricos</a:t>
            </a:r>
            <a:endParaRPr b="0" lang="es-AR" sz="1390" spc="-1" strike="noStrike">
              <a:solidFill>
                <a:srgbClr val="000000"/>
              </a:solidFill>
              <a:latin typeface="Arial"/>
            </a:endParaRPr>
          </a:p>
          <a:p>
            <a:pPr>
              <a:lnSpc>
                <a:spcPts val="1701"/>
              </a:lnSpc>
            </a:pPr>
            <a:r>
              <a:rPr b="1" lang="en-US" sz="1390" spc="-1" strike="noStrike">
                <a:solidFill>
                  <a:srgbClr val="000000"/>
                </a:solidFill>
                <a:latin typeface="Times New Roman"/>
              </a:rPr>
              <a:t>estan</a:t>
            </a:r>
            <a:r>
              <a:rPr b="0" lang="en-US" sz="1390" spc="-1" strike="noStrike">
                <a:solidFill>
                  <a:srgbClr val="000000"/>
                </a:solidFill>
                <a:latin typeface="Times New Roman"/>
              </a:rPr>
              <a:t> </a:t>
            </a:r>
            <a:r>
              <a:rPr b="1" lang="en-US" sz="1390" spc="-1" strike="noStrike">
                <a:solidFill>
                  <a:srgbClr val="000000"/>
                </a:solidFill>
                <a:latin typeface="Times New Roman"/>
              </a:rPr>
              <a:t>mapeados</a:t>
            </a:r>
            <a:r>
              <a:rPr b="0" lang="en-US" sz="1390" spc="-1" strike="noStrike">
                <a:solidFill>
                  <a:srgbClr val="000000"/>
                </a:solidFill>
                <a:latin typeface="Times New Roman"/>
              </a:rPr>
              <a:t> </a:t>
            </a:r>
            <a:r>
              <a:rPr b="1" lang="en-US" sz="1390" spc="-1" strike="noStrike">
                <a:solidFill>
                  <a:srgbClr val="000000"/>
                </a:solidFill>
                <a:latin typeface="Times New Roman"/>
              </a:rPr>
              <a:t>como</a:t>
            </a:r>
            <a:endParaRPr b="0" lang="es-AR" sz="1390" spc="-1" strike="noStrike">
              <a:solidFill>
                <a:srgbClr val="000000"/>
              </a:solidFill>
              <a:latin typeface="Arial"/>
            </a:endParaRPr>
          </a:p>
          <a:p>
            <a:pPr>
              <a:lnSpc>
                <a:spcPts val="1800"/>
              </a:lnSpc>
            </a:pPr>
            <a:r>
              <a:rPr b="1" lang="en-US" sz="1390" spc="-1" strike="noStrike">
                <a:solidFill>
                  <a:srgbClr val="000000"/>
                </a:solidFill>
                <a:latin typeface="Times New Roman"/>
              </a:rPr>
              <a:t>una</a:t>
            </a:r>
            <a:r>
              <a:rPr b="0" lang="en-US" sz="1390" spc="-1" strike="noStrike">
                <a:solidFill>
                  <a:srgbClr val="000000"/>
                </a:solidFill>
                <a:latin typeface="Times New Roman"/>
              </a:rPr>
              <a:t> </a:t>
            </a:r>
            <a:r>
              <a:rPr b="1" lang="en-US" sz="1390" spc="-1" strike="noStrike">
                <a:solidFill>
                  <a:srgbClr val="000000"/>
                </a:solidFill>
                <a:latin typeface="Times New Roman"/>
              </a:rPr>
              <a:t>serie</a:t>
            </a:r>
            <a:r>
              <a:rPr b="0" lang="en-US" sz="1390" spc="-1" strike="noStrike">
                <a:solidFill>
                  <a:srgbClr val="000000"/>
                </a:solidFill>
                <a:latin typeface="Times New Roman"/>
              </a:rPr>
              <a:t> </a:t>
            </a: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registros</a:t>
            </a:r>
            <a:endParaRPr b="0" lang="es-AR" sz="1390" spc="-1" strike="noStrike">
              <a:solidFill>
                <a:srgbClr val="000000"/>
              </a:solidFill>
              <a:latin typeface="Arial"/>
            </a:endParaRPr>
          </a:p>
        </p:txBody>
      </p:sp>
      <p:sp>
        <p:nvSpPr>
          <p:cNvPr id="570" name="TextBox 1"/>
          <p:cNvSpPr/>
          <p:nvPr/>
        </p:nvSpPr>
        <p:spPr>
          <a:xfrm>
            <a:off x="3286800" y="4782240"/>
            <a:ext cx="13068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w</a:t>
            </a:r>
            <a:endParaRPr b="0" lang="es-AR" sz="1300" spc="-1" strike="noStrike">
              <a:solidFill>
                <a:srgbClr val="000000"/>
              </a:solidFill>
              <a:latin typeface="Arial"/>
            </a:endParaRPr>
          </a:p>
        </p:txBody>
      </p:sp>
      <p:sp>
        <p:nvSpPr>
          <p:cNvPr id="571" name="TextBox 1"/>
          <p:cNvSpPr/>
          <p:nvPr/>
        </p:nvSpPr>
        <p:spPr>
          <a:xfrm>
            <a:off x="4255200" y="4782240"/>
            <a:ext cx="5760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1300" spc="-1" strike="noStrike">
                <a:solidFill>
                  <a:srgbClr val="000000"/>
                </a:solidFill>
                <a:latin typeface="Arial Black"/>
              </a:rPr>
              <a:t>f</a:t>
            </a:r>
            <a:endParaRPr b="0" lang="es-AR" sz="1300" spc="-1" strike="noStrike">
              <a:solidFill>
                <a:srgbClr val="000000"/>
              </a:solidFill>
              <a:latin typeface="Arial"/>
            </a:endParaRPr>
          </a:p>
        </p:txBody>
      </p:sp>
      <p:sp>
        <p:nvSpPr>
          <p:cNvPr id="572" name="TextBox 1"/>
          <p:cNvSpPr/>
          <p:nvPr/>
        </p:nvSpPr>
        <p:spPr>
          <a:xfrm>
            <a:off x="9098640" y="3224520"/>
            <a:ext cx="205200" cy="1644840"/>
          </a:xfrm>
          <a:prstGeom prst="rect">
            <a:avLst/>
          </a:prstGeom>
          <a:noFill/>
          <a:ln w="0">
            <a:noFill/>
          </a:ln>
        </p:spPr>
        <p:style>
          <a:lnRef idx="0"/>
          <a:fillRef idx="0"/>
          <a:effectRef idx="0"/>
          <a:fontRef idx="minor"/>
        </p:style>
        <p:txBody>
          <a:bodyPr wrap="none" lIns="0" rIns="0" tIns="0" bIns="45000" anchor="t">
            <a:spAutoFit/>
          </a:bodyPr>
          <a:p>
            <a:pPr>
              <a:lnSpc>
                <a:spcPts val="1199"/>
              </a:lnSpc>
            </a:pPr>
            <a:r>
              <a:rPr b="1" lang="en-US" sz="900" spc="-1" strike="noStrike">
                <a:solidFill>
                  <a:srgbClr val="000000"/>
                </a:solidFill>
                <a:latin typeface="Times New Roman"/>
              </a:rPr>
              <a:t>07h</a:t>
            </a:r>
            <a:endParaRPr b="0" lang="es-AR" sz="900" spc="-1" strike="noStrike">
              <a:solidFill>
                <a:srgbClr val="000000"/>
              </a:solidFill>
              <a:latin typeface="Arial"/>
            </a:endParaRPr>
          </a:p>
          <a:p>
            <a:pPr>
              <a:lnSpc>
                <a:spcPts val="1899"/>
              </a:lnSpc>
            </a:pPr>
            <a:r>
              <a:rPr b="1" lang="en-US" sz="900" spc="-1" strike="noStrike">
                <a:solidFill>
                  <a:srgbClr val="000000"/>
                </a:solidFill>
                <a:latin typeface="Times New Roman"/>
              </a:rPr>
              <a:t>08h</a:t>
            </a:r>
            <a:endParaRPr b="0" lang="es-AR" sz="900" spc="-1" strike="noStrike">
              <a:solidFill>
                <a:srgbClr val="000000"/>
              </a:solidFill>
              <a:latin typeface="Arial"/>
            </a:endParaRPr>
          </a:p>
          <a:p>
            <a:pPr>
              <a:lnSpc>
                <a:spcPts val="1899"/>
              </a:lnSpc>
            </a:pPr>
            <a:r>
              <a:rPr b="1" lang="en-US" sz="900" spc="-1" strike="noStrike">
                <a:solidFill>
                  <a:srgbClr val="000000"/>
                </a:solidFill>
                <a:latin typeface="Times New Roman"/>
              </a:rPr>
              <a:t>09h</a:t>
            </a:r>
            <a:endParaRPr b="0" lang="es-AR" sz="900" spc="-1" strike="noStrike">
              <a:solidFill>
                <a:srgbClr val="000000"/>
              </a:solidFill>
              <a:latin typeface="Arial"/>
            </a:endParaRPr>
          </a:p>
          <a:p>
            <a:pPr>
              <a:lnSpc>
                <a:spcPts val="1899"/>
              </a:lnSpc>
            </a:pPr>
            <a:r>
              <a:rPr b="1" lang="en-US" sz="900" spc="-1" strike="noStrike">
                <a:solidFill>
                  <a:srgbClr val="000000"/>
                </a:solidFill>
                <a:latin typeface="Times New Roman"/>
              </a:rPr>
              <a:t>0Ah</a:t>
            </a:r>
            <a:endParaRPr b="0" lang="es-AR" sz="900" spc="-1" strike="noStrike">
              <a:solidFill>
                <a:srgbClr val="000000"/>
              </a:solidFill>
              <a:latin typeface="Arial"/>
            </a:endParaRPr>
          </a:p>
          <a:p>
            <a:pPr>
              <a:lnSpc>
                <a:spcPts val="1899"/>
              </a:lnSpc>
            </a:pPr>
            <a:r>
              <a:rPr b="1" lang="en-US" sz="900" spc="-1" strike="noStrike">
                <a:solidFill>
                  <a:srgbClr val="000000"/>
                </a:solidFill>
                <a:latin typeface="Times New Roman"/>
              </a:rPr>
              <a:t>0Bh</a:t>
            </a:r>
            <a:endParaRPr b="0" lang="es-AR" sz="900" spc="-1" strike="noStrike">
              <a:solidFill>
                <a:srgbClr val="000000"/>
              </a:solidFill>
              <a:latin typeface="Arial"/>
            </a:endParaRPr>
          </a:p>
          <a:p>
            <a:pPr>
              <a:lnSpc>
                <a:spcPts val="1899"/>
              </a:lnSpc>
            </a:pPr>
            <a:r>
              <a:rPr b="1" lang="en-US" sz="900" spc="-1" strike="noStrike">
                <a:solidFill>
                  <a:srgbClr val="000000"/>
                </a:solidFill>
                <a:latin typeface="Times New Roman"/>
              </a:rPr>
              <a:t>0Ch</a:t>
            </a:r>
            <a:endParaRPr b="0" lang="es-AR" sz="900" spc="-1" strike="noStrike">
              <a:solidFill>
                <a:srgbClr val="000000"/>
              </a:solidFill>
              <a:latin typeface="Arial"/>
            </a:endParaRPr>
          </a:p>
          <a:p>
            <a:pPr>
              <a:lnSpc>
                <a:spcPts val="1899"/>
              </a:lnSpc>
            </a:pPr>
            <a:r>
              <a:rPr b="1" lang="en-US" sz="900" spc="-1" strike="noStrike">
                <a:solidFill>
                  <a:srgbClr val="000000"/>
                </a:solidFill>
                <a:latin typeface="Times New Roman"/>
              </a:rPr>
              <a:t>0Dh</a:t>
            </a:r>
            <a:endParaRPr b="0" lang="es-AR" sz="900" spc="-1" strike="noStrike">
              <a:solidFill>
                <a:srgbClr val="000000"/>
              </a:solidFill>
              <a:latin typeface="Arial"/>
            </a:endParaRPr>
          </a:p>
        </p:txBody>
      </p:sp>
      <p:sp>
        <p:nvSpPr>
          <p:cNvPr id="573" name="TextBox 1"/>
          <p:cNvSpPr/>
          <p:nvPr/>
        </p:nvSpPr>
        <p:spPr>
          <a:xfrm>
            <a:off x="9101520" y="5486040"/>
            <a:ext cx="199080" cy="680040"/>
          </a:xfrm>
          <a:prstGeom prst="rect">
            <a:avLst/>
          </a:prstGeom>
          <a:noFill/>
          <a:ln w="0">
            <a:noFill/>
          </a:ln>
        </p:spPr>
        <p:style>
          <a:lnRef idx="0"/>
          <a:fillRef idx="0"/>
          <a:effectRef idx="0"/>
          <a:fontRef idx="minor"/>
        </p:style>
        <p:txBody>
          <a:bodyPr wrap="none" lIns="0" rIns="0" tIns="0" bIns="45000" anchor="t">
            <a:spAutoFit/>
          </a:bodyPr>
          <a:p>
            <a:pPr>
              <a:lnSpc>
                <a:spcPts val="1199"/>
              </a:lnSpc>
            </a:pPr>
            <a:r>
              <a:rPr b="1" lang="en-US" sz="900" spc="-1" strike="noStrike">
                <a:solidFill>
                  <a:srgbClr val="000000"/>
                </a:solidFill>
                <a:latin typeface="Times New Roman"/>
              </a:rPr>
              <a:t>0Eh</a:t>
            </a:r>
            <a:endParaRPr b="0" lang="es-AR" sz="900" spc="-1" strike="noStrike">
              <a:solidFill>
                <a:srgbClr val="000000"/>
              </a:solidFill>
              <a:latin typeface="Arial"/>
            </a:endParaRPr>
          </a:p>
          <a:p>
            <a:pPr>
              <a:lnSpc>
                <a:spcPts val="1899"/>
              </a:lnSpc>
            </a:pPr>
            <a:r>
              <a:rPr b="1" lang="en-US" sz="900" spc="-1" strike="noStrike">
                <a:solidFill>
                  <a:srgbClr val="000000"/>
                </a:solidFill>
                <a:latin typeface="Times New Roman"/>
              </a:rPr>
              <a:t>0Fh</a:t>
            </a:r>
            <a:endParaRPr b="0" lang="es-AR" sz="900" spc="-1" strike="noStrike">
              <a:solidFill>
                <a:srgbClr val="000000"/>
              </a:solidFill>
              <a:latin typeface="Arial"/>
            </a:endParaRPr>
          </a:p>
          <a:p>
            <a:pPr>
              <a:lnSpc>
                <a:spcPts val="1899"/>
              </a:lnSpc>
            </a:pPr>
            <a:r>
              <a:rPr b="1" lang="en-US" sz="900" spc="-1" strike="noStrike">
                <a:solidFill>
                  <a:srgbClr val="000000"/>
                </a:solidFill>
                <a:latin typeface="Times New Roman"/>
              </a:rPr>
              <a:t>10h</a:t>
            </a:r>
            <a:endParaRPr b="0" lang="es-AR" sz="900" spc="-1" strike="noStrike">
              <a:solidFill>
                <a:srgbClr val="000000"/>
              </a:solidFill>
              <a:latin typeface="Arial"/>
            </a:endParaRPr>
          </a:p>
        </p:txBody>
      </p:sp>
      <p:sp>
        <p:nvSpPr>
          <p:cNvPr id="574" name="TextBox 1"/>
          <p:cNvSpPr/>
          <p:nvPr/>
        </p:nvSpPr>
        <p:spPr>
          <a:xfrm>
            <a:off x="10941120" y="5346000"/>
            <a:ext cx="1872720" cy="257292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u="sng">
                <a:solidFill>
                  <a:srgbClr val="000000"/>
                </a:solidFill>
                <a:uFillTx/>
                <a:latin typeface="Times New Roman"/>
              </a:rPr>
              <a:t>Set de instrucciones</a:t>
            </a:r>
            <a:endParaRPr b="0" lang="es-AR" sz="1390" spc="-1" strike="noStrike">
              <a:solidFill>
                <a:srgbClr val="000000"/>
              </a:solidFill>
              <a:latin typeface="Arial"/>
            </a:endParaRPr>
          </a:p>
          <a:p>
            <a:pPr>
              <a:lnSpc>
                <a:spcPts val="1701"/>
              </a:lnSpc>
            </a:pPr>
            <a:r>
              <a:rPr b="1" lang="en-US" sz="1390" spc="-1" strike="noStrike">
                <a:solidFill>
                  <a:srgbClr val="000000"/>
                </a:solidFill>
                <a:latin typeface="Times New Roman"/>
              </a:rPr>
              <a:t>Ortogonal:</a:t>
            </a:r>
            <a:r>
              <a:rPr b="0" lang="en-US" sz="1390" spc="-1" strike="noStrike">
                <a:solidFill>
                  <a:srgbClr val="000000"/>
                </a:solidFill>
                <a:latin typeface="Times New Roman"/>
              </a:rPr>
              <a:t> </a:t>
            </a:r>
            <a:r>
              <a:rPr b="1" lang="en-US" sz="1390" spc="-1" strike="noStrike">
                <a:solidFill>
                  <a:srgbClr val="000000"/>
                </a:solidFill>
                <a:latin typeface="Times New Roman"/>
              </a:rPr>
              <a:t>Todas</a:t>
            </a:r>
            <a:r>
              <a:rPr b="0" lang="en-US" sz="1390" spc="-1" strike="noStrike">
                <a:solidFill>
                  <a:srgbClr val="000000"/>
                </a:solidFill>
                <a:latin typeface="Times New Roman"/>
              </a:rPr>
              <a:t> </a:t>
            </a:r>
            <a:r>
              <a:rPr b="1" lang="en-US" sz="1390" spc="-1" strike="noStrike">
                <a:solidFill>
                  <a:srgbClr val="000000"/>
                </a:solidFill>
                <a:latin typeface="Times New Roman"/>
              </a:rPr>
              <a:t>las</a:t>
            </a:r>
            <a:endParaRPr b="0" lang="es-AR" sz="1390" spc="-1" strike="noStrike">
              <a:solidFill>
                <a:srgbClr val="000000"/>
              </a:solidFill>
              <a:latin typeface="Arial"/>
            </a:endParaRPr>
          </a:p>
          <a:p>
            <a:pPr>
              <a:lnSpc>
                <a:spcPts val="1800"/>
              </a:lnSpc>
            </a:pPr>
            <a:r>
              <a:rPr b="1" lang="en-US" sz="1390" spc="-1" strike="noStrike">
                <a:solidFill>
                  <a:srgbClr val="000000"/>
                </a:solidFill>
                <a:latin typeface="Times New Roman"/>
              </a:rPr>
              <a:t>instrucciones</a:t>
            </a:r>
            <a:r>
              <a:rPr b="0" lang="en-US" sz="1390" spc="-1" strike="noStrike">
                <a:solidFill>
                  <a:srgbClr val="000000"/>
                </a:solidFill>
                <a:latin typeface="Times New Roman"/>
              </a:rPr>
              <a:t> </a:t>
            </a:r>
            <a:r>
              <a:rPr b="1" lang="en-US" sz="1390" spc="-1" strike="noStrike">
                <a:solidFill>
                  <a:srgbClr val="000000"/>
                </a:solidFill>
                <a:latin typeface="Times New Roman"/>
              </a:rPr>
              <a:t>pueden</a:t>
            </a:r>
            <a:endParaRPr b="0" lang="es-AR" sz="1390" spc="-1" strike="noStrike">
              <a:solidFill>
                <a:srgbClr val="000000"/>
              </a:solidFill>
              <a:latin typeface="Arial"/>
            </a:endParaRPr>
          </a:p>
          <a:p>
            <a:pPr>
              <a:lnSpc>
                <a:spcPts val="1701"/>
              </a:lnSpc>
            </a:pPr>
            <a:r>
              <a:rPr b="1" lang="en-US" sz="1390" spc="-1" strike="noStrike">
                <a:solidFill>
                  <a:srgbClr val="000000"/>
                </a:solidFill>
                <a:latin typeface="Times New Roman"/>
              </a:rPr>
              <a:t>operar</a:t>
            </a:r>
            <a:r>
              <a:rPr b="0" lang="en-US" sz="1390" spc="-1" strike="noStrike">
                <a:solidFill>
                  <a:srgbClr val="000000"/>
                </a:solidFill>
                <a:latin typeface="Times New Roman"/>
              </a:rPr>
              <a:t> </a:t>
            </a:r>
            <a:r>
              <a:rPr b="1" lang="en-US" sz="1390" spc="-1" strike="noStrike">
                <a:solidFill>
                  <a:srgbClr val="000000"/>
                </a:solidFill>
                <a:latin typeface="Times New Roman"/>
              </a:rPr>
              <a:t>sobre</a:t>
            </a:r>
            <a:r>
              <a:rPr b="0" lang="en-US" sz="1390" spc="-1" strike="noStrike">
                <a:solidFill>
                  <a:srgbClr val="000000"/>
                </a:solidFill>
                <a:latin typeface="Times New Roman"/>
              </a:rPr>
              <a:t> </a:t>
            </a:r>
            <a:r>
              <a:rPr b="1" lang="en-US" sz="1390" spc="-1" strike="noStrike">
                <a:solidFill>
                  <a:srgbClr val="000000"/>
                </a:solidFill>
                <a:latin typeface="Times New Roman"/>
              </a:rPr>
              <a:t>cualquier</a:t>
            </a:r>
            <a:endParaRPr b="0" lang="es-AR" sz="1390" spc="-1" strike="noStrike">
              <a:solidFill>
                <a:srgbClr val="000000"/>
              </a:solidFill>
              <a:latin typeface="Arial"/>
            </a:endParaRPr>
          </a:p>
          <a:p>
            <a:pPr>
              <a:lnSpc>
                <a:spcPts val="1800"/>
              </a:lnSpc>
            </a:pPr>
            <a:r>
              <a:rPr b="1" lang="en-US" sz="1390" spc="-1" strike="noStrike">
                <a:solidFill>
                  <a:srgbClr val="000000"/>
                </a:solidFill>
                <a:latin typeface="Times New Roman"/>
              </a:rPr>
              <a:t>localización</a:t>
            </a:r>
            <a:r>
              <a:rPr b="0" lang="en-US" sz="1390" spc="-1" strike="noStrike">
                <a:solidFill>
                  <a:srgbClr val="000000"/>
                </a:solidFill>
                <a:latin typeface="Times New Roman"/>
              </a:rPr>
              <a:t> </a:t>
            </a: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memoria</a:t>
            </a:r>
            <a:endParaRPr b="0" lang="es-AR" sz="1390" spc="-1" strike="noStrike">
              <a:solidFill>
                <a:srgbClr val="000000"/>
              </a:solidFill>
              <a:latin typeface="Arial"/>
            </a:endParaRPr>
          </a:p>
          <a:p>
            <a:pPr>
              <a:lnSpc>
                <a:spcPts val="1800"/>
              </a:lnSpc>
            </a:pP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datos</a:t>
            </a:r>
            <a:endParaRPr b="0" lang="es-AR" sz="1390" spc="-1" strike="noStrike">
              <a:solidFill>
                <a:srgbClr val="000000"/>
              </a:solidFill>
              <a:latin typeface="Arial"/>
            </a:endParaRPr>
          </a:p>
          <a:p>
            <a:pPr>
              <a:lnSpc>
                <a:spcPts val="2200"/>
              </a:lnSpc>
            </a:pPr>
            <a:r>
              <a:rPr b="1" lang="en-US" sz="1390" spc="-1" strike="noStrike">
                <a:solidFill>
                  <a:srgbClr val="000000"/>
                </a:solidFill>
                <a:latin typeface="Times New Roman"/>
              </a:rPr>
              <a:t>La</a:t>
            </a:r>
            <a:r>
              <a:rPr b="0" lang="en-US" sz="1390" spc="-1" strike="noStrike">
                <a:solidFill>
                  <a:srgbClr val="000000"/>
                </a:solidFill>
                <a:latin typeface="Times New Roman"/>
              </a:rPr>
              <a:t> </a:t>
            </a:r>
            <a:r>
              <a:rPr b="1" lang="en-US" sz="1390" spc="-1" strike="noStrike">
                <a:solidFill>
                  <a:srgbClr val="000000"/>
                </a:solidFill>
                <a:latin typeface="Times New Roman"/>
              </a:rPr>
              <a:t>longitud</a:t>
            </a:r>
            <a:r>
              <a:rPr b="0" lang="en-US" sz="1390" spc="-1" strike="noStrike">
                <a:solidFill>
                  <a:srgbClr val="000000"/>
                </a:solidFill>
                <a:latin typeface="Times New Roman"/>
              </a:rPr>
              <a:t> </a:t>
            </a:r>
            <a:r>
              <a:rPr b="1" lang="en-US" sz="1390" spc="-1" strike="noStrike">
                <a:solidFill>
                  <a:srgbClr val="000000"/>
                </a:solidFill>
                <a:latin typeface="Times New Roman"/>
              </a:rPr>
              <a:t>del</a:t>
            </a:r>
            <a:r>
              <a:rPr b="0" lang="en-US" sz="1390" spc="-1" strike="noStrike">
                <a:solidFill>
                  <a:srgbClr val="000000"/>
                </a:solidFill>
                <a:latin typeface="Times New Roman"/>
              </a:rPr>
              <a:t>  </a:t>
            </a:r>
            <a:r>
              <a:rPr b="1" lang="en-US" sz="1390" spc="-1" strike="noStrike">
                <a:solidFill>
                  <a:srgbClr val="000000"/>
                </a:solidFill>
                <a:latin typeface="Times New Roman"/>
              </a:rPr>
              <a:t>formato</a:t>
            </a:r>
            <a:endParaRPr b="0" lang="es-AR" sz="1390" spc="-1" strike="noStrike">
              <a:solidFill>
                <a:srgbClr val="000000"/>
              </a:solidFill>
              <a:latin typeface="Arial"/>
            </a:endParaRPr>
          </a:p>
          <a:p>
            <a:pPr>
              <a:lnSpc>
                <a:spcPts val="1800"/>
              </a:lnSpc>
            </a:pP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la</a:t>
            </a:r>
            <a:r>
              <a:rPr b="0" lang="en-US" sz="1390" spc="-1" strike="noStrike">
                <a:solidFill>
                  <a:srgbClr val="000000"/>
                </a:solidFill>
                <a:latin typeface="Times New Roman"/>
              </a:rPr>
              <a:t> </a:t>
            </a:r>
            <a:r>
              <a:rPr b="1" lang="en-US" sz="1390" spc="-1" strike="noStrike">
                <a:solidFill>
                  <a:srgbClr val="000000"/>
                </a:solidFill>
                <a:latin typeface="Times New Roman"/>
              </a:rPr>
              <a:t>palabras</a:t>
            </a:r>
            <a:r>
              <a:rPr b="0" lang="en-US" sz="1390" spc="-1" strike="noStrike">
                <a:solidFill>
                  <a:srgbClr val="000000"/>
                </a:solidFill>
                <a:latin typeface="Times New Roman"/>
              </a:rPr>
              <a:t> </a:t>
            </a:r>
            <a:r>
              <a:rPr b="1" lang="en-US" sz="1390" spc="-1" strike="noStrike">
                <a:solidFill>
                  <a:srgbClr val="000000"/>
                </a:solidFill>
                <a:latin typeface="Times New Roman"/>
              </a:rPr>
              <a:t>de</a:t>
            </a:r>
            <a:endParaRPr b="0" lang="es-AR" sz="1390" spc="-1" strike="noStrike">
              <a:solidFill>
                <a:srgbClr val="000000"/>
              </a:solidFill>
              <a:latin typeface="Arial"/>
            </a:endParaRPr>
          </a:p>
          <a:p>
            <a:pPr>
              <a:lnSpc>
                <a:spcPts val="1701"/>
              </a:lnSpc>
            </a:pPr>
            <a:r>
              <a:rPr b="1" lang="en-US" sz="1390" spc="-1" strike="noStrike">
                <a:solidFill>
                  <a:srgbClr val="000000"/>
                </a:solidFill>
                <a:latin typeface="Times New Roman"/>
              </a:rPr>
              <a:t>instrucción</a:t>
            </a:r>
            <a:r>
              <a:rPr b="0" lang="en-US" sz="1390" spc="-1" strike="noStrike">
                <a:solidFill>
                  <a:srgbClr val="000000"/>
                </a:solidFill>
                <a:latin typeface="Times New Roman"/>
              </a:rPr>
              <a:t> </a:t>
            </a:r>
            <a:r>
              <a:rPr b="1" lang="en-US" sz="1390" spc="-1" strike="noStrike">
                <a:solidFill>
                  <a:srgbClr val="000000"/>
                </a:solidFill>
                <a:latin typeface="Times New Roman"/>
              </a:rPr>
              <a:t>permite</a:t>
            </a:r>
            <a:r>
              <a:rPr b="0" lang="en-US" sz="1390" spc="-1" strike="noStrike">
                <a:solidFill>
                  <a:srgbClr val="000000"/>
                </a:solidFill>
                <a:latin typeface="Times New Roman"/>
              </a:rPr>
              <a:t> </a:t>
            </a:r>
            <a:r>
              <a:rPr b="1" lang="en-US" sz="1390" spc="-1" strike="noStrike">
                <a:solidFill>
                  <a:srgbClr val="000000"/>
                </a:solidFill>
                <a:latin typeface="Times New Roman"/>
              </a:rPr>
              <a:t>un</a:t>
            </a:r>
            <a:endParaRPr b="0" lang="es-AR" sz="1390" spc="-1" strike="noStrike">
              <a:solidFill>
                <a:srgbClr val="000000"/>
              </a:solidFill>
              <a:latin typeface="Arial"/>
            </a:endParaRPr>
          </a:p>
          <a:p>
            <a:pPr>
              <a:lnSpc>
                <a:spcPts val="1800"/>
              </a:lnSpc>
            </a:pPr>
            <a:r>
              <a:rPr b="1" lang="en-US" sz="1390" spc="-1" strike="noStrike">
                <a:solidFill>
                  <a:srgbClr val="000000"/>
                </a:solidFill>
                <a:latin typeface="Times New Roman"/>
              </a:rPr>
              <a:t>direccionamiento</a:t>
            </a:r>
            <a:r>
              <a:rPr b="0" lang="en-US" sz="1390" spc="-1" strike="noStrike">
                <a:solidFill>
                  <a:srgbClr val="000000"/>
                </a:solidFill>
                <a:latin typeface="Times New Roman"/>
              </a:rPr>
              <a:t> </a:t>
            </a:r>
            <a:r>
              <a:rPr b="1" lang="en-US" sz="1390" spc="-1" strike="noStrike">
                <a:solidFill>
                  <a:srgbClr val="000000"/>
                </a:solidFill>
                <a:latin typeface="Times New Roman"/>
              </a:rPr>
              <a:t>directo</a:t>
            </a:r>
            <a:endParaRPr b="0" lang="es-AR" sz="1390" spc="-1" strike="noStrike">
              <a:solidFill>
                <a:srgbClr val="000000"/>
              </a:solidFill>
              <a:latin typeface="Arial"/>
            </a:endParaRPr>
          </a:p>
          <a:p>
            <a:pPr>
              <a:lnSpc>
                <a:spcPts val="1701"/>
              </a:lnSpc>
            </a:pPr>
            <a:r>
              <a:rPr b="1" lang="en-US" sz="1390" spc="-1" strike="noStrike">
                <a:solidFill>
                  <a:srgbClr val="000000"/>
                </a:solidFill>
                <a:latin typeface="Times New Roman"/>
              </a:rPr>
              <a:t>del</a:t>
            </a:r>
            <a:r>
              <a:rPr b="0" lang="en-US" sz="1390" spc="-1" strike="noStrike">
                <a:solidFill>
                  <a:srgbClr val="000000"/>
                </a:solidFill>
                <a:latin typeface="Times New Roman"/>
              </a:rPr>
              <a:t> </a:t>
            </a:r>
            <a:r>
              <a:rPr b="1" lang="en-US" sz="1390" spc="-1" strike="noStrike">
                <a:solidFill>
                  <a:srgbClr val="000000"/>
                </a:solidFill>
                <a:latin typeface="Times New Roman"/>
              </a:rPr>
              <a:t>archivo</a:t>
            </a:r>
            <a:r>
              <a:rPr b="0" lang="en-US" sz="1390" spc="-1" strike="noStrike">
                <a:solidFill>
                  <a:srgbClr val="000000"/>
                </a:solidFill>
                <a:latin typeface="Times New Roman"/>
              </a:rPr>
              <a:t> </a:t>
            </a:r>
            <a:r>
              <a:rPr b="1" lang="en-US" sz="1390" spc="-1" strike="noStrike">
                <a:solidFill>
                  <a:srgbClr val="000000"/>
                </a:solidFill>
                <a:latin typeface="Times New Roman"/>
              </a:rPr>
              <a:t>de</a:t>
            </a:r>
            <a:r>
              <a:rPr b="0" lang="en-US" sz="1390" spc="-1" strike="noStrike">
                <a:solidFill>
                  <a:srgbClr val="000000"/>
                </a:solidFill>
                <a:latin typeface="Times New Roman"/>
              </a:rPr>
              <a:t> </a:t>
            </a:r>
            <a:r>
              <a:rPr b="1" lang="en-US" sz="1390" spc="-1" strike="noStrike">
                <a:solidFill>
                  <a:srgbClr val="000000"/>
                </a:solidFill>
                <a:latin typeface="Times New Roman"/>
              </a:rPr>
              <a:t>registros</a:t>
            </a:r>
            <a:endParaRPr b="0" lang="es-AR" sz="1390" spc="-1" strike="noStrike">
              <a:solidFill>
                <a:srgbClr val="000000"/>
              </a:solidFill>
              <a:latin typeface="Arial"/>
            </a:endParaRPr>
          </a:p>
        </p:txBody>
      </p:sp>
      <p:sp>
        <p:nvSpPr>
          <p:cNvPr id="575" name="TextBox 1"/>
          <p:cNvSpPr/>
          <p:nvPr/>
        </p:nvSpPr>
        <p:spPr>
          <a:xfrm>
            <a:off x="2509560" y="6289920"/>
            <a:ext cx="2899440" cy="211572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254160"/>
                <a:tab algn="l" pos="507960"/>
                <a:tab algn="l" pos="851040"/>
                <a:tab algn="l" pos="914400"/>
                <a:tab algn="l" pos="127008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600" spc="-1" strike="noStrike">
                <a:solidFill>
                  <a:srgbClr val="000000"/>
                </a:solidFill>
                <a:latin typeface="Arial Black"/>
              </a:rPr>
              <a:t>W</a:t>
            </a:r>
            <a:endParaRPr b="0" lang="es-AR" sz="1600" spc="-1" strike="noStrike">
              <a:solidFill>
                <a:srgbClr val="000000"/>
              </a:solidFill>
              <a:latin typeface="Arial"/>
            </a:endParaRPr>
          </a:p>
          <a:p>
            <a:pPr>
              <a:lnSpc>
                <a:spcPts val="1001"/>
              </a:lnSpc>
              <a:tabLst>
                <a:tab algn="l" pos="254160"/>
                <a:tab algn="l" pos="507960"/>
                <a:tab algn="l" pos="851040"/>
                <a:tab algn="l" pos="914400"/>
                <a:tab algn="l" pos="1270080"/>
              </a:tabLst>
            </a:pPr>
            <a:endParaRPr b="0" lang="es-AR" sz="1800" spc="-1" strike="noStrike">
              <a:solidFill>
                <a:srgbClr val="000000"/>
              </a:solidFill>
              <a:latin typeface="Arial"/>
            </a:endParaRPr>
          </a:p>
          <a:p>
            <a:pPr>
              <a:lnSpc>
                <a:spcPts val="1001"/>
              </a:lnSpc>
              <a:tabLst>
                <a:tab algn="l" pos="254160"/>
                <a:tab algn="l" pos="507960"/>
                <a:tab algn="l" pos="851040"/>
                <a:tab algn="l" pos="914400"/>
                <a:tab algn="l" pos="1270080"/>
              </a:tabLst>
            </a:pPr>
            <a:endParaRPr b="0" lang="es-AR" sz="1800" spc="-1" strike="noStrike">
              <a:solidFill>
                <a:srgbClr val="000000"/>
              </a:solidFill>
              <a:latin typeface="Arial"/>
            </a:endParaRPr>
          </a:p>
          <a:p>
            <a:pPr>
              <a:lnSpc>
                <a:spcPts val="1001"/>
              </a:lnSpc>
              <a:tabLst>
                <a:tab algn="l" pos="254160"/>
                <a:tab algn="l" pos="507960"/>
                <a:tab algn="l" pos="851040"/>
                <a:tab algn="l" pos="914400"/>
                <a:tab algn="l" pos="1270080"/>
              </a:tabLst>
            </a:pPr>
            <a:endParaRPr b="0" lang="es-AR" sz="1800" spc="-1" strike="noStrike">
              <a:solidFill>
                <a:srgbClr val="000000"/>
              </a:solidFill>
              <a:latin typeface="Arial"/>
            </a:endParaRPr>
          </a:p>
          <a:p>
            <a:pPr>
              <a:lnSpc>
                <a:spcPts val="1001"/>
              </a:lnSpc>
              <a:tabLst>
                <a:tab algn="l" pos="254160"/>
                <a:tab algn="l" pos="507960"/>
                <a:tab algn="l" pos="851040"/>
                <a:tab algn="l" pos="914400"/>
                <a:tab algn="l" pos="1270080"/>
              </a:tabLst>
            </a:pPr>
            <a:endParaRPr b="0" lang="es-AR" sz="1800" spc="-1" strike="noStrike">
              <a:solidFill>
                <a:srgbClr val="000000"/>
              </a:solidFill>
              <a:latin typeface="Arial"/>
            </a:endParaRPr>
          </a:p>
          <a:p>
            <a:pPr>
              <a:lnSpc>
                <a:spcPts val="1001"/>
              </a:lnSpc>
              <a:tabLst>
                <a:tab algn="l" pos="254160"/>
                <a:tab algn="l" pos="507960"/>
                <a:tab algn="l" pos="851040"/>
                <a:tab algn="l" pos="914400"/>
                <a:tab algn="l" pos="1270080"/>
              </a:tabLst>
            </a:pPr>
            <a:endParaRPr b="0" lang="es-AR" sz="1800" spc="-1" strike="noStrike">
              <a:solidFill>
                <a:srgbClr val="000000"/>
              </a:solidFill>
              <a:latin typeface="Arial"/>
            </a:endParaRPr>
          </a:p>
          <a:p>
            <a:pPr>
              <a:lnSpc>
                <a:spcPts val="2500"/>
              </a:lnSpc>
              <a:tabLst>
                <a:tab algn="l" pos="254160"/>
                <a:tab algn="l" pos="507960"/>
                <a:tab algn="l" pos="851040"/>
                <a:tab algn="l" pos="914400"/>
                <a:tab algn="l" pos="1270080"/>
              </a:tabLst>
            </a:pPr>
            <a:r>
              <a:rPr b="1" lang="en-US" sz="1300" spc="-1" strike="noStrike">
                <a:solidFill>
                  <a:srgbClr val="000000"/>
                </a:solidFill>
                <a:latin typeface="Times New Roman"/>
              </a:rPr>
              <a:t>Decoded</a:t>
            </a:r>
            <a:r>
              <a:rPr b="0" lang="en-US" sz="1300" spc="-1" strike="noStrike">
                <a:solidFill>
                  <a:srgbClr val="000000"/>
                </a:solidFill>
                <a:latin typeface="Times New Roman"/>
              </a:rPr>
              <a:t> </a:t>
            </a:r>
            <a:r>
              <a:rPr b="1" lang="en-US" sz="1300" spc="-1" strike="noStrike">
                <a:solidFill>
                  <a:srgbClr val="000000"/>
                </a:solidFill>
                <a:latin typeface="Times New Roman"/>
              </a:rPr>
              <a:t>Instruction</a:t>
            </a:r>
            <a:endParaRPr b="0" lang="es-AR" sz="1300" spc="-1" strike="noStrike">
              <a:solidFill>
                <a:srgbClr val="000000"/>
              </a:solidFill>
              <a:latin typeface="Arial"/>
            </a:endParaRPr>
          </a:p>
          <a:p>
            <a:pPr>
              <a:lnSpc>
                <a:spcPts val="1500"/>
              </a:lnSpc>
              <a:tabLst>
                <a:tab algn="l" pos="254160"/>
                <a:tab algn="l" pos="507960"/>
                <a:tab algn="l" pos="851040"/>
                <a:tab algn="l" pos="914400"/>
                <a:tab algn="l" pos="127008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00" spc="-1" strike="noStrike">
                <a:solidFill>
                  <a:srgbClr val="000000"/>
                </a:solidFill>
                <a:latin typeface="Times New Roman"/>
              </a:rPr>
              <a:t>from</a:t>
            </a:r>
            <a:r>
              <a:rPr b="0" lang="en-US" sz="1300" spc="-1" strike="noStrike">
                <a:solidFill>
                  <a:srgbClr val="000000"/>
                </a:solidFill>
                <a:latin typeface="Times New Roman"/>
              </a:rPr>
              <a:t> </a:t>
            </a:r>
            <a:r>
              <a:rPr b="1" lang="en-US" sz="1300" spc="-1" strike="noStrike">
                <a:solidFill>
                  <a:srgbClr val="000000"/>
                </a:solidFill>
                <a:latin typeface="Times New Roman"/>
              </a:rPr>
              <a:t>Program</a:t>
            </a:r>
            <a:endParaRPr b="0" lang="es-AR" sz="1300" spc="-1" strike="noStrike">
              <a:solidFill>
                <a:srgbClr val="000000"/>
              </a:solidFill>
              <a:latin typeface="Arial"/>
            </a:endParaRPr>
          </a:p>
          <a:p>
            <a:pPr>
              <a:lnSpc>
                <a:spcPts val="1500"/>
              </a:lnSpc>
              <a:tabLst>
                <a:tab algn="l" pos="254160"/>
                <a:tab algn="l" pos="507960"/>
                <a:tab algn="l" pos="851040"/>
                <a:tab algn="l" pos="914400"/>
                <a:tab algn="l" pos="127008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00" spc="-1" strike="noStrike">
                <a:solidFill>
                  <a:srgbClr val="000000"/>
                </a:solidFill>
                <a:latin typeface="Times New Roman"/>
              </a:rPr>
              <a:t>Memory:</a:t>
            </a:r>
            <a:endParaRPr b="0" lang="es-AR" sz="1300" spc="-1" strike="noStrike">
              <a:solidFill>
                <a:srgbClr val="000000"/>
              </a:solidFill>
              <a:latin typeface="Arial"/>
            </a:endParaRPr>
          </a:p>
          <a:p>
            <a:pPr>
              <a:lnSpc>
                <a:spcPts val="2100"/>
              </a:lnSpc>
              <a:tabLst>
                <a:tab algn="l" pos="254160"/>
                <a:tab algn="l" pos="507960"/>
                <a:tab algn="l" pos="851040"/>
                <a:tab algn="l" pos="914400"/>
                <a:tab algn="l" pos="127008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090" spc="-1" strike="noStrike">
                <a:solidFill>
                  <a:srgbClr val="000000"/>
                </a:solidFill>
                <a:latin typeface="Times New Roman"/>
              </a:rPr>
              <a:t>Arithmetic/Logic</a:t>
            </a:r>
            <a:endParaRPr b="0" lang="es-AR" sz="1090" spc="-1" strike="noStrike">
              <a:solidFill>
                <a:srgbClr val="000000"/>
              </a:solidFill>
              <a:latin typeface="Arial"/>
            </a:endParaRPr>
          </a:p>
          <a:p>
            <a:pPr>
              <a:lnSpc>
                <a:spcPts val="1500"/>
              </a:lnSpc>
              <a:tabLst>
                <a:tab algn="l" pos="254160"/>
                <a:tab algn="l" pos="507960"/>
                <a:tab algn="l" pos="851040"/>
                <a:tab algn="l" pos="914400"/>
                <a:tab algn="l" pos="1270080"/>
              </a:tabLst>
            </a:pPr>
            <a:r>
              <a:rPr b="0" lang="en-US" sz="1800" spc="-1" strike="noStrike">
                <a:solidFill>
                  <a:srgbClr val="000000"/>
                </a:solidFill>
                <a:latin typeface="Calibri"/>
              </a:rPr>
              <a:t>	</a:t>
            </a:r>
            <a:r>
              <a:rPr b="1" lang="en-US" sz="1090" spc="-1" strike="noStrike">
                <a:solidFill>
                  <a:srgbClr val="000000"/>
                </a:solidFill>
                <a:latin typeface="Times New Roman"/>
              </a:rPr>
              <a:t>Function</a:t>
            </a:r>
            <a:r>
              <a:rPr b="0" lang="en-US" sz="1090" spc="-1" strike="noStrike">
                <a:solidFill>
                  <a:srgbClr val="000000"/>
                </a:solidFill>
                <a:latin typeface="Times New Roman"/>
              </a:rPr>
              <a:t> </a:t>
            </a:r>
            <a:r>
              <a:rPr b="1" lang="en-US" sz="1090" spc="-1" strike="noStrike">
                <a:solidFill>
                  <a:srgbClr val="000000"/>
                </a:solidFill>
                <a:latin typeface="Times New Roman"/>
              </a:rPr>
              <a:t>to</a:t>
            </a:r>
            <a:r>
              <a:rPr b="0" lang="en-US" sz="1090" spc="-1" strike="noStrike">
                <a:solidFill>
                  <a:srgbClr val="000000"/>
                </a:solidFill>
                <a:latin typeface="Times New Roman"/>
              </a:rPr>
              <a:t> </a:t>
            </a:r>
            <a:r>
              <a:rPr b="1" lang="en-US" sz="1090" spc="-1" strike="noStrike">
                <a:solidFill>
                  <a:srgbClr val="000000"/>
                </a:solidFill>
                <a:latin typeface="Times New Roman"/>
              </a:rPr>
              <a:t>be</a:t>
            </a:r>
            <a:r>
              <a:rPr b="0" lang="en-US" sz="1090" spc="-1" strike="noStrike">
                <a:solidFill>
                  <a:srgbClr val="000000"/>
                </a:solidFill>
                <a:latin typeface="Times New Roman"/>
              </a:rPr>
              <a:t> </a:t>
            </a:r>
            <a:r>
              <a:rPr b="1" lang="en-US" sz="1090" spc="-1" strike="noStrike">
                <a:solidFill>
                  <a:srgbClr val="000000"/>
                </a:solidFill>
                <a:latin typeface="Times New Roman"/>
              </a:rPr>
              <a:t>Performed</a:t>
            </a:r>
            <a:r>
              <a:rPr b="0" lang="en-US" sz="1090" spc="-1" strike="noStrike">
                <a:solidFill>
                  <a:srgbClr val="000000"/>
                </a:solidFill>
                <a:latin typeface="Times New Roman"/>
              </a:rPr>
              <a:t>                     </a:t>
            </a:r>
            <a:r>
              <a:rPr b="1" lang="en-US" sz="1090" spc="-1" strike="noStrike">
                <a:solidFill>
                  <a:srgbClr val="000000"/>
                </a:solidFill>
                <a:latin typeface="Times New Roman"/>
              </a:rPr>
              <a:t>Result</a:t>
            </a:r>
            <a:endParaRPr b="0" lang="es-AR" sz="1090" spc="-1" strike="noStrike">
              <a:solidFill>
                <a:srgbClr val="000000"/>
              </a:solidFill>
              <a:latin typeface="Arial"/>
            </a:endParaRPr>
          </a:p>
        </p:txBody>
      </p:sp>
      <p:sp>
        <p:nvSpPr>
          <p:cNvPr id="576" name="TextBox 1"/>
          <p:cNvSpPr/>
          <p:nvPr/>
        </p:nvSpPr>
        <p:spPr>
          <a:xfrm>
            <a:off x="5329440" y="8953920"/>
            <a:ext cx="67932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Destination</a:t>
            </a:r>
            <a:endParaRPr b="0" lang="es-AR" sz="1090" spc="-1" strike="noStrike">
              <a:solidFill>
                <a:srgbClr val="000000"/>
              </a:solidFill>
              <a:latin typeface="Arial"/>
            </a:endParaRPr>
          </a:p>
        </p:txBody>
      </p:sp>
      <p:sp>
        <p:nvSpPr>
          <p:cNvPr id="577" name="TextBox 1"/>
          <p:cNvSpPr/>
          <p:nvPr/>
        </p:nvSpPr>
        <p:spPr>
          <a:xfrm>
            <a:off x="6689880" y="7697520"/>
            <a:ext cx="1704600" cy="99792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609480"/>
              </a:tabLst>
            </a:pPr>
            <a:r>
              <a:rPr b="0" lang="en-US" sz="1390" spc="-1" strike="noStrike">
                <a:solidFill>
                  <a:srgbClr val="cc0000"/>
                </a:solidFill>
                <a:latin typeface="Arial Black"/>
              </a:rPr>
              <a:t>Address</a:t>
            </a:r>
            <a:endParaRPr b="0" lang="es-AR" sz="1390" spc="-1" strike="noStrike">
              <a:solidFill>
                <a:srgbClr val="000000"/>
              </a:solidFill>
              <a:latin typeface="Arial"/>
            </a:endParaRPr>
          </a:p>
          <a:p>
            <a:pPr>
              <a:lnSpc>
                <a:spcPts val="1001"/>
              </a:lnSpc>
              <a:tabLst>
                <a:tab algn="l" pos="609480"/>
              </a:tabLst>
            </a:pPr>
            <a:endParaRPr b="0" lang="es-AR" sz="1800" spc="-1" strike="noStrike">
              <a:solidFill>
                <a:srgbClr val="000000"/>
              </a:solidFill>
              <a:latin typeface="Arial"/>
            </a:endParaRPr>
          </a:p>
          <a:p>
            <a:pPr>
              <a:lnSpc>
                <a:spcPts val="1001"/>
              </a:lnSpc>
              <a:tabLst>
                <a:tab algn="l" pos="609480"/>
              </a:tabLst>
            </a:pPr>
            <a:endParaRPr b="0" lang="es-AR" sz="1800" spc="-1" strike="noStrike">
              <a:solidFill>
                <a:srgbClr val="000000"/>
              </a:solidFill>
              <a:latin typeface="Arial"/>
            </a:endParaRPr>
          </a:p>
          <a:p>
            <a:pPr>
              <a:lnSpc>
                <a:spcPts val="2299"/>
              </a:lnSpc>
              <a:tabLst>
                <a:tab algn="l" pos="609480"/>
              </a:tabLst>
            </a:pPr>
            <a:r>
              <a:rPr b="0" lang="en-US" sz="1800" spc="-1" strike="noStrike">
                <a:solidFill>
                  <a:srgbClr val="000000"/>
                </a:solidFill>
                <a:latin typeface="Calibri"/>
              </a:rPr>
              <a:t>	</a:t>
            </a:r>
            <a:r>
              <a:rPr b="1" lang="en-US" sz="1090" spc="-1" strike="noStrike">
                <a:solidFill>
                  <a:srgbClr val="000000"/>
                </a:solidFill>
                <a:latin typeface="Times New Roman"/>
              </a:rPr>
              <a:t>Address</a:t>
            </a:r>
            <a:r>
              <a:rPr b="0" lang="en-US" sz="1090" spc="-1" strike="noStrike">
                <a:solidFill>
                  <a:srgbClr val="000000"/>
                </a:solidFill>
                <a:latin typeface="Times New Roman"/>
              </a:rPr>
              <a:t> </a:t>
            </a:r>
            <a:r>
              <a:rPr b="1" lang="en-US" sz="1090" spc="-1" strike="noStrike">
                <a:solidFill>
                  <a:srgbClr val="000000"/>
                </a:solidFill>
                <a:latin typeface="Times New Roman"/>
              </a:rPr>
              <a:t>of</a:t>
            </a:r>
            <a:r>
              <a:rPr b="0" lang="en-US" sz="1090" spc="-1" strike="noStrike">
                <a:solidFill>
                  <a:srgbClr val="000000"/>
                </a:solidFill>
                <a:latin typeface="Times New Roman"/>
              </a:rPr>
              <a:t> </a:t>
            </a:r>
            <a:r>
              <a:rPr b="1" lang="en-US" sz="1090" spc="-1" strike="noStrike">
                <a:solidFill>
                  <a:srgbClr val="000000"/>
                </a:solidFill>
                <a:latin typeface="Times New Roman"/>
              </a:rPr>
              <a:t>Second</a:t>
            </a:r>
            <a:endParaRPr b="0" lang="es-AR" sz="1090" spc="-1" strike="noStrike">
              <a:solidFill>
                <a:srgbClr val="000000"/>
              </a:solidFill>
              <a:latin typeface="Arial"/>
            </a:endParaRPr>
          </a:p>
          <a:p>
            <a:pPr>
              <a:lnSpc>
                <a:spcPts val="1301"/>
              </a:lnSpc>
              <a:tabLst>
                <a:tab algn="l" pos="609480"/>
              </a:tabLst>
            </a:pPr>
            <a:r>
              <a:rPr b="0" lang="en-US" sz="1800" spc="-1" strike="noStrike">
                <a:solidFill>
                  <a:srgbClr val="000000"/>
                </a:solidFill>
                <a:latin typeface="Calibri"/>
              </a:rPr>
              <a:t>	</a:t>
            </a:r>
            <a:r>
              <a:rPr b="1" lang="en-US" sz="1090" spc="-1" strike="noStrike">
                <a:solidFill>
                  <a:srgbClr val="000000"/>
                </a:solidFill>
                <a:latin typeface="Times New Roman"/>
              </a:rPr>
              <a:t>Source</a:t>
            </a:r>
            <a:r>
              <a:rPr b="0" lang="en-US" sz="1090" spc="-1" strike="noStrike">
                <a:solidFill>
                  <a:srgbClr val="000000"/>
                </a:solidFill>
                <a:latin typeface="Times New Roman"/>
              </a:rPr>
              <a:t> </a:t>
            </a:r>
            <a:r>
              <a:rPr b="1" lang="en-US" sz="1090" spc="-1" strike="noStrike">
                <a:solidFill>
                  <a:srgbClr val="000000"/>
                </a:solidFill>
                <a:latin typeface="Times New Roman"/>
              </a:rPr>
              <a:t>Operand</a:t>
            </a:r>
            <a:endParaRPr b="0" lang="es-AR" sz="10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8" name="Picture 3" descr=""/>
          <p:cNvPicPr/>
          <p:nvPr/>
        </p:nvPicPr>
        <p:blipFill>
          <a:blip r:embed="rId1"/>
          <a:stretch/>
        </p:blipFill>
        <p:spPr>
          <a:xfrm>
            <a:off x="1386000" y="812520"/>
            <a:ext cx="12347280" cy="9062640"/>
          </a:xfrm>
          <a:prstGeom prst="rect">
            <a:avLst/>
          </a:prstGeom>
          <a:ln w="0">
            <a:noFill/>
          </a:ln>
        </p:spPr>
      </p:pic>
      <p:sp>
        <p:nvSpPr>
          <p:cNvPr id="579" name="TextBox 1"/>
          <p:cNvSpPr/>
          <p:nvPr/>
        </p:nvSpPr>
        <p:spPr>
          <a:xfrm>
            <a:off x="5344920" y="1130400"/>
            <a:ext cx="595044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Instérprete</a:t>
            </a:r>
            <a:r>
              <a:rPr b="0" lang="en-US" sz="4390" spc="-1" strike="noStrike">
                <a:solidFill>
                  <a:srgbClr val="000000"/>
                </a:solidFill>
                <a:latin typeface="Times New Roman"/>
              </a:rPr>
              <a:t> </a:t>
            </a:r>
            <a:r>
              <a:rPr b="1" lang="en-US" sz="4390" spc="-1" strike="noStrike">
                <a:solidFill>
                  <a:srgbClr val="000000"/>
                </a:solidFill>
                <a:latin typeface="Times New Roman"/>
              </a:rPr>
              <a:t>Visual</a:t>
            </a:r>
            <a:r>
              <a:rPr b="0" lang="en-US" sz="4390" spc="-1" strike="noStrike">
                <a:solidFill>
                  <a:srgbClr val="000000"/>
                </a:solidFill>
                <a:latin typeface="Times New Roman"/>
              </a:rPr>
              <a:t> </a:t>
            </a:r>
            <a:r>
              <a:rPr b="1" lang="en-US" sz="4390" spc="-1" strike="noStrike">
                <a:solidFill>
                  <a:srgbClr val="000000"/>
                </a:solidFill>
                <a:latin typeface="Times New Roman"/>
              </a:rPr>
              <a:t>PIC16</a:t>
            </a:r>
            <a:endParaRPr b="0" lang="es-AR" sz="4390" spc="-1" strike="noStrike">
              <a:solidFill>
                <a:srgbClr val="000000"/>
              </a:solidFill>
              <a:latin typeface="Arial"/>
            </a:endParaRPr>
          </a:p>
        </p:txBody>
      </p:sp>
      <p:sp>
        <p:nvSpPr>
          <p:cNvPr id="580" name="TextBox 1"/>
          <p:cNvSpPr/>
          <p:nvPr/>
        </p:nvSpPr>
        <p:spPr>
          <a:xfrm>
            <a:off x="7286760" y="3559680"/>
            <a:ext cx="339480" cy="464400"/>
          </a:xfrm>
          <a:prstGeom prst="rect">
            <a:avLst/>
          </a:prstGeom>
          <a:noFill/>
          <a:ln w="0">
            <a:noFill/>
          </a:ln>
        </p:spPr>
        <p:style>
          <a:lnRef idx="0"/>
          <a:fillRef idx="0"/>
          <a:effectRef idx="0"/>
          <a:fontRef idx="minor"/>
        </p:style>
        <p:txBody>
          <a:bodyPr wrap="none" lIns="0" rIns="0" tIns="0" bIns="45000" anchor="t">
            <a:spAutoFit/>
          </a:bodyPr>
          <a:p>
            <a:pPr>
              <a:lnSpc>
                <a:spcPts val="1800"/>
              </a:lnSpc>
              <a:tabLst>
                <a:tab algn="l" pos="25560"/>
              </a:tabLst>
            </a:pPr>
            <a:r>
              <a:rPr b="1" lang="en-US" sz="1300" spc="-1" strike="noStrike">
                <a:solidFill>
                  <a:srgbClr val="000000"/>
                </a:solidFill>
                <a:latin typeface="Times New Roman"/>
              </a:rPr>
              <a:t>Data</a:t>
            </a:r>
            <a:endParaRPr b="0" lang="es-AR" sz="1300" spc="-1" strike="noStrike">
              <a:solidFill>
                <a:srgbClr val="000000"/>
              </a:solidFill>
              <a:latin typeface="Arial"/>
            </a:endParaRPr>
          </a:p>
          <a:p>
            <a:pPr>
              <a:lnSpc>
                <a:spcPts val="1500"/>
              </a:lnSpc>
              <a:tabLst>
                <a:tab algn="l" pos="25560"/>
              </a:tabLst>
            </a:pPr>
            <a:r>
              <a:rPr b="0" lang="en-US" sz="1800" spc="-1" strike="noStrike">
                <a:solidFill>
                  <a:srgbClr val="000000"/>
                </a:solidFill>
                <a:latin typeface="Calibri"/>
              </a:rPr>
              <a:t>	</a:t>
            </a:r>
            <a:r>
              <a:rPr b="1" lang="en-US" sz="1300" spc="-1" strike="noStrike">
                <a:solidFill>
                  <a:srgbClr val="000000"/>
                </a:solidFill>
                <a:latin typeface="Times New Roman"/>
              </a:rPr>
              <a:t>Bus</a:t>
            </a:r>
            <a:endParaRPr b="0" lang="es-AR" sz="1300" spc="-1" strike="noStrike">
              <a:solidFill>
                <a:srgbClr val="000000"/>
              </a:solidFill>
              <a:latin typeface="Arial"/>
            </a:endParaRPr>
          </a:p>
        </p:txBody>
      </p:sp>
      <p:sp>
        <p:nvSpPr>
          <p:cNvPr id="581" name="TextBox 1"/>
          <p:cNvSpPr/>
          <p:nvPr/>
        </p:nvSpPr>
        <p:spPr>
          <a:xfrm>
            <a:off x="12179520" y="4941720"/>
            <a:ext cx="928440" cy="137916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38160"/>
                <a:tab algn="l" pos="50760"/>
                <a:tab algn="l" pos="63360"/>
              </a:tabLst>
            </a:pPr>
            <a:r>
              <a:rPr b="1" lang="en-US" sz="1800" spc="-1" strike="noStrike">
                <a:solidFill>
                  <a:srgbClr val="000000"/>
                </a:solidFill>
                <a:latin typeface="Times New Roman"/>
              </a:rPr>
              <a:t>STATUS</a:t>
            </a:r>
            <a:endParaRPr b="0" lang="es-AR" sz="1800" spc="-1" strike="noStrike">
              <a:solidFill>
                <a:srgbClr val="000000"/>
              </a:solidFill>
              <a:latin typeface="Arial"/>
            </a:endParaRPr>
          </a:p>
          <a:p>
            <a:pPr>
              <a:lnSpc>
                <a:spcPts val="2001"/>
              </a:lnSpc>
              <a:tabLst>
                <a:tab algn="l" pos="38160"/>
                <a:tab algn="l" pos="50760"/>
                <a:tab algn="l" pos="633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Times New Roman"/>
              </a:rPr>
              <a:t>2     1    0</a:t>
            </a:r>
            <a:endParaRPr b="0" lang="es-AR" sz="1800" spc="-1" strike="noStrike">
              <a:solidFill>
                <a:srgbClr val="000000"/>
              </a:solidFill>
              <a:latin typeface="Arial"/>
            </a:endParaRPr>
          </a:p>
          <a:p>
            <a:pPr>
              <a:lnSpc>
                <a:spcPts val="3300"/>
              </a:lnSpc>
              <a:tabLst>
                <a:tab algn="l" pos="38160"/>
                <a:tab algn="l" pos="50760"/>
                <a:tab algn="l" pos="6336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2500" spc="-1" strike="noStrike">
                <a:solidFill>
                  <a:srgbClr val="000000"/>
                </a:solidFill>
                <a:latin typeface="Times New Roman"/>
              </a:rPr>
              <a:t>1</a:t>
            </a:r>
            <a:r>
              <a:rPr b="0" lang="en-US" sz="2500" spc="-1" strike="noStrike">
                <a:solidFill>
                  <a:srgbClr val="000000"/>
                </a:solidFill>
                <a:latin typeface="Times New Roman"/>
              </a:rPr>
              <a:t>  </a:t>
            </a:r>
            <a:r>
              <a:rPr b="1" lang="en-US" sz="2500" spc="-1" strike="noStrike">
                <a:solidFill>
                  <a:srgbClr val="b2b2b2"/>
                </a:solidFill>
                <a:latin typeface="Times New Roman"/>
              </a:rPr>
              <a:t>0</a:t>
            </a:r>
            <a:r>
              <a:rPr b="0" lang="en-US" sz="2500" spc="-1" strike="noStrike">
                <a:solidFill>
                  <a:srgbClr val="000000"/>
                </a:solidFill>
                <a:latin typeface="Times New Roman"/>
              </a:rPr>
              <a:t>  </a:t>
            </a:r>
            <a:r>
              <a:rPr b="1" lang="en-US" sz="2500" spc="-1" strike="noStrike">
                <a:solidFill>
                  <a:srgbClr val="000000"/>
                </a:solidFill>
                <a:latin typeface="Times New Roman"/>
              </a:rPr>
              <a:t>0</a:t>
            </a:r>
            <a:endParaRPr b="0" lang="es-AR" sz="2500" spc="-1" strike="noStrike">
              <a:solidFill>
                <a:srgbClr val="000000"/>
              </a:solidFill>
              <a:latin typeface="Arial"/>
            </a:endParaRPr>
          </a:p>
          <a:p>
            <a:pPr>
              <a:lnSpc>
                <a:spcPts val="2701"/>
              </a:lnSpc>
              <a:tabLst>
                <a:tab algn="l" pos="38160"/>
                <a:tab algn="l" pos="50760"/>
                <a:tab algn="l" pos="63360"/>
              </a:tabLst>
            </a:pPr>
            <a:r>
              <a:rPr b="0" lang="en-US" sz="1800" spc="-1" strike="noStrike">
                <a:solidFill>
                  <a:srgbClr val="000000"/>
                </a:solidFill>
                <a:latin typeface="Calibri"/>
              </a:rPr>
              <a:t>	</a:t>
            </a:r>
            <a:r>
              <a:rPr b="1" lang="en-US" sz="1800" spc="-1" strike="noStrike">
                <a:solidFill>
                  <a:srgbClr val="000000"/>
                </a:solidFill>
                <a:latin typeface="Times New Roman"/>
              </a:rPr>
              <a:t>Z</a:t>
            </a:r>
            <a:r>
              <a:rPr b="0" lang="en-US" sz="1800" spc="-1" strike="noStrike">
                <a:solidFill>
                  <a:srgbClr val="000000"/>
                </a:solidFill>
                <a:latin typeface="Times New Roman"/>
              </a:rPr>
              <a:t>   </a:t>
            </a:r>
            <a:r>
              <a:rPr b="1" lang="en-US" sz="1800" spc="-1" strike="noStrike">
                <a:solidFill>
                  <a:srgbClr val="000000"/>
                </a:solidFill>
                <a:latin typeface="Times New Roman"/>
              </a:rPr>
              <a:t>DC</a:t>
            </a:r>
            <a:r>
              <a:rPr b="0" lang="en-US" sz="1800" spc="-1" strike="noStrike">
                <a:solidFill>
                  <a:srgbClr val="000000"/>
                </a:solidFill>
                <a:latin typeface="Times New Roman"/>
              </a:rPr>
              <a:t> </a:t>
            </a:r>
            <a:r>
              <a:rPr b="1" lang="en-US" sz="1800" spc="-1" strike="noStrike">
                <a:solidFill>
                  <a:srgbClr val="000000"/>
                </a:solidFill>
                <a:latin typeface="Times New Roman"/>
              </a:rPr>
              <a:t>C</a:t>
            </a:r>
            <a:endParaRPr b="0" lang="es-AR" sz="1800" spc="-1" strike="noStrike">
              <a:solidFill>
                <a:srgbClr val="000000"/>
              </a:solidFill>
              <a:latin typeface="Arial"/>
            </a:endParaRPr>
          </a:p>
        </p:txBody>
      </p:sp>
      <p:sp>
        <p:nvSpPr>
          <p:cNvPr id="582" name="TextBox 1"/>
          <p:cNvSpPr/>
          <p:nvPr/>
        </p:nvSpPr>
        <p:spPr>
          <a:xfrm>
            <a:off x="4253760" y="3637080"/>
            <a:ext cx="2130480" cy="4262400"/>
          </a:xfrm>
          <a:prstGeom prst="rect">
            <a:avLst/>
          </a:prstGeom>
          <a:noFill/>
          <a:ln w="0">
            <a:noFill/>
          </a:ln>
        </p:spPr>
        <p:style>
          <a:lnRef idx="0"/>
          <a:fillRef idx="0"/>
          <a:effectRef idx="0"/>
          <a:fontRef idx="minor"/>
        </p:style>
        <p:txBody>
          <a:bodyPr wrap="none" lIns="0" rIns="0" tIns="0" bIns="45000" anchor="t">
            <a:spAutoFit/>
          </a:bodyPr>
          <a:p>
            <a:pPr>
              <a:lnSpc>
                <a:spcPts val="1800"/>
              </a:lnSpc>
              <a:tabLst>
                <a:tab algn="l" pos="241200"/>
                <a:tab algn="l" pos="787320"/>
                <a:tab algn="l" pos="952560"/>
                <a:tab algn="l" pos="1041480"/>
                <a:tab algn="l" pos="1143000"/>
              </a:tabLst>
            </a:pPr>
            <a:r>
              <a:rPr b="1" lang="en-US" sz="1300" spc="-1" strike="noStrike">
                <a:solidFill>
                  <a:srgbClr val="000000"/>
                </a:solidFill>
                <a:latin typeface="Times New Roman"/>
              </a:rPr>
              <a:t>Literal</a:t>
            </a:r>
            <a:r>
              <a:rPr b="0" lang="en-US" sz="1300" spc="-1" strike="noStrike">
                <a:solidFill>
                  <a:srgbClr val="000000"/>
                </a:solidFill>
                <a:latin typeface="Times New Roman"/>
              </a:rPr>
              <a:t> </a:t>
            </a:r>
            <a:r>
              <a:rPr b="1" lang="en-US" sz="1300" spc="-1" strike="noStrike">
                <a:solidFill>
                  <a:srgbClr val="000000"/>
                </a:solidFill>
                <a:latin typeface="Times New Roman"/>
              </a:rPr>
              <a:t>Data</a:t>
            </a:r>
            <a:r>
              <a:rPr b="0" lang="en-US" sz="1300" spc="-1" strike="noStrike">
                <a:solidFill>
                  <a:srgbClr val="000000"/>
                </a:solidFill>
                <a:latin typeface="Times New Roman"/>
              </a:rPr>
              <a:t> </a:t>
            </a:r>
            <a:r>
              <a:rPr b="1" lang="en-US" sz="1300" spc="-1" strike="noStrike">
                <a:solidFill>
                  <a:srgbClr val="000000"/>
                </a:solidFill>
                <a:latin typeface="Times New Roman"/>
              </a:rPr>
              <a:t>from</a:t>
            </a:r>
            <a:endParaRPr b="0" lang="es-AR" sz="1300" spc="-1" strike="noStrike">
              <a:solidFill>
                <a:srgbClr val="000000"/>
              </a:solidFill>
              <a:latin typeface="Arial"/>
            </a:endParaRPr>
          </a:p>
          <a:p>
            <a:pPr>
              <a:lnSpc>
                <a:spcPts val="1500"/>
              </a:lnSpc>
              <a:tabLst>
                <a:tab algn="l" pos="241200"/>
                <a:tab algn="l" pos="787320"/>
                <a:tab algn="l" pos="952560"/>
                <a:tab algn="l" pos="1041480"/>
                <a:tab algn="l" pos="1143000"/>
              </a:tabLst>
            </a:pPr>
            <a:r>
              <a:rPr b="1" lang="en-US" sz="1300" spc="-1" strike="noStrike">
                <a:solidFill>
                  <a:srgbClr val="000000"/>
                </a:solidFill>
                <a:latin typeface="Times New Roman"/>
              </a:rPr>
              <a:t>Instruction</a:t>
            </a:r>
            <a:r>
              <a:rPr b="0" lang="en-US" sz="1300" spc="-1" strike="noStrike">
                <a:solidFill>
                  <a:srgbClr val="000000"/>
                </a:solidFill>
                <a:latin typeface="Times New Roman"/>
              </a:rPr>
              <a:t> </a:t>
            </a:r>
            <a:r>
              <a:rPr b="1" lang="en-US" sz="1300" spc="-1" strike="noStrike">
                <a:solidFill>
                  <a:srgbClr val="000000"/>
                </a:solidFill>
                <a:latin typeface="Times New Roman"/>
              </a:rPr>
              <a:t>Word</a:t>
            </a:r>
            <a:endParaRPr b="0" lang="es-AR" sz="13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2599"/>
              </a:lnSpc>
              <a:tabLst>
                <a:tab algn="l" pos="241200"/>
                <a:tab algn="l" pos="787320"/>
                <a:tab algn="l" pos="952560"/>
                <a:tab algn="l" pos="1041480"/>
                <a:tab algn="l" pos="11430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Arial Black"/>
              </a:rPr>
              <a:t>w</a:t>
            </a:r>
            <a:r>
              <a:rPr b="0" lang="en-US" sz="1800" spc="-1" strike="noStrike">
                <a:solidFill>
                  <a:srgbClr val="000000"/>
                </a:solidFill>
                <a:latin typeface="Times New Roman"/>
              </a:rPr>
              <a:t>             </a:t>
            </a:r>
            <a:r>
              <a:rPr b="0" lang="en-US" sz="1800" spc="-1" strike="noStrike">
                <a:solidFill>
                  <a:srgbClr val="000000"/>
                </a:solidFill>
                <a:latin typeface="Arial Black"/>
              </a:rPr>
              <a:t>f</a:t>
            </a:r>
            <a:endParaRPr b="0" lang="es-AR" sz="1800" spc="-1" strike="noStrike">
              <a:solidFill>
                <a:srgbClr val="000000"/>
              </a:solidFill>
              <a:latin typeface="Arial"/>
            </a:endParaRPr>
          </a:p>
          <a:p>
            <a:pPr>
              <a:lnSpc>
                <a:spcPts val="2599"/>
              </a:lnSpc>
              <a:tabLst>
                <a:tab algn="l" pos="241200"/>
                <a:tab algn="l" pos="787320"/>
                <a:tab algn="l" pos="952560"/>
                <a:tab algn="l" pos="1041480"/>
                <a:tab algn="l" pos="11430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2200" spc="-1" strike="noStrike">
                <a:solidFill>
                  <a:srgbClr val="000000"/>
                </a:solidFill>
                <a:latin typeface="Arial Black"/>
              </a:rPr>
              <a:t>ALU</a:t>
            </a:r>
            <a:endParaRPr b="0" lang="es-AR" sz="22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3300"/>
              </a:lnSpc>
              <a:tabLst>
                <a:tab algn="l" pos="241200"/>
                <a:tab algn="l" pos="787320"/>
                <a:tab algn="l" pos="952560"/>
                <a:tab algn="l" pos="1041480"/>
                <a:tab algn="l" pos="1143000"/>
              </a:tabLst>
            </a:pPr>
            <a:r>
              <a:rPr b="0" lang="en-US" sz="1800" spc="-1" strike="noStrike">
                <a:solidFill>
                  <a:srgbClr val="000000"/>
                </a:solidFill>
                <a:latin typeface="Calibri"/>
              </a:rPr>
              <a:t>	</a:t>
            </a:r>
            <a:r>
              <a:rPr b="0" lang="en-US" sz="1800" spc="-1" strike="noStrike">
                <a:solidFill>
                  <a:srgbClr val="000000"/>
                </a:solidFill>
                <a:latin typeface="Arial Black"/>
              </a:rPr>
              <a:t>d</a:t>
            </a:r>
            <a:endParaRPr b="0" lang="es-AR" sz="1800" spc="-1" strike="noStrike">
              <a:solidFill>
                <a:srgbClr val="000000"/>
              </a:solidFill>
              <a:latin typeface="Arial"/>
            </a:endParaRPr>
          </a:p>
          <a:p>
            <a:pPr>
              <a:lnSpc>
                <a:spcPts val="1500"/>
              </a:lnSpc>
              <a:tabLst>
                <a:tab algn="l" pos="241200"/>
                <a:tab algn="l" pos="787320"/>
                <a:tab algn="l" pos="952560"/>
                <a:tab algn="l" pos="1041480"/>
                <a:tab algn="l" pos="11430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Arial Black"/>
              </a:rPr>
              <a:t>w</a:t>
            </a:r>
            <a:r>
              <a:rPr b="0" lang="en-US" sz="1800" spc="-1" strike="noStrike">
                <a:solidFill>
                  <a:srgbClr val="000000"/>
                </a:solidFill>
                <a:latin typeface="Times New Roman"/>
              </a:rPr>
              <a:t>             </a:t>
            </a:r>
            <a:r>
              <a:rPr b="0" lang="en-US" sz="1800" spc="-1" strike="noStrike">
                <a:solidFill>
                  <a:srgbClr val="000000"/>
                </a:solidFill>
                <a:latin typeface="Arial Black"/>
              </a:rPr>
              <a:t>f</a:t>
            </a: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1001"/>
              </a:lnSpc>
              <a:tabLst>
                <a:tab algn="l" pos="241200"/>
                <a:tab algn="l" pos="787320"/>
                <a:tab algn="l" pos="952560"/>
                <a:tab algn="l" pos="1041480"/>
                <a:tab algn="l" pos="1143000"/>
              </a:tabLst>
            </a:pPr>
            <a:endParaRPr b="0" lang="es-AR" sz="1800" spc="-1" strike="noStrike">
              <a:solidFill>
                <a:srgbClr val="000000"/>
              </a:solidFill>
              <a:latin typeface="Arial"/>
            </a:endParaRPr>
          </a:p>
          <a:p>
            <a:pPr>
              <a:lnSpc>
                <a:spcPts val="3699"/>
              </a:lnSpc>
              <a:tabLst>
                <a:tab algn="l" pos="241200"/>
                <a:tab algn="l" pos="787320"/>
                <a:tab algn="l" pos="952560"/>
                <a:tab algn="l" pos="1041480"/>
                <a:tab algn="l" pos="11430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2500" spc="-1" strike="noStrike">
                <a:solidFill>
                  <a:srgbClr val="000000"/>
                </a:solidFill>
                <a:latin typeface="Times New Roman"/>
              </a:rPr>
              <a:t>FF</a:t>
            </a:r>
            <a:endParaRPr b="0" lang="es-AR" sz="2500" spc="-1" strike="noStrike">
              <a:solidFill>
                <a:srgbClr val="000000"/>
              </a:solidFill>
              <a:latin typeface="Arial"/>
            </a:endParaRPr>
          </a:p>
          <a:p>
            <a:pPr>
              <a:lnSpc>
                <a:spcPts val="2200"/>
              </a:lnSpc>
              <a:tabLst>
                <a:tab algn="l" pos="241200"/>
                <a:tab algn="l" pos="787320"/>
                <a:tab algn="l" pos="952560"/>
                <a:tab algn="l" pos="1041480"/>
                <a:tab algn="l" pos="11430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Arial Black"/>
              </a:rPr>
              <a:t>W</a:t>
            </a:r>
            <a:r>
              <a:rPr b="0" lang="en-US" sz="1390" spc="-1" strike="noStrike">
                <a:solidFill>
                  <a:srgbClr val="000000"/>
                </a:solidFill>
                <a:latin typeface="Times New Roman"/>
              </a:rPr>
              <a:t>  </a:t>
            </a:r>
            <a:r>
              <a:rPr b="0" lang="en-US" sz="1390" spc="-1" strike="noStrike">
                <a:solidFill>
                  <a:srgbClr val="000000"/>
                </a:solidFill>
                <a:latin typeface="Arial Black"/>
              </a:rPr>
              <a:t>Register</a:t>
            </a:r>
            <a:endParaRPr b="0" lang="es-AR" sz="1390" spc="-1" strike="noStrike">
              <a:solidFill>
                <a:srgbClr val="000000"/>
              </a:solidFill>
              <a:latin typeface="Arial"/>
            </a:endParaRPr>
          </a:p>
        </p:txBody>
      </p:sp>
      <p:sp>
        <p:nvSpPr>
          <p:cNvPr id="583" name="TextBox 1"/>
          <p:cNvSpPr/>
          <p:nvPr/>
        </p:nvSpPr>
        <p:spPr>
          <a:xfrm>
            <a:off x="9199440" y="3854880"/>
            <a:ext cx="892800" cy="4325040"/>
          </a:xfrm>
          <a:prstGeom prst="rect">
            <a:avLst/>
          </a:prstGeom>
          <a:noFill/>
          <a:ln w="0">
            <a:noFill/>
          </a:ln>
        </p:spPr>
        <p:style>
          <a:lnRef idx="0"/>
          <a:fillRef idx="0"/>
          <a:effectRef idx="0"/>
          <a:fontRef idx="minor"/>
        </p:style>
        <p:txBody>
          <a:bodyPr wrap="none" lIns="0" rIns="0" tIns="0" bIns="45000" anchor="t">
            <a:spAutoFit/>
          </a:bodyPr>
          <a:p>
            <a:pPr>
              <a:lnSpc>
                <a:spcPts val="1800"/>
              </a:lnSpc>
              <a:tabLst>
                <a:tab algn="l" pos="304920"/>
                <a:tab algn="l" pos="317520"/>
              </a:tabLst>
            </a:pPr>
            <a:r>
              <a:rPr b="1" lang="en-US" sz="1300" spc="-1" strike="noStrike">
                <a:solidFill>
                  <a:srgbClr val="000000"/>
                </a:solidFill>
                <a:latin typeface="Times New Roman"/>
              </a:rPr>
              <a:t>Register</a:t>
            </a:r>
            <a:r>
              <a:rPr b="0" lang="en-US" sz="1300" spc="-1" strike="noStrike">
                <a:solidFill>
                  <a:srgbClr val="000000"/>
                </a:solidFill>
                <a:latin typeface="Times New Roman"/>
              </a:rPr>
              <a:t> </a:t>
            </a:r>
            <a:r>
              <a:rPr b="1" lang="en-US" sz="1300" spc="-1" strike="noStrike">
                <a:solidFill>
                  <a:srgbClr val="000000"/>
                </a:solidFill>
                <a:latin typeface="Times New Roman"/>
              </a:rPr>
              <a:t>File</a:t>
            </a:r>
            <a:endParaRPr b="0" lang="es-AR" sz="1300" spc="-1" strike="noStrike">
              <a:solidFill>
                <a:srgbClr val="000000"/>
              </a:solidFill>
              <a:latin typeface="Arial"/>
            </a:endParaRPr>
          </a:p>
          <a:p>
            <a:pPr>
              <a:lnSpc>
                <a:spcPts val="3200"/>
              </a:lnSpc>
              <a:tabLst>
                <a:tab algn="l" pos="304920"/>
                <a:tab algn="l" pos="317520"/>
              </a:tabLst>
            </a:pPr>
            <a:r>
              <a:rPr b="0" lang="en-US" sz="1800" spc="-1" strike="noStrike">
                <a:solidFill>
                  <a:srgbClr val="000000"/>
                </a:solidFill>
                <a:latin typeface="Calibri"/>
              </a:rPr>
              <a:t>	</a:t>
            </a:r>
            <a:r>
              <a:rPr b="1" lang="en-US" sz="2500" spc="-1" strike="noStrike">
                <a:solidFill>
                  <a:srgbClr val="000000"/>
                </a:solidFill>
                <a:latin typeface="Times New Roman"/>
              </a:rPr>
              <a:t>FF</a:t>
            </a:r>
            <a:endParaRPr b="0" lang="es-AR" sz="2500" spc="-1" strike="noStrike">
              <a:solidFill>
                <a:srgbClr val="000000"/>
              </a:solidFill>
              <a:latin typeface="Arial"/>
            </a:endParaRPr>
          </a:p>
          <a:p>
            <a:pPr>
              <a:lnSpc>
                <a:spcPts val="2599"/>
              </a:lnSpc>
              <a:tabLst>
                <a:tab algn="l" pos="304920"/>
                <a:tab algn="l" pos="317520"/>
              </a:tabLst>
            </a:pPr>
            <a:r>
              <a:rPr b="0" lang="en-US" sz="1800" spc="-1" strike="noStrike">
                <a:solidFill>
                  <a:srgbClr val="000000"/>
                </a:solidFill>
                <a:latin typeface="Calibri"/>
              </a:rPr>
              <a:t>	</a:t>
            </a:r>
            <a:r>
              <a:rPr b="1" lang="en-US" sz="2500" spc="-1" strike="noStrike">
                <a:solidFill>
                  <a:srgbClr val="000000"/>
                </a:solidFill>
                <a:latin typeface="Times New Roman"/>
              </a:rPr>
              <a:t>FF</a:t>
            </a:r>
            <a:endParaRPr b="0" lang="es-AR" sz="2500" spc="-1" strike="noStrike">
              <a:solidFill>
                <a:srgbClr val="000000"/>
              </a:solidFill>
              <a:latin typeface="Arial"/>
            </a:endParaRPr>
          </a:p>
          <a:p>
            <a:pPr>
              <a:lnSpc>
                <a:spcPts val="2599"/>
              </a:lnSpc>
              <a:tabLst>
                <a:tab algn="l" pos="304920"/>
                <a:tab algn="l" pos="317520"/>
              </a:tabLst>
            </a:pPr>
            <a:r>
              <a:rPr b="0" lang="en-US" sz="1800" spc="-1" strike="noStrike">
                <a:solidFill>
                  <a:srgbClr val="000000"/>
                </a:solidFill>
                <a:latin typeface="Calibri"/>
              </a:rPr>
              <a:t>	</a:t>
            </a:r>
            <a:r>
              <a:rPr b="1" lang="en-US" sz="2500" spc="-1" strike="noStrike">
                <a:solidFill>
                  <a:srgbClr val="000000"/>
                </a:solidFill>
                <a:latin typeface="Times New Roman"/>
              </a:rPr>
              <a:t>FF</a:t>
            </a:r>
            <a:endParaRPr b="0" lang="es-AR" sz="2500" spc="-1" strike="noStrike">
              <a:solidFill>
                <a:srgbClr val="000000"/>
              </a:solidFill>
              <a:latin typeface="Arial"/>
            </a:endParaRPr>
          </a:p>
          <a:p>
            <a:pPr>
              <a:lnSpc>
                <a:spcPts val="2599"/>
              </a:lnSpc>
              <a:tabLst>
                <a:tab algn="l" pos="304920"/>
                <a:tab algn="l" pos="3175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2500" spc="-1" strike="noStrike">
                <a:solidFill>
                  <a:srgbClr val="000000"/>
                </a:solidFill>
                <a:latin typeface="Times New Roman"/>
              </a:rPr>
              <a:t>18</a:t>
            </a:r>
            <a:endParaRPr b="0" lang="es-AR" sz="2500" spc="-1" strike="noStrike">
              <a:solidFill>
                <a:srgbClr val="000000"/>
              </a:solidFill>
              <a:latin typeface="Arial"/>
            </a:endParaRPr>
          </a:p>
          <a:p>
            <a:pPr>
              <a:lnSpc>
                <a:spcPts val="2599"/>
              </a:lnSpc>
              <a:tabLst>
                <a:tab algn="l" pos="304920"/>
                <a:tab algn="l" pos="317520"/>
              </a:tabLst>
            </a:pPr>
            <a:r>
              <a:rPr b="0" lang="en-US" sz="1800" spc="-1" strike="noStrike">
                <a:solidFill>
                  <a:srgbClr val="000000"/>
                </a:solidFill>
                <a:latin typeface="Calibri"/>
              </a:rPr>
              <a:t>	</a:t>
            </a:r>
            <a:r>
              <a:rPr b="1" lang="en-US" sz="2500" spc="-1" strike="noStrike">
                <a:solidFill>
                  <a:srgbClr val="000000"/>
                </a:solidFill>
                <a:latin typeface="Times New Roman"/>
              </a:rPr>
              <a:t>FF</a:t>
            </a:r>
            <a:endParaRPr b="0" lang="es-AR" sz="2500" spc="-1" strike="noStrike">
              <a:solidFill>
                <a:srgbClr val="000000"/>
              </a:solidFill>
              <a:latin typeface="Arial"/>
            </a:endParaRPr>
          </a:p>
          <a:p>
            <a:pPr>
              <a:lnSpc>
                <a:spcPts val="2599"/>
              </a:lnSpc>
              <a:tabLst>
                <a:tab algn="l" pos="304920"/>
                <a:tab algn="l" pos="317520"/>
              </a:tabLst>
            </a:pPr>
            <a:r>
              <a:rPr b="0" lang="en-US" sz="1800" spc="-1" strike="noStrike">
                <a:solidFill>
                  <a:srgbClr val="000000"/>
                </a:solidFill>
                <a:latin typeface="Calibri"/>
              </a:rPr>
              <a:t>	</a:t>
            </a:r>
            <a:r>
              <a:rPr b="1" lang="en-US" sz="2500" spc="-1" strike="noStrike">
                <a:solidFill>
                  <a:srgbClr val="000000"/>
                </a:solidFill>
                <a:latin typeface="Times New Roman"/>
              </a:rPr>
              <a:t>FF</a:t>
            </a:r>
            <a:endParaRPr b="0" lang="es-AR" sz="2500" spc="-1" strike="noStrike">
              <a:solidFill>
                <a:srgbClr val="000000"/>
              </a:solidFill>
              <a:latin typeface="Arial"/>
            </a:endParaRPr>
          </a:p>
          <a:p>
            <a:pPr>
              <a:lnSpc>
                <a:spcPts val="1001"/>
              </a:lnSpc>
              <a:tabLst>
                <a:tab algn="l" pos="304920"/>
                <a:tab algn="l" pos="317520"/>
              </a:tabLst>
            </a:pPr>
            <a:endParaRPr b="0" lang="es-AR" sz="1800" spc="-1" strike="noStrike">
              <a:solidFill>
                <a:srgbClr val="000000"/>
              </a:solidFill>
              <a:latin typeface="Arial"/>
            </a:endParaRPr>
          </a:p>
          <a:p>
            <a:pPr>
              <a:lnSpc>
                <a:spcPts val="1001"/>
              </a:lnSpc>
              <a:tabLst>
                <a:tab algn="l" pos="304920"/>
                <a:tab algn="l" pos="317520"/>
              </a:tabLst>
            </a:pPr>
            <a:endParaRPr b="0" lang="es-AR" sz="1800" spc="-1" strike="noStrike">
              <a:solidFill>
                <a:srgbClr val="000000"/>
              </a:solidFill>
              <a:latin typeface="Arial"/>
            </a:endParaRPr>
          </a:p>
          <a:p>
            <a:pPr>
              <a:lnSpc>
                <a:spcPts val="1001"/>
              </a:lnSpc>
              <a:tabLst>
                <a:tab algn="l" pos="304920"/>
                <a:tab algn="l" pos="317520"/>
              </a:tabLst>
            </a:pPr>
            <a:endParaRPr b="0" lang="es-AR" sz="1800" spc="-1" strike="noStrike">
              <a:solidFill>
                <a:srgbClr val="000000"/>
              </a:solidFill>
              <a:latin typeface="Arial"/>
            </a:endParaRPr>
          </a:p>
          <a:p>
            <a:pPr>
              <a:lnSpc>
                <a:spcPts val="1001"/>
              </a:lnSpc>
              <a:tabLst>
                <a:tab algn="l" pos="304920"/>
                <a:tab algn="l" pos="317520"/>
              </a:tabLst>
            </a:pPr>
            <a:endParaRPr b="0" lang="es-AR" sz="1800" spc="-1" strike="noStrike">
              <a:solidFill>
                <a:srgbClr val="000000"/>
              </a:solidFill>
              <a:latin typeface="Arial"/>
            </a:endParaRPr>
          </a:p>
          <a:p>
            <a:pPr>
              <a:lnSpc>
                <a:spcPts val="3900"/>
              </a:lnSpc>
              <a:tabLst>
                <a:tab algn="l" pos="304920"/>
                <a:tab algn="l" pos="317520"/>
              </a:tabLst>
            </a:pPr>
            <a:r>
              <a:rPr b="0" lang="en-US" sz="1800" spc="-1" strike="noStrike">
                <a:solidFill>
                  <a:srgbClr val="000000"/>
                </a:solidFill>
                <a:latin typeface="Calibri"/>
              </a:rPr>
              <a:t>	</a:t>
            </a:r>
            <a:r>
              <a:rPr b="1" lang="en-US" sz="2500" spc="-1" strike="noStrike">
                <a:solidFill>
                  <a:srgbClr val="000000"/>
                </a:solidFill>
                <a:latin typeface="Times New Roman"/>
              </a:rPr>
              <a:t>FF</a:t>
            </a:r>
            <a:endParaRPr b="0" lang="es-AR" sz="2500" spc="-1" strike="noStrike">
              <a:solidFill>
                <a:srgbClr val="000000"/>
              </a:solidFill>
              <a:latin typeface="Arial"/>
            </a:endParaRPr>
          </a:p>
          <a:p>
            <a:pPr>
              <a:lnSpc>
                <a:spcPts val="2599"/>
              </a:lnSpc>
              <a:tabLst>
                <a:tab algn="l" pos="304920"/>
                <a:tab algn="l" pos="317520"/>
              </a:tabLst>
            </a:pPr>
            <a:r>
              <a:rPr b="0" lang="en-US" sz="1800" spc="-1" strike="noStrike">
                <a:solidFill>
                  <a:srgbClr val="000000"/>
                </a:solidFill>
                <a:latin typeface="Calibri"/>
              </a:rPr>
              <a:t>	</a:t>
            </a:r>
            <a:r>
              <a:rPr b="1" lang="en-US" sz="2500" spc="-1" strike="noStrike">
                <a:solidFill>
                  <a:srgbClr val="000000"/>
                </a:solidFill>
                <a:latin typeface="Times New Roman"/>
              </a:rPr>
              <a:t>FF</a:t>
            </a:r>
            <a:endParaRPr b="0" lang="es-AR" sz="2500" spc="-1" strike="noStrike">
              <a:solidFill>
                <a:srgbClr val="000000"/>
              </a:solidFill>
              <a:latin typeface="Arial"/>
            </a:endParaRPr>
          </a:p>
          <a:p>
            <a:pPr>
              <a:lnSpc>
                <a:spcPts val="2599"/>
              </a:lnSpc>
              <a:tabLst>
                <a:tab algn="l" pos="304920"/>
                <a:tab algn="l" pos="317520"/>
              </a:tabLst>
            </a:pPr>
            <a:r>
              <a:rPr b="0" lang="en-US" sz="1800" spc="-1" strike="noStrike">
                <a:solidFill>
                  <a:srgbClr val="000000"/>
                </a:solidFill>
                <a:latin typeface="Calibri"/>
              </a:rPr>
              <a:t>	</a:t>
            </a:r>
            <a:r>
              <a:rPr b="1" lang="en-US" sz="2500" spc="-1" strike="noStrike">
                <a:solidFill>
                  <a:srgbClr val="000000"/>
                </a:solidFill>
                <a:latin typeface="Times New Roman"/>
              </a:rPr>
              <a:t>FF</a:t>
            </a:r>
            <a:endParaRPr b="0" lang="es-AR" sz="2500" spc="-1" strike="noStrike">
              <a:solidFill>
                <a:srgbClr val="000000"/>
              </a:solidFill>
              <a:latin typeface="Arial"/>
            </a:endParaRPr>
          </a:p>
          <a:p>
            <a:pPr>
              <a:lnSpc>
                <a:spcPts val="2599"/>
              </a:lnSpc>
              <a:tabLst>
                <a:tab algn="l" pos="304920"/>
                <a:tab algn="l" pos="317520"/>
              </a:tabLst>
            </a:pPr>
            <a:r>
              <a:rPr b="0" lang="en-US" sz="1800" spc="-1" strike="noStrike">
                <a:solidFill>
                  <a:srgbClr val="000000"/>
                </a:solidFill>
                <a:latin typeface="Calibri"/>
              </a:rPr>
              <a:t>	</a:t>
            </a:r>
            <a:r>
              <a:rPr b="1" lang="en-US" sz="2500" spc="-1" strike="noStrike">
                <a:solidFill>
                  <a:srgbClr val="000000"/>
                </a:solidFill>
                <a:latin typeface="Times New Roman"/>
              </a:rPr>
              <a:t>FF</a:t>
            </a:r>
            <a:endParaRPr b="0" lang="es-AR" sz="2500" spc="-1" strike="noStrike">
              <a:solidFill>
                <a:srgbClr val="000000"/>
              </a:solidFill>
              <a:latin typeface="Arial"/>
            </a:endParaRPr>
          </a:p>
        </p:txBody>
      </p:sp>
      <p:sp>
        <p:nvSpPr>
          <p:cNvPr id="584" name="TextBox 1"/>
          <p:cNvSpPr/>
          <p:nvPr/>
        </p:nvSpPr>
        <p:spPr>
          <a:xfrm>
            <a:off x="10983240" y="4011840"/>
            <a:ext cx="574200" cy="423540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1" lang="en-US" sz="1300" spc="-1" strike="noStrike">
                <a:solidFill>
                  <a:srgbClr val="000000"/>
                </a:solidFill>
                <a:latin typeface="Times New Roman"/>
              </a:rPr>
              <a:t>Address</a:t>
            </a:r>
            <a:endParaRPr b="0" lang="es-AR" sz="1300" spc="-1" strike="noStrike">
              <a:solidFill>
                <a:srgbClr val="000000"/>
              </a:solidFill>
              <a:latin typeface="Arial"/>
            </a:endParaRPr>
          </a:p>
          <a:p>
            <a:pPr>
              <a:lnSpc>
                <a:spcPts val="2599"/>
              </a:lnSpc>
            </a:pPr>
            <a:r>
              <a:rPr b="0" lang="en-US" sz="1800" spc="-1" strike="noStrike">
                <a:solidFill>
                  <a:srgbClr val="000000"/>
                </a:solidFill>
                <a:latin typeface="Times New Roman"/>
              </a:rPr>
              <a:t>00h</a:t>
            </a:r>
            <a:endParaRPr b="0" lang="es-AR" sz="1800" spc="-1" strike="noStrike">
              <a:solidFill>
                <a:srgbClr val="000000"/>
              </a:solidFill>
              <a:latin typeface="Arial"/>
            </a:endParaRPr>
          </a:p>
          <a:p>
            <a:pPr>
              <a:lnSpc>
                <a:spcPts val="2599"/>
              </a:lnSpc>
            </a:pPr>
            <a:r>
              <a:rPr b="0" lang="en-US" sz="1800" spc="-1" strike="noStrike">
                <a:solidFill>
                  <a:srgbClr val="000000"/>
                </a:solidFill>
                <a:latin typeface="Times New Roman"/>
              </a:rPr>
              <a:t>01h</a:t>
            </a:r>
            <a:endParaRPr b="0" lang="es-AR" sz="1800" spc="-1" strike="noStrike">
              <a:solidFill>
                <a:srgbClr val="000000"/>
              </a:solidFill>
              <a:latin typeface="Arial"/>
            </a:endParaRPr>
          </a:p>
          <a:p>
            <a:pPr>
              <a:lnSpc>
                <a:spcPts val="2599"/>
              </a:lnSpc>
            </a:pPr>
            <a:r>
              <a:rPr b="0" lang="en-US" sz="1800" spc="-1" strike="noStrike">
                <a:solidFill>
                  <a:srgbClr val="000000"/>
                </a:solidFill>
                <a:latin typeface="Times New Roman"/>
              </a:rPr>
              <a:t>02h</a:t>
            </a:r>
            <a:endParaRPr b="0" lang="es-AR" sz="1800" spc="-1" strike="noStrike">
              <a:solidFill>
                <a:srgbClr val="000000"/>
              </a:solidFill>
              <a:latin typeface="Arial"/>
            </a:endParaRPr>
          </a:p>
          <a:p>
            <a:pPr>
              <a:lnSpc>
                <a:spcPts val="2599"/>
              </a:lnSpc>
            </a:pPr>
            <a:r>
              <a:rPr b="0" lang="en-US" sz="1800" spc="-1" strike="noStrike">
                <a:solidFill>
                  <a:srgbClr val="000000"/>
                </a:solidFill>
                <a:latin typeface="Times New Roman"/>
              </a:rPr>
              <a:t>03h</a:t>
            </a:r>
            <a:endParaRPr b="0" lang="es-AR" sz="1800" spc="-1" strike="noStrike">
              <a:solidFill>
                <a:srgbClr val="000000"/>
              </a:solidFill>
              <a:latin typeface="Arial"/>
            </a:endParaRPr>
          </a:p>
          <a:p>
            <a:pPr>
              <a:lnSpc>
                <a:spcPts val="2599"/>
              </a:lnSpc>
            </a:pPr>
            <a:r>
              <a:rPr b="0" lang="en-US" sz="1800" spc="-1" strike="noStrike">
                <a:solidFill>
                  <a:srgbClr val="000000"/>
                </a:solidFill>
                <a:latin typeface="Times New Roman"/>
              </a:rPr>
              <a:t>04h</a:t>
            </a:r>
            <a:endParaRPr b="0" lang="es-AR" sz="1800" spc="-1" strike="noStrike">
              <a:solidFill>
                <a:srgbClr val="000000"/>
              </a:solidFill>
              <a:latin typeface="Arial"/>
            </a:endParaRPr>
          </a:p>
          <a:p>
            <a:pPr>
              <a:lnSpc>
                <a:spcPts val="2599"/>
              </a:lnSpc>
            </a:pPr>
            <a:r>
              <a:rPr b="0" lang="en-US" sz="1800" spc="-1" strike="noStrike">
                <a:solidFill>
                  <a:srgbClr val="000000"/>
                </a:solidFill>
                <a:latin typeface="Times New Roman"/>
              </a:rPr>
              <a:t>05h</a:t>
            </a:r>
            <a:endParaRPr b="0" lang="es-AR" sz="1800" spc="-1" strike="noStrike">
              <a:solidFill>
                <a:srgbClr val="000000"/>
              </a:solidFill>
              <a:latin typeface="Arial"/>
            </a:endParaRPr>
          </a:p>
          <a:p>
            <a:pPr>
              <a:lnSpc>
                <a:spcPts val="2599"/>
              </a:lnSpc>
            </a:pPr>
            <a:r>
              <a:rPr b="0" lang="en-US" sz="1800" spc="-1" strike="noStrike">
                <a:solidFill>
                  <a:srgbClr val="000000"/>
                </a:solidFill>
                <a:latin typeface="Times New Roman"/>
              </a:rPr>
              <a:t>06h</a:t>
            </a:r>
            <a:endParaRPr b="0" lang="es-AR" sz="1800" spc="-1" strike="noStrike">
              <a:solidFill>
                <a:srgbClr val="000000"/>
              </a:solidFill>
              <a:latin typeface="Arial"/>
            </a:endParaRPr>
          </a:p>
          <a:p>
            <a:pPr>
              <a:lnSpc>
                <a:spcPts val="2599"/>
              </a:lnSpc>
            </a:pPr>
            <a:r>
              <a:rPr b="0" lang="en-US" sz="1800" spc="-1" strike="noStrike">
                <a:solidFill>
                  <a:srgbClr val="000000"/>
                </a:solidFill>
                <a:latin typeface="Times New Roman"/>
              </a:rPr>
              <a:t>07h</a:t>
            </a:r>
            <a:endParaRPr b="0" lang="es-AR" sz="1800" spc="-1" strike="noStrike">
              <a:solidFill>
                <a:srgbClr val="000000"/>
              </a:solidFill>
              <a:latin typeface="Arial"/>
            </a:endParaRPr>
          </a:p>
          <a:p>
            <a:pPr>
              <a:lnSpc>
                <a:spcPts val="2599"/>
              </a:lnSpc>
            </a:pPr>
            <a:r>
              <a:rPr b="0" lang="en-US" sz="1800" spc="-1" strike="noStrike">
                <a:solidFill>
                  <a:srgbClr val="000000"/>
                </a:solidFill>
                <a:latin typeface="Times New Roman"/>
              </a:rPr>
              <a:t>08h</a:t>
            </a:r>
            <a:endParaRPr b="0" lang="es-AR" sz="1800" spc="-1" strike="noStrike">
              <a:solidFill>
                <a:srgbClr val="000000"/>
              </a:solidFill>
              <a:latin typeface="Arial"/>
            </a:endParaRPr>
          </a:p>
          <a:p>
            <a:pPr>
              <a:lnSpc>
                <a:spcPts val="2599"/>
              </a:lnSpc>
            </a:pPr>
            <a:r>
              <a:rPr b="0" lang="en-US" sz="1800" spc="-1" strike="noStrike">
                <a:solidFill>
                  <a:srgbClr val="000000"/>
                </a:solidFill>
                <a:latin typeface="Times New Roman"/>
              </a:rPr>
              <a:t>09h</a:t>
            </a:r>
            <a:endParaRPr b="0" lang="es-AR" sz="1800" spc="-1" strike="noStrike">
              <a:solidFill>
                <a:srgbClr val="000000"/>
              </a:solidFill>
              <a:latin typeface="Arial"/>
            </a:endParaRPr>
          </a:p>
          <a:p>
            <a:pPr>
              <a:lnSpc>
                <a:spcPts val="2599"/>
              </a:lnSpc>
            </a:pPr>
            <a:r>
              <a:rPr b="0" lang="en-US" sz="1800" spc="-1" strike="noStrike">
                <a:solidFill>
                  <a:srgbClr val="000000"/>
                </a:solidFill>
                <a:latin typeface="Times New Roman"/>
              </a:rPr>
              <a:t>0Ah</a:t>
            </a:r>
            <a:endParaRPr b="0" lang="es-AR" sz="1800" spc="-1" strike="noStrike">
              <a:solidFill>
                <a:srgbClr val="000000"/>
              </a:solidFill>
              <a:latin typeface="Arial"/>
            </a:endParaRPr>
          </a:p>
          <a:p>
            <a:pPr>
              <a:lnSpc>
                <a:spcPts val="2599"/>
              </a:lnSpc>
            </a:pPr>
            <a:r>
              <a:rPr b="0" lang="en-US" sz="1800" spc="-1" strike="noStrike">
                <a:solidFill>
                  <a:srgbClr val="000000"/>
                </a:solidFill>
                <a:latin typeface="Times New Roman"/>
              </a:rPr>
              <a:t>0Bh</a:t>
            </a:r>
            <a:endParaRPr b="0" lang="es-AR" sz="1800" spc="-1" strike="noStrike">
              <a:solidFill>
                <a:srgbClr val="000000"/>
              </a:solidFill>
              <a:latin typeface="Arial"/>
            </a:endParaRPr>
          </a:p>
        </p:txBody>
      </p:sp>
      <p:sp>
        <p:nvSpPr>
          <p:cNvPr id="585" name="TextBox 1"/>
          <p:cNvSpPr/>
          <p:nvPr/>
        </p:nvSpPr>
        <p:spPr>
          <a:xfrm>
            <a:off x="2210400" y="2587680"/>
            <a:ext cx="1188360" cy="515160"/>
          </a:xfrm>
          <a:prstGeom prst="rect">
            <a:avLst/>
          </a:prstGeom>
          <a:noFill/>
          <a:ln w="0">
            <a:noFill/>
          </a:ln>
        </p:spPr>
        <p:style>
          <a:lnRef idx="0"/>
          <a:fillRef idx="0"/>
          <a:effectRef idx="0"/>
          <a:fontRef idx="minor"/>
        </p:style>
        <p:txBody>
          <a:bodyPr wrap="none" lIns="0" rIns="0" tIns="0" bIns="45000" anchor="t">
            <a:spAutoFit/>
          </a:bodyPr>
          <a:p>
            <a:pPr>
              <a:lnSpc>
                <a:spcPts val="3699"/>
              </a:lnSpc>
            </a:pPr>
            <a:r>
              <a:rPr b="0" lang="en-US" sz="2640" spc="-1" strike="noStrike">
                <a:solidFill>
                  <a:srgbClr val="000000"/>
                </a:solidFill>
                <a:latin typeface="Arial Black"/>
              </a:rPr>
              <a:t>ADDLW</a:t>
            </a:r>
            <a:endParaRPr b="0" lang="es-AR" sz="2640" spc="-1" strike="noStrike">
              <a:solidFill>
                <a:srgbClr val="000000"/>
              </a:solidFill>
              <a:latin typeface="Arial"/>
            </a:endParaRPr>
          </a:p>
        </p:txBody>
      </p:sp>
      <p:sp>
        <p:nvSpPr>
          <p:cNvPr id="586" name="TextBox 1"/>
          <p:cNvSpPr/>
          <p:nvPr/>
        </p:nvSpPr>
        <p:spPr>
          <a:xfrm>
            <a:off x="11276640" y="2721960"/>
            <a:ext cx="61992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430" spc="-1" strike="noStrike">
                <a:solidFill>
                  <a:srgbClr val="000000"/>
                </a:solidFill>
                <a:latin typeface="Times New Roman"/>
              </a:rPr>
              <a:t>Execute</a:t>
            </a:r>
            <a:endParaRPr b="0" lang="es-AR" sz="1430" spc="-1" strike="noStrike">
              <a:solidFill>
                <a:srgbClr val="000000"/>
              </a:solidFill>
              <a:latin typeface="Arial"/>
            </a:endParaRPr>
          </a:p>
        </p:txBody>
      </p:sp>
      <p:sp>
        <p:nvSpPr>
          <p:cNvPr id="587" name="TextBox 1"/>
          <p:cNvSpPr/>
          <p:nvPr/>
        </p:nvSpPr>
        <p:spPr>
          <a:xfrm>
            <a:off x="12553200" y="2721960"/>
            <a:ext cx="42768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430" spc="-1" strike="noStrike">
                <a:solidFill>
                  <a:srgbClr val="000000"/>
                </a:solidFill>
                <a:latin typeface="Times New Roman"/>
              </a:rPr>
              <a:t>Reset</a:t>
            </a:r>
            <a:endParaRPr b="0" lang="es-AR" sz="1430" spc="-1" strike="noStrike">
              <a:solidFill>
                <a:srgbClr val="000000"/>
              </a:solidFill>
              <a:latin typeface="Arial"/>
            </a:endParaRPr>
          </a:p>
        </p:txBody>
      </p:sp>
      <p:sp>
        <p:nvSpPr>
          <p:cNvPr id="588" name="TextBox 1"/>
          <p:cNvSpPr/>
          <p:nvPr/>
        </p:nvSpPr>
        <p:spPr>
          <a:xfrm>
            <a:off x="1961640" y="3810600"/>
            <a:ext cx="216000" cy="591480"/>
          </a:xfrm>
          <a:prstGeom prst="rect">
            <a:avLst/>
          </a:prstGeom>
          <a:noFill/>
          <a:ln w="0">
            <a:noFill/>
          </a:ln>
        </p:spPr>
        <p:style>
          <a:lnRef idx="0"/>
          <a:fillRef idx="0"/>
          <a:effectRef idx="0"/>
          <a:fontRef idx="minor"/>
        </p:style>
        <p:txBody>
          <a:bodyPr wrap="none" lIns="0" rIns="0" tIns="0" bIns="45000" anchor="t">
            <a:spAutoFit/>
          </a:bodyPr>
          <a:p>
            <a:pPr>
              <a:lnSpc>
                <a:spcPts val="1301"/>
              </a:lnSpc>
            </a:pPr>
            <a:r>
              <a:rPr b="1" lang="en-US" sz="980" spc="-1" strike="noStrike">
                <a:solidFill>
                  <a:srgbClr val="000000"/>
                </a:solidFill>
                <a:latin typeface="Times New Roman"/>
              </a:rPr>
              <a:t>Hex</a:t>
            </a:r>
            <a:endParaRPr b="0" lang="es-AR" sz="980" spc="-1" strike="noStrike">
              <a:solidFill>
                <a:srgbClr val="000000"/>
              </a:solidFill>
              <a:latin typeface="Arial"/>
            </a:endParaRPr>
          </a:p>
          <a:p>
            <a:pPr>
              <a:lnSpc>
                <a:spcPts val="1500"/>
              </a:lnSpc>
            </a:pPr>
            <a:r>
              <a:rPr b="1" lang="en-US" sz="980" spc="-1" strike="noStrike">
                <a:solidFill>
                  <a:srgbClr val="000000"/>
                </a:solidFill>
                <a:latin typeface="Times New Roman"/>
              </a:rPr>
              <a:t>Dec</a:t>
            </a:r>
            <a:endParaRPr b="0" lang="es-AR" sz="980" spc="-1" strike="noStrike">
              <a:solidFill>
                <a:srgbClr val="000000"/>
              </a:solidFill>
              <a:latin typeface="Arial"/>
            </a:endParaRPr>
          </a:p>
          <a:p>
            <a:pPr>
              <a:lnSpc>
                <a:spcPts val="1500"/>
              </a:lnSpc>
            </a:pPr>
            <a:r>
              <a:rPr b="1" lang="en-US" sz="980" spc="-1" strike="noStrike">
                <a:solidFill>
                  <a:srgbClr val="000000"/>
                </a:solidFill>
                <a:latin typeface="Times New Roman"/>
              </a:rPr>
              <a:t>Bin</a:t>
            </a:r>
            <a:endParaRPr b="0" lang="es-AR" sz="980" spc="-1" strike="noStrike">
              <a:solidFill>
                <a:srgbClr val="000000"/>
              </a:solidFill>
              <a:latin typeface="Arial"/>
            </a:endParaRPr>
          </a:p>
        </p:txBody>
      </p:sp>
      <p:sp>
        <p:nvSpPr>
          <p:cNvPr id="589" name="TextBox 1"/>
          <p:cNvSpPr/>
          <p:nvPr/>
        </p:nvSpPr>
        <p:spPr>
          <a:xfrm>
            <a:off x="6811200" y="2587680"/>
            <a:ext cx="949320" cy="528120"/>
          </a:xfrm>
          <a:prstGeom prst="rect">
            <a:avLst/>
          </a:prstGeom>
          <a:noFill/>
          <a:ln w="0">
            <a:noFill/>
          </a:ln>
        </p:spPr>
        <p:style>
          <a:lnRef idx="0"/>
          <a:fillRef idx="0"/>
          <a:effectRef idx="0"/>
          <a:fontRef idx="minor"/>
        </p:style>
        <p:txBody>
          <a:bodyPr wrap="none" lIns="0" rIns="0" tIns="0" bIns="45000" anchor="t">
            <a:spAutoFit/>
          </a:bodyPr>
          <a:p>
            <a:pPr>
              <a:lnSpc>
                <a:spcPts val="3801"/>
              </a:lnSpc>
            </a:pPr>
            <a:r>
              <a:rPr b="0" lang="en-US" sz="2640" spc="-1" strike="noStrike">
                <a:solidFill>
                  <a:srgbClr val="000000"/>
                </a:solidFill>
                <a:latin typeface="Arial Black"/>
              </a:rPr>
              <a:t>0x0A</a:t>
            </a:r>
            <a:r>
              <a:rPr b="0" lang="en-US" sz="2620" spc="-1" strike="noStrike">
                <a:solidFill>
                  <a:srgbClr val="000000"/>
                </a:solidFill>
                <a:latin typeface="Times New Roman"/>
              </a:rPr>
              <a:t> </a:t>
            </a:r>
            <a:r>
              <a:rPr b="0" lang="en-US" sz="2620" spc="-1" strike="noStrike">
                <a:solidFill>
                  <a:srgbClr val="aca89a"/>
                </a:solidFill>
                <a:latin typeface="Arial Black"/>
              </a:rPr>
              <a:t>,</a:t>
            </a:r>
            <a:endParaRPr b="0" lang="es-AR" sz="262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Imagen 4" descr=""/>
          <p:cNvPicPr/>
          <p:nvPr/>
        </p:nvPicPr>
        <p:blipFill>
          <a:blip r:embed="rId1"/>
          <a:stretch/>
        </p:blipFill>
        <p:spPr>
          <a:xfrm>
            <a:off x="872640" y="2345760"/>
            <a:ext cx="12945600" cy="7723440"/>
          </a:xfrm>
          <a:prstGeom prst="rect">
            <a:avLst/>
          </a:prstGeom>
          <a:ln w="0">
            <a:noFill/>
          </a:ln>
        </p:spPr>
      </p:pic>
      <p:sp>
        <p:nvSpPr>
          <p:cNvPr id="191" name="PlaceHolder 1"/>
          <p:cNvSpPr>
            <a:spLocks noGrp="1"/>
          </p:cNvSpPr>
          <p:nvPr>
            <p:ph type="title"/>
          </p:nvPr>
        </p:nvSpPr>
        <p:spPr>
          <a:xfrm>
            <a:off x="975600" y="722160"/>
            <a:ext cx="12637800" cy="1507320"/>
          </a:xfrm>
          <a:prstGeom prst="rect">
            <a:avLst/>
          </a:prstGeom>
          <a:noFill/>
          <a:ln w="0">
            <a:noFill/>
          </a:ln>
        </p:spPr>
        <p:txBody>
          <a:bodyPr anchor="ctr">
            <a:normAutofit/>
          </a:bodyPr>
          <a:p>
            <a:pPr indent="0" algn="ctr">
              <a:lnSpc>
                <a:spcPct val="100000"/>
              </a:lnSpc>
              <a:buNone/>
            </a:pPr>
            <a:r>
              <a:rPr b="0" lang="es-AR" sz="4400" spc="-1" strike="noStrike">
                <a:solidFill>
                  <a:schemeClr val="accent1"/>
                </a:solidFill>
                <a:latin typeface="Calibri"/>
              </a:rPr>
              <a:t>Web Personal</a:t>
            </a:r>
            <a:br>
              <a:rPr sz="4400"/>
            </a:br>
            <a:r>
              <a:rPr b="0" i="1" lang="es-AR" sz="3100" spc="-1" strike="noStrike">
                <a:solidFill>
                  <a:srgbClr val="ff0000"/>
                </a:solidFill>
                <a:latin typeface="Calibri"/>
              </a:rPr>
              <a:t>www.licrgarcia.wixsite.com.ar/misitio</a:t>
            </a:r>
            <a:endParaRPr b="0" lang="en-US" sz="31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2121480" y="4512240"/>
            <a:ext cx="10465920" cy="193860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Clase 4</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1" name="3 Imagen" descr="http://perso.wanadoo.es/pictob/imagenes/memdatos.gif"/>
          <p:cNvPicPr/>
          <p:nvPr/>
        </p:nvPicPr>
        <p:blipFill>
          <a:blip r:embed="rId1"/>
          <a:stretch/>
        </p:blipFill>
        <p:spPr>
          <a:xfrm>
            <a:off x="8389440" y="1610280"/>
            <a:ext cx="5531760" cy="3638160"/>
          </a:xfrm>
          <a:prstGeom prst="rect">
            <a:avLst/>
          </a:prstGeom>
          <a:ln w="0">
            <a:noFill/>
          </a:ln>
        </p:spPr>
      </p:pic>
      <p:sp>
        <p:nvSpPr>
          <p:cNvPr id="592" name="1 Título"/>
          <p:cNvSpPr/>
          <p:nvPr/>
        </p:nvSpPr>
        <p:spPr>
          <a:xfrm>
            <a:off x="1705680" y="360000"/>
            <a:ext cx="1221552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i="1" lang="es-AR" sz="2800" spc="-1" strike="noStrike">
                <a:solidFill>
                  <a:srgbClr val="ff0000"/>
                </a:solidFill>
                <a:latin typeface="Times New Roman"/>
              </a:rPr>
              <a:t>Arquitectura Interna PIC16Fxx - Memoria de Datos</a:t>
            </a:r>
            <a:endParaRPr b="0" lang="es-AR" sz="2800" spc="-1" strike="noStrike">
              <a:solidFill>
                <a:srgbClr val="000000"/>
              </a:solidFill>
              <a:latin typeface="Arial"/>
            </a:endParaRPr>
          </a:p>
        </p:txBody>
      </p:sp>
      <p:sp>
        <p:nvSpPr>
          <p:cNvPr id="593" name="CuadroTexto 2"/>
          <p:cNvSpPr/>
          <p:nvPr/>
        </p:nvSpPr>
        <p:spPr>
          <a:xfrm>
            <a:off x="1451520" y="2344320"/>
            <a:ext cx="6620760" cy="913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AR" sz="1800" spc="-1" strike="noStrike">
                <a:solidFill>
                  <a:srgbClr val="ff0000"/>
                </a:solidFill>
                <a:latin typeface="Calibri"/>
              </a:rPr>
              <a:t>Está organizada en páginas o bancos de registro. Para cambiar de página se utiliza un bit del registro STATUS (RP0).</a:t>
            </a:r>
            <a:endParaRPr b="0" lang="es-AR" sz="1800" spc="-1" strike="noStrike">
              <a:solidFill>
                <a:srgbClr val="000000"/>
              </a:solidFill>
              <a:latin typeface="Arial"/>
            </a:endParaRPr>
          </a:p>
        </p:txBody>
      </p:sp>
      <p:sp>
        <p:nvSpPr>
          <p:cNvPr id="594" name="Rectángulo 3"/>
          <p:cNvSpPr/>
          <p:nvPr/>
        </p:nvSpPr>
        <p:spPr>
          <a:xfrm>
            <a:off x="6984000" y="7042680"/>
            <a:ext cx="6937200" cy="913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AR" sz="1800" spc="-1" strike="noStrike">
                <a:solidFill>
                  <a:srgbClr val="ff0000"/>
                </a:solidFill>
                <a:latin typeface="Calibri"/>
              </a:rPr>
              <a:t>Cada banco se divide a su vez en dos áreas:</a:t>
            </a:r>
            <a:endParaRPr b="0" lang="es-AR" sz="1800" spc="-1" strike="noStrike">
              <a:solidFill>
                <a:srgbClr val="000000"/>
              </a:solidFill>
              <a:latin typeface="Arial"/>
            </a:endParaRPr>
          </a:p>
          <a:p>
            <a:pPr lvl="1" marL="743040" indent="-285840">
              <a:lnSpc>
                <a:spcPct val="100000"/>
              </a:lnSpc>
              <a:buClr>
                <a:srgbClr val="ff0000"/>
              </a:buClr>
              <a:buFont typeface="Arial"/>
              <a:buChar char="•"/>
            </a:pPr>
            <a:r>
              <a:rPr b="1" lang="es-AR" sz="1800" spc="-1" strike="noStrike">
                <a:solidFill>
                  <a:srgbClr val="ff0000"/>
                </a:solidFill>
                <a:latin typeface="Calibri"/>
              </a:rPr>
              <a:t>SFR (Registros de Funciones Especiales)</a:t>
            </a:r>
            <a:endParaRPr b="0" lang="es-AR" sz="1800" spc="-1" strike="noStrike">
              <a:solidFill>
                <a:srgbClr val="000000"/>
              </a:solidFill>
              <a:latin typeface="Arial"/>
            </a:endParaRPr>
          </a:p>
          <a:p>
            <a:pPr lvl="1" marL="743040" indent="-285840">
              <a:lnSpc>
                <a:spcPct val="100000"/>
              </a:lnSpc>
              <a:buClr>
                <a:srgbClr val="ff0000"/>
              </a:buClr>
              <a:buFont typeface="Arial"/>
              <a:buChar char="•"/>
            </a:pPr>
            <a:r>
              <a:rPr b="1" lang="es-AR" sz="1800" spc="-1" strike="noStrike">
                <a:solidFill>
                  <a:srgbClr val="ff0000"/>
                </a:solidFill>
                <a:latin typeface="Calibri"/>
              </a:rPr>
              <a:t>GPR (Registros de Propósito General)</a:t>
            </a:r>
            <a:endParaRPr b="0" lang="es-AR" sz="1800" spc="-1" strike="noStrike">
              <a:solidFill>
                <a:srgbClr val="000000"/>
              </a:solidFill>
              <a:latin typeface="Arial"/>
            </a:endParaRPr>
          </a:p>
        </p:txBody>
      </p:sp>
      <p:pic>
        <p:nvPicPr>
          <p:cNvPr id="595" name="Picture 2" descr=""/>
          <p:cNvPicPr/>
          <p:nvPr/>
        </p:nvPicPr>
        <p:blipFill>
          <a:blip r:embed="rId2"/>
          <a:stretch/>
        </p:blipFill>
        <p:spPr>
          <a:xfrm>
            <a:off x="1038960" y="4106160"/>
            <a:ext cx="5452200" cy="6225120"/>
          </a:xfrm>
          <a:prstGeom prst="rect">
            <a:avLst/>
          </a:prstGeom>
          <a:ln w="0">
            <a:noFill/>
          </a:ln>
        </p:spPr>
      </p:pic>
      <p:pic>
        <p:nvPicPr>
          <p:cNvPr id="596" name="Picture 2" descr=""/>
          <p:cNvPicPr/>
          <p:nvPr/>
        </p:nvPicPr>
        <p:blipFill>
          <a:blip r:embed="rId3"/>
          <a:stretch/>
        </p:blipFill>
        <p:spPr>
          <a:xfrm>
            <a:off x="8586000" y="5314320"/>
            <a:ext cx="4549680" cy="1473120"/>
          </a:xfrm>
          <a:prstGeom prst="rect">
            <a:avLst/>
          </a:prstGeom>
          <a:ln w="0">
            <a:noFill/>
          </a:ln>
        </p:spPr>
      </p:pic>
      <p:sp>
        <p:nvSpPr>
          <p:cNvPr id="597" name="Elipse 1"/>
          <p:cNvSpPr/>
          <p:nvPr/>
        </p:nvSpPr>
        <p:spPr>
          <a:xfrm>
            <a:off x="9797040" y="5647680"/>
            <a:ext cx="635400" cy="1205640"/>
          </a:xfrm>
          <a:prstGeom prst="ellipse">
            <a:avLst/>
          </a:prstGeom>
          <a:solidFill>
            <a:srgbClr val="ff0000">
              <a:alpha val="26000"/>
            </a:srgb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
        <p:nvSpPr>
          <p:cNvPr id="598" name="Rectángulo 5"/>
          <p:cNvSpPr/>
          <p:nvPr/>
        </p:nvSpPr>
        <p:spPr>
          <a:xfrm>
            <a:off x="3353040" y="7155360"/>
            <a:ext cx="307440" cy="100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9" name="Picture 2" descr=""/>
          <p:cNvPicPr/>
          <p:nvPr/>
        </p:nvPicPr>
        <p:blipFill>
          <a:blip r:embed="rId1"/>
          <a:stretch/>
        </p:blipFill>
        <p:spPr>
          <a:xfrm>
            <a:off x="6416640" y="1526040"/>
            <a:ext cx="5452200" cy="8704440"/>
          </a:xfrm>
          <a:prstGeom prst="rect">
            <a:avLst/>
          </a:prstGeom>
          <a:ln w="0">
            <a:noFill/>
          </a:ln>
        </p:spPr>
      </p:pic>
      <p:sp>
        <p:nvSpPr>
          <p:cNvPr id="600" name="1 Título"/>
          <p:cNvSpPr/>
          <p:nvPr/>
        </p:nvSpPr>
        <p:spPr>
          <a:xfrm>
            <a:off x="1451880" y="521280"/>
            <a:ext cx="12215520" cy="816840"/>
          </a:xfrm>
          <a:prstGeom prst="rect">
            <a:avLst/>
          </a:prstGeom>
          <a:noFill/>
          <a:ln w="9525">
            <a:solidFill>
              <a:srgbClr val="000000"/>
            </a:solidFill>
            <a:miter/>
          </a:ln>
        </p:spPr>
        <p:style>
          <a:lnRef idx="0"/>
          <a:fillRef idx="0"/>
          <a:effectRef idx="0"/>
          <a:fontRef idx="minor"/>
        </p:style>
        <p:txBody>
          <a:bodyPr lIns="90000" rIns="90000" tIns="45000" bIns="45000" anchor="ctr">
            <a:noAutofit/>
          </a:bodyPr>
          <a:p>
            <a:pPr algn="ctr">
              <a:lnSpc>
                <a:spcPct val="100000"/>
              </a:lnSpc>
            </a:pPr>
            <a:r>
              <a:rPr b="1" i="1" lang="es-AR" sz="2640" spc="-1" strike="noStrike">
                <a:solidFill>
                  <a:srgbClr val="ff0000"/>
                </a:solidFill>
                <a:latin typeface="Calibri"/>
              </a:rPr>
              <a:t>Memoria de Datos</a:t>
            </a:r>
            <a:endParaRPr b="0" lang="es-AR" sz="2640" spc="-1" strike="noStrike">
              <a:solidFill>
                <a:srgbClr val="000000"/>
              </a:solidFill>
              <a:latin typeface="Arial"/>
            </a:endParaRPr>
          </a:p>
        </p:txBody>
      </p:sp>
      <p:sp>
        <p:nvSpPr>
          <p:cNvPr id="601" name="3 CuadroTexto"/>
          <p:cNvSpPr/>
          <p:nvPr/>
        </p:nvSpPr>
        <p:spPr>
          <a:xfrm>
            <a:off x="1394640" y="4743000"/>
            <a:ext cx="4701240" cy="695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AR" sz="1979" spc="-1" strike="noStrike">
                <a:solidFill>
                  <a:srgbClr val="ff0000"/>
                </a:solidFill>
                <a:latin typeface="Arial"/>
              </a:rPr>
              <a:t>SFR: Registros de Propósito Especial</a:t>
            </a:r>
            <a:endParaRPr b="0" lang="es-AR" sz="1979" spc="-1" strike="noStrike">
              <a:solidFill>
                <a:srgbClr val="000000"/>
              </a:solidFill>
              <a:latin typeface="Arial"/>
            </a:endParaRPr>
          </a:p>
          <a:p>
            <a:pPr>
              <a:lnSpc>
                <a:spcPct val="100000"/>
              </a:lnSpc>
            </a:pPr>
            <a:r>
              <a:rPr b="1" i="1" lang="es-AR" sz="1979" spc="-1" strike="noStrike">
                <a:solidFill>
                  <a:srgbClr val="0070c0"/>
                </a:solidFill>
                <a:latin typeface="Arial"/>
              </a:rPr>
              <a:t>GFR: Registros de Propósito General</a:t>
            </a:r>
            <a:endParaRPr b="0" lang="es-AR" sz="1979" spc="-1" strike="noStrike">
              <a:solidFill>
                <a:srgbClr val="000000"/>
              </a:solidFill>
              <a:latin typeface="Arial"/>
            </a:endParaRPr>
          </a:p>
        </p:txBody>
      </p:sp>
      <p:sp>
        <p:nvSpPr>
          <p:cNvPr id="602" name="Rectángulo 1"/>
          <p:cNvSpPr/>
          <p:nvPr/>
        </p:nvSpPr>
        <p:spPr>
          <a:xfrm>
            <a:off x="8480880" y="5669640"/>
            <a:ext cx="412200" cy="2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1711080" y="4140000"/>
            <a:ext cx="11081520" cy="1507320"/>
          </a:xfrm>
          <a:prstGeom prst="rect">
            <a:avLst/>
          </a:prstGeom>
          <a:noFill/>
          <a:ln w="0">
            <a:noFill/>
          </a:ln>
        </p:spPr>
        <p:txBody>
          <a:bodyPr anchor="ctr">
            <a:noAutofit/>
          </a:bodyPr>
          <a:p>
            <a:pPr indent="0" algn="ctr">
              <a:lnSpc>
                <a:spcPct val="100000"/>
              </a:lnSpc>
              <a:buNone/>
            </a:pPr>
            <a:r>
              <a:rPr b="1" i="1" lang="es-ES" sz="4400" spc="-1" strike="noStrike" u="sng">
                <a:solidFill>
                  <a:srgbClr val="0070c0"/>
                </a:solidFill>
                <a:uFillTx/>
                <a:latin typeface="Calibri"/>
              </a:rPr>
              <a:t>Registros de Trabajo</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4" name="Picture 3" descr=""/>
          <p:cNvPicPr/>
          <p:nvPr/>
        </p:nvPicPr>
        <p:blipFill>
          <a:blip r:embed="rId1"/>
          <a:stretch/>
        </p:blipFill>
        <p:spPr>
          <a:xfrm>
            <a:off x="1332720" y="1296000"/>
            <a:ext cx="12347280" cy="7913520"/>
          </a:xfrm>
          <a:prstGeom prst="rect">
            <a:avLst/>
          </a:prstGeom>
          <a:ln w="0">
            <a:noFill/>
          </a:ln>
        </p:spPr>
      </p:pic>
      <p:sp>
        <p:nvSpPr>
          <p:cNvPr id="605" name="TextBox 1"/>
          <p:cNvSpPr/>
          <p:nvPr/>
        </p:nvSpPr>
        <p:spPr>
          <a:xfrm>
            <a:off x="3961440" y="521280"/>
            <a:ext cx="6200280" cy="1366200"/>
          </a:xfrm>
          <a:prstGeom prst="rect">
            <a:avLst/>
          </a:prstGeom>
          <a:noFill/>
          <a:ln w="0">
            <a:noFill/>
          </a:ln>
        </p:spPr>
        <p:style>
          <a:lnRef idx="0"/>
          <a:fillRef idx="0"/>
          <a:effectRef idx="0"/>
          <a:fontRef idx="minor"/>
        </p:style>
        <p:txBody>
          <a:bodyPr wrap="none" lIns="0" rIns="0" tIns="0" bIns="45000" anchor="t">
            <a:spAutoFit/>
          </a:bodyPr>
          <a:p>
            <a:pPr algn="ctr">
              <a:lnSpc>
                <a:spcPts val="6100"/>
              </a:lnSpc>
              <a:tabLst>
                <a:tab algn="l" pos="254160"/>
              </a:tabLst>
            </a:pPr>
            <a:r>
              <a:rPr b="0" lang="en-US" sz="1800" spc="-1" strike="noStrike">
                <a:solidFill>
                  <a:srgbClr val="000000"/>
                </a:solidFill>
                <a:latin typeface="Calibri"/>
              </a:rPr>
              <a:t>	</a:t>
            </a:r>
            <a:r>
              <a:rPr b="1" i="1" lang="en-US" sz="2640" spc="-1" strike="noStrike">
                <a:solidFill>
                  <a:srgbClr val="ff0000"/>
                </a:solidFill>
                <a:latin typeface="Calibri"/>
              </a:rPr>
              <a:t>Organización de la Memoria de Datos</a:t>
            </a:r>
            <a:endParaRPr b="0" lang="es-AR" sz="2640" spc="-1" strike="noStrike">
              <a:solidFill>
                <a:srgbClr val="000000"/>
              </a:solidFill>
              <a:latin typeface="Arial"/>
            </a:endParaRPr>
          </a:p>
          <a:p>
            <a:pPr>
              <a:lnSpc>
                <a:spcPts val="4300"/>
              </a:lnSpc>
              <a:tabLst>
                <a:tab algn="l" pos="254160"/>
              </a:tabLst>
            </a:pPr>
            <a:endParaRPr b="0" lang="es-AR" sz="1390" spc="-1" strike="noStrike">
              <a:solidFill>
                <a:srgbClr val="000000"/>
              </a:solidFill>
              <a:latin typeface="Arial"/>
            </a:endParaRPr>
          </a:p>
        </p:txBody>
      </p:sp>
      <p:sp>
        <p:nvSpPr>
          <p:cNvPr id="606" name="TextBox 1"/>
          <p:cNvSpPr/>
          <p:nvPr/>
        </p:nvSpPr>
        <p:spPr>
          <a:xfrm>
            <a:off x="5650200" y="2822400"/>
            <a:ext cx="1168560" cy="474660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INDF</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1" lang="en-US" sz="1390" spc="-1" strike="noStrike">
                <a:solidFill>
                  <a:srgbClr val="000000"/>
                </a:solidFill>
                <a:latin typeface="Times New Roman"/>
              </a:rPr>
              <a:t>OPTION_REG</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PCL</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STATUS</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FSR</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TRISA</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TRISB</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TRISC</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TRISD</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TRISE</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1" lang="en-US" sz="1390" spc="-1" strike="noStrike">
                <a:solidFill>
                  <a:srgbClr val="cc0000"/>
                </a:solidFill>
                <a:latin typeface="Times New Roman"/>
              </a:rPr>
              <a:t>PCLATH</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INTCON</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PIE1</a:t>
            </a:r>
            <a:endParaRPr b="0" lang="es-AR" sz="1390" spc="-1" strike="noStrike">
              <a:solidFill>
                <a:srgbClr val="000000"/>
              </a:solidFill>
              <a:latin typeface="Arial"/>
            </a:endParaRPr>
          </a:p>
          <a:p>
            <a:pPr>
              <a:lnSpc>
                <a:spcPts val="2701"/>
              </a:lnSpc>
              <a:tabLst>
                <a:tab algn="l" pos="228600"/>
                <a:tab algn="l" pos="241200"/>
                <a:tab algn="l" pos="304920"/>
                <a:tab algn="l" pos="317520"/>
                <a:tab algn="l" pos="368280"/>
                <a:tab algn="l" pos="3808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PIE2</a:t>
            </a:r>
            <a:endParaRPr b="0" lang="es-AR" sz="1390" spc="-1" strike="noStrike">
              <a:solidFill>
                <a:srgbClr val="000000"/>
              </a:solidFill>
              <a:latin typeface="Arial"/>
            </a:endParaRPr>
          </a:p>
        </p:txBody>
      </p:sp>
      <p:sp>
        <p:nvSpPr>
          <p:cNvPr id="607" name="TextBox 1"/>
          <p:cNvSpPr/>
          <p:nvPr/>
        </p:nvSpPr>
        <p:spPr>
          <a:xfrm>
            <a:off x="8813880" y="2822400"/>
            <a:ext cx="723600" cy="475920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38160"/>
                <a:tab algn="l" pos="1144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INDF</a:t>
            </a:r>
            <a:endParaRPr b="0" lang="es-AR" sz="1390" spc="-1" strike="noStrike">
              <a:solidFill>
                <a:srgbClr val="000000"/>
              </a:solidFill>
              <a:latin typeface="Arial"/>
            </a:endParaRPr>
          </a:p>
          <a:p>
            <a:pPr>
              <a:lnSpc>
                <a:spcPts val="2701"/>
              </a:lnSpc>
              <a:tabLst>
                <a:tab algn="l" pos="38160"/>
                <a:tab algn="l" pos="1144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TMR0</a:t>
            </a:r>
            <a:endParaRPr b="0" lang="es-AR" sz="1390" spc="-1" strike="noStrike">
              <a:solidFill>
                <a:srgbClr val="000000"/>
              </a:solidFill>
              <a:latin typeface="Arial"/>
            </a:endParaRPr>
          </a:p>
          <a:p>
            <a:pPr>
              <a:lnSpc>
                <a:spcPts val="2701"/>
              </a:lnSpc>
              <a:tabLst>
                <a:tab algn="l" pos="38160"/>
                <a:tab algn="l" pos="1144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PCL</a:t>
            </a:r>
            <a:endParaRPr b="0" lang="es-AR" sz="1390" spc="-1" strike="noStrike">
              <a:solidFill>
                <a:srgbClr val="000000"/>
              </a:solidFill>
              <a:latin typeface="Arial"/>
            </a:endParaRPr>
          </a:p>
          <a:p>
            <a:pPr>
              <a:lnSpc>
                <a:spcPts val="2701"/>
              </a:lnSpc>
              <a:tabLst>
                <a:tab algn="l" pos="38160"/>
                <a:tab algn="l" pos="114480"/>
                <a:tab algn="l" pos="152280"/>
                <a:tab algn="l" pos="177840"/>
              </a:tabLst>
            </a:pPr>
            <a:r>
              <a:rPr b="1" lang="en-US" sz="1390" spc="-1" strike="noStrike">
                <a:solidFill>
                  <a:srgbClr val="cc0000"/>
                </a:solidFill>
                <a:latin typeface="Times New Roman"/>
              </a:rPr>
              <a:t>STATUS</a:t>
            </a:r>
            <a:endParaRPr b="0" lang="es-AR" sz="1390" spc="-1" strike="noStrike">
              <a:solidFill>
                <a:srgbClr val="000000"/>
              </a:solidFill>
              <a:latin typeface="Arial"/>
            </a:endParaRPr>
          </a:p>
          <a:p>
            <a:pPr>
              <a:lnSpc>
                <a:spcPts val="2701"/>
              </a:lnSpc>
              <a:tabLst>
                <a:tab algn="l" pos="38160"/>
                <a:tab algn="l" pos="1144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FSR</a:t>
            </a:r>
            <a:endParaRPr b="0" lang="es-AR" sz="1390" spc="-1" strike="noStrike">
              <a:solidFill>
                <a:srgbClr val="000000"/>
              </a:solidFill>
              <a:latin typeface="Arial"/>
            </a:endParaRPr>
          </a:p>
          <a:p>
            <a:pPr>
              <a:lnSpc>
                <a:spcPts val="1001"/>
              </a:lnSpc>
              <a:tabLst>
                <a:tab algn="l" pos="38160"/>
                <a:tab algn="l" pos="114480"/>
                <a:tab algn="l" pos="152280"/>
                <a:tab algn="l" pos="177840"/>
              </a:tabLst>
            </a:pPr>
            <a:endParaRPr b="0" lang="es-AR" sz="1800" spc="-1" strike="noStrike">
              <a:solidFill>
                <a:srgbClr val="000000"/>
              </a:solidFill>
              <a:latin typeface="Arial"/>
            </a:endParaRPr>
          </a:p>
          <a:p>
            <a:pPr>
              <a:lnSpc>
                <a:spcPts val="1001"/>
              </a:lnSpc>
              <a:tabLst>
                <a:tab algn="l" pos="38160"/>
                <a:tab algn="l" pos="114480"/>
                <a:tab algn="l" pos="152280"/>
                <a:tab algn="l" pos="177840"/>
              </a:tabLst>
            </a:pPr>
            <a:endParaRPr b="0" lang="es-AR" sz="1800" spc="-1" strike="noStrike">
              <a:solidFill>
                <a:srgbClr val="000000"/>
              </a:solidFill>
              <a:latin typeface="Arial"/>
            </a:endParaRPr>
          </a:p>
          <a:p>
            <a:pPr>
              <a:lnSpc>
                <a:spcPts val="1001"/>
              </a:lnSpc>
              <a:tabLst>
                <a:tab algn="l" pos="38160"/>
                <a:tab algn="l" pos="114480"/>
                <a:tab algn="l" pos="152280"/>
                <a:tab algn="l" pos="177840"/>
              </a:tabLst>
            </a:pPr>
            <a:endParaRPr b="0" lang="es-AR" sz="1800" spc="-1" strike="noStrike">
              <a:solidFill>
                <a:srgbClr val="000000"/>
              </a:solidFill>
              <a:latin typeface="Arial"/>
            </a:endParaRPr>
          </a:p>
          <a:p>
            <a:pPr>
              <a:lnSpc>
                <a:spcPts val="2401"/>
              </a:lnSpc>
              <a:tabLst>
                <a:tab algn="l" pos="38160"/>
                <a:tab algn="l" pos="114480"/>
                <a:tab algn="l" pos="152280"/>
                <a:tab algn="l" pos="177840"/>
              </a:tabLst>
            </a:pPr>
            <a:r>
              <a:rPr b="0" lang="en-US" sz="1800" spc="-1" strike="noStrike">
                <a:solidFill>
                  <a:srgbClr val="000000"/>
                </a:solidFill>
                <a:latin typeface="Calibri"/>
              </a:rPr>
              <a:t>	</a:t>
            </a:r>
            <a:r>
              <a:rPr b="1" lang="en-US" sz="1390" spc="-1" strike="noStrike">
                <a:solidFill>
                  <a:srgbClr val="000000"/>
                </a:solidFill>
                <a:latin typeface="Times New Roman"/>
              </a:rPr>
              <a:t>PORTB</a:t>
            </a:r>
            <a:endParaRPr b="0" lang="es-AR" sz="1390" spc="-1" strike="noStrike">
              <a:solidFill>
                <a:srgbClr val="000000"/>
              </a:solidFill>
              <a:latin typeface="Arial"/>
            </a:endParaRPr>
          </a:p>
          <a:p>
            <a:pPr>
              <a:lnSpc>
                <a:spcPts val="1001"/>
              </a:lnSpc>
              <a:tabLst>
                <a:tab algn="l" pos="38160"/>
                <a:tab algn="l" pos="114480"/>
                <a:tab algn="l" pos="152280"/>
                <a:tab algn="l" pos="177840"/>
              </a:tabLst>
            </a:pPr>
            <a:endParaRPr b="0" lang="es-AR" sz="1800" spc="-1" strike="noStrike">
              <a:solidFill>
                <a:srgbClr val="000000"/>
              </a:solidFill>
              <a:latin typeface="Arial"/>
            </a:endParaRPr>
          </a:p>
          <a:p>
            <a:pPr>
              <a:lnSpc>
                <a:spcPts val="1001"/>
              </a:lnSpc>
              <a:tabLst>
                <a:tab algn="l" pos="38160"/>
                <a:tab algn="l" pos="114480"/>
                <a:tab algn="l" pos="152280"/>
                <a:tab algn="l" pos="177840"/>
              </a:tabLst>
            </a:pPr>
            <a:endParaRPr b="0" lang="es-AR" sz="1800" spc="-1" strike="noStrike">
              <a:solidFill>
                <a:srgbClr val="000000"/>
              </a:solidFill>
              <a:latin typeface="Arial"/>
            </a:endParaRPr>
          </a:p>
          <a:p>
            <a:pPr>
              <a:lnSpc>
                <a:spcPts val="1001"/>
              </a:lnSpc>
              <a:tabLst>
                <a:tab algn="l" pos="38160"/>
                <a:tab algn="l" pos="114480"/>
                <a:tab algn="l" pos="152280"/>
                <a:tab algn="l" pos="177840"/>
              </a:tabLst>
            </a:pPr>
            <a:endParaRPr b="0" lang="es-AR" sz="1800" spc="-1" strike="noStrike">
              <a:solidFill>
                <a:srgbClr val="000000"/>
              </a:solidFill>
              <a:latin typeface="Arial"/>
            </a:endParaRPr>
          </a:p>
          <a:p>
            <a:pPr>
              <a:lnSpc>
                <a:spcPts val="1001"/>
              </a:lnSpc>
              <a:tabLst>
                <a:tab algn="l" pos="38160"/>
                <a:tab algn="l" pos="114480"/>
                <a:tab algn="l" pos="152280"/>
                <a:tab algn="l" pos="177840"/>
              </a:tabLst>
            </a:pPr>
            <a:endParaRPr b="0" lang="es-AR" sz="1800" spc="-1" strike="noStrike">
              <a:solidFill>
                <a:srgbClr val="000000"/>
              </a:solidFill>
              <a:latin typeface="Arial"/>
            </a:endParaRPr>
          </a:p>
          <a:p>
            <a:pPr>
              <a:lnSpc>
                <a:spcPts val="1001"/>
              </a:lnSpc>
              <a:tabLst>
                <a:tab algn="l" pos="38160"/>
                <a:tab algn="l" pos="114480"/>
                <a:tab algn="l" pos="152280"/>
                <a:tab algn="l" pos="177840"/>
              </a:tabLst>
            </a:pPr>
            <a:endParaRPr b="0" lang="es-AR" sz="1800" spc="-1" strike="noStrike">
              <a:solidFill>
                <a:srgbClr val="000000"/>
              </a:solidFill>
              <a:latin typeface="Arial"/>
            </a:endParaRPr>
          </a:p>
          <a:p>
            <a:pPr>
              <a:lnSpc>
                <a:spcPts val="1001"/>
              </a:lnSpc>
              <a:tabLst>
                <a:tab algn="l" pos="38160"/>
                <a:tab algn="l" pos="114480"/>
                <a:tab algn="l" pos="152280"/>
                <a:tab algn="l" pos="177840"/>
              </a:tabLst>
            </a:pPr>
            <a:endParaRPr b="0" lang="es-AR" sz="1800" spc="-1" strike="noStrike">
              <a:solidFill>
                <a:srgbClr val="000000"/>
              </a:solidFill>
              <a:latin typeface="Arial"/>
            </a:endParaRPr>
          </a:p>
          <a:p>
            <a:pPr>
              <a:lnSpc>
                <a:spcPts val="1001"/>
              </a:lnSpc>
              <a:tabLst>
                <a:tab algn="l" pos="38160"/>
                <a:tab algn="l" pos="114480"/>
                <a:tab algn="l" pos="152280"/>
                <a:tab algn="l" pos="177840"/>
              </a:tabLst>
            </a:pPr>
            <a:endParaRPr b="0" lang="es-AR" sz="1800" spc="-1" strike="noStrike">
              <a:solidFill>
                <a:srgbClr val="000000"/>
              </a:solidFill>
              <a:latin typeface="Arial"/>
            </a:endParaRPr>
          </a:p>
          <a:p>
            <a:pPr>
              <a:lnSpc>
                <a:spcPts val="1001"/>
              </a:lnSpc>
              <a:tabLst>
                <a:tab algn="l" pos="38160"/>
                <a:tab algn="l" pos="114480"/>
                <a:tab algn="l" pos="152280"/>
                <a:tab algn="l" pos="177840"/>
              </a:tabLst>
            </a:pPr>
            <a:endParaRPr b="0" lang="es-AR" sz="1800" spc="-1" strike="noStrike">
              <a:solidFill>
                <a:srgbClr val="000000"/>
              </a:solidFill>
              <a:latin typeface="Arial"/>
            </a:endParaRPr>
          </a:p>
          <a:p>
            <a:pPr>
              <a:lnSpc>
                <a:spcPts val="2900"/>
              </a:lnSpc>
              <a:tabLst>
                <a:tab algn="l" pos="38160"/>
                <a:tab algn="l" pos="114480"/>
                <a:tab algn="l" pos="152280"/>
                <a:tab algn="l" pos="177840"/>
              </a:tabLst>
            </a:pPr>
            <a:r>
              <a:rPr b="1" lang="en-US" sz="1390" spc="-1" strike="noStrike">
                <a:solidFill>
                  <a:srgbClr val="cc0000"/>
                </a:solidFill>
                <a:latin typeface="Times New Roman"/>
              </a:rPr>
              <a:t>PCLATH</a:t>
            </a:r>
            <a:endParaRPr b="0" lang="es-AR" sz="1390" spc="-1" strike="noStrike">
              <a:solidFill>
                <a:srgbClr val="000000"/>
              </a:solidFill>
              <a:latin typeface="Arial"/>
            </a:endParaRPr>
          </a:p>
          <a:p>
            <a:pPr>
              <a:lnSpc>
                <a:spcPts val="2701"/>
              </a:lnSpc>
              <a:tabLst>
                <a:tab algn="l" pos="38160"/>
                <a:tab algn="l" pos="114480"/>
                <a:tab algn="l" pos="152280"/>
                <a:tab algn="l" pos="177840"/>
              </a:tabLst>
            </a:pPr>
            <a:r>
              <a:rPr b="1" lang="en-US" sz="1390" spc="-1" strike="noStrike">
                <a:solidFill>
                  <a:srgbClr val="cc0000"/>
                </a:solidFill>
                <a:latin typeface="Times New Roman"/>
              </a:rPr>
              <a:t>INTCON</a:t>
            </a:r>
            <a:endParaRPr b="0" lang="es-AR" sz="1390" spc="-1" strike="noStrike">
              <a:solidFill>
                <a:srgbClr val="000000"/>
              </a:solidFill>
              <a:latin typeface="Arial"/>
            </a:endParaRPr>
          </a:p>
          <a:p>
            <a:pPr>
              <a:lnSpc>
                <a:spcPts val="2701"/>
              </a:lnSpc>
              <a:tabLst>
                <a:tab algn="l" pos="38160"/>
                <a:tab algn="l" pos="114480"/>
                <a:tab algn="l" pos="152280"/>
                <a:tab algn="l" pos="177840"/>
              </a:tabLst>
            </a:pPr>
            <a:r>
              <a:rPr b="1" lang="en-US" sz="1390" spc="-1" strike="noStrike">
                <a:solidFill>
                  <a:srgbClr val="000000"/>
                </a:solidFill>
                <a:latin typeface="Times New Roman"/>
              </a:rPr>
              <a:t>EEDATA</a:t>
            </a:r>
            <a:endParaRPr b="0" lang="es-AR" sz="1390" spc="-1" strike="noStrike">
              <a:solidFill>
                <a:srgbClr val="000000"/>
              </a:solidFill>
              <a:latin typeface="Arial"/>
            </a:endParaRPr>
          </a:p>
          <a:p>
            <a:pPr>
              <a:lnSpc>
                <a:spcPts val="2701"/>
              </a:lnSpc>
              <a:tabLst>
                <a:tab algn="l" pos="38160"/>
                <a:tab algn="l" pos="114480"/>
                <a:tab algn="l" pos="152280"/>
                <a:tab algn="l" pos="177840"/>
              </a:tabLst>
            </a:pPr>
            <a:r>
              <a:rPr b="0" lang="en-US" sz="1800" spc="-1" strike="noStrike">
                <a:solidFill>
                  <a:srgbClr val="000000"/>
                </a:solidFill>
                <a:latin typeface="Calibri"/>
              </a:rPr>
              <a:t>	</a:t>
            </a:r>
            <a:r>
              <a:rPr b="1" lang="en-US" sz="1390" spc="-1" strike="noStrike">
                <a:solidFill>
                  <a:srgbClr val="000000"/>
                </a:solidFill>
                <a:latin typeface="Times New Roman"/>
              </a:rPr>
              <a:t>EEADR</a:t>
            </a:r>
            <a:endParaRPr b="0" lang="es-AR" sz="1390" spc="-1" strike="noStrike">
              <a:solidFill>
                <a:srgbClr val="000000"/>
              </a:solidFill>
              <a:latin typeface="Arial"/>
            </a:endParaRPr>
          </a:p>
        </p:txBody>
      </p:sp>
      <p:sp>
        <p:nvSpPr>
          <p:cNvPr id="608" name="TextBox 1"/>
          <p:cNvSpPr/>
          <p:nvPr/>
        </p:nvSpPr>
        <p:spPr>
          <a:xfrm>
            <a:off x="11532960" y="2822400"/>
            <a:ext cx="1168560" cy="475920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216000"/>
                <a:tab algn="l" pos="228600"/>
                <a:tab algn="l" pos="241200"/>
                <a:tab algn="l" pos="317520"/>
                <a:tab algn="l" pos="380880"/>
                <a:tab algn="l" pos="4064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INDF</a:t>
            </a:r>
            <a:endParaRPr b="0" lang="es-AR" sz="1390" spc="-1" strike="noStrike">
              <a:solidFill>
                <a:srgbClr val="000000"/>
              </a:solidFill>
              <a:latin typeface="Arial"/>
            </a:endParaRPr>
          </a:p>
          <a:p>
            <a:pPr>
              <a:lnSpc>
                <a:spcPts val="2701"/>
              </a:lnSpc>
              <a:tabLst>
                <a:tab algn="l" pos="216000"/>
                <a:tab algn="l" pos="228600"/>
                <a:tab algn="l" pos="241200"/>
                <a:tab algn="l" pos="317520"/>
                <a:tab algn="l" pos="380880"/>
                <a:tab algn="l" pos="406440"/>
              </a:tabLst>
            </a:pPr>
            <a:r>
              <a:rPr b="1" lang="en-US" sz="1390" spc="-1" strike="noStrike">
                <a:solidFill>
                  <a:srgbClr val="000000"/>
                </a:solidFill>
                <a:latin typeface="Times New Roman"/>
              </a:rPr>
              <a:t>OPTION_REG</a:t>
            </a:r>
            <a:endParaRPr b="0" lang="es-AR" sz="1390" spc="-1" strike="noStrike">
              <a:solidFill>
                <a:srgbClr val="000000"/>
              </a:solidFill>
              <a:latin typeface="Arial"/>
            </a:endParaRPr>
          </a:p>
          <a:p>
            <a:pPr>
              <a:lnSpc>
                <a:spcPts val="2701"/>
              </a:lnSpc>
              <a:tabLst>
                <a:tab algn="l" pos="216000"/>
                <a:tab algn="l" pos="228600"/>
                <a:tab algn="l" pos="241200"/>
                <a:tab algn="l" pos="317520"/>
                <a:tab algn="l" pos="380880"/>
                <a:tab algn="l" pos="4064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PCL</a:t>
            </a:r>
            <a:endParaRPr b="0" lang="es-AR" sz="1390" spc="-1" strike="noStrike">
              <a:solidFill>
                <a:srgbClr val="000000"/>
              </a:solidFill>
              <a:latin typeface="Arial"/>
            </a:endParaRPr>
          </a:p>
          <a:p>
            <a:pPr>
              <a:lnSpc>
                <a:spcPts val="2701"/>
              </a:lnSpc>
              <a:tabLst>
                <a:tab algn="l" pos="216000"/>
                <a:tab algn="l" pos="228600"/>
                <a:tab algn="l" pos="241200"/>
                <a:tab algn="l" pos="317520"/>
                <a:tab algn="l" pos="380880"/>
                <a:tab algn="l" pos="4064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STATUS</a:t>
            </a:r>
            <a:endParaRPr b="0" lang="es-AR" sz="1390" spc="-1" strike="noStrike">
              <a:solidFill>
                <a:srgbClr val="000000"/>
              </a:solidFill>
              <a:latin typeface="Arial"/>
            </a:endParaRPr>
          </a:p>
          <a:p>
            <a:pPr>
              <a:lnSpc>
                <a:spcPts val="2701"/>
              </a:lnSpc>
              <a:tabLst>
                <a:tab algn="l" pos="216000"/>
                <a:tab algn="l" pos="228600"/>
                <a:tab algn="l" pos="241200"/>
                <a:tab algn="l" pos="317520"/>
                <a:tab algn="l" pos="380880"/>
                <a:tab algn="l" pos="4064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FSR</a:t>
            </a:r>
            <a:endParaRPr b="0" lang="es-AR" sz="1390" spc="-1" strike="noStrike">
              <a:solidFill>
                <a:srgbClr val="000000"/>
              </a:solidFill>
              <a:latin typeface="Arial"/>
            </a:endParaRPr>
          </a:p>
          <a:p>
            <a:pPr>
              <a:lnSpc>
                <a:spcPts val="1001"/>
              </a:lnSpc>
              <a:tabLst>
                <a:tab algn="l" pos="216000"/>
                <a:tab algn="l" pos="228600"/>
                <a:tab algn="l" pos="241200"/>
                <a:tab algn="l" pos="317520"/>
                <a:tab algn="l" pos="380880"/>
                <a:tab algn="l" pos="406440"/>
              </a:tabLst>
            </a:pPr>
            <a:endParaRPr b="0" lang="es-AR" sz="1800" spc="-1" strike="noStrike">
              <a:solidFill>
                <a:srgbClr val="000000"/>
              </a:solidFill>
              <a:latin typeface="Arial"/>
            </a:endParaRPr>
          </a:p>
          <a:p>
            <a:pPr>
              <a:lnSpc>
                <a:spcPts val="1001"/>
              </a:lnSpc>
              <a:tabLst>
                <a:tab algn="l" pos="216000"/>
                <a:tab algn="l" pos="228600"/>
                <a:tab algn="l" pos="241200"/>
                <a:tab algn="l" pos="317520"/>
                <a:tab algn="l" pos="380880"/>
                <a:tab algn="l" pos="406440"/>
              </a:tabLst>
            </a:pPr>
            <a:endParaRPr b="0" lang="es-AR" sz="1800" spc="-1" strike="noStrike">
              <a:solidFill>
                <a:srgbClr val="000000"/>
              </a:solidFill>
              <a:latin typeface="Arial"/>
            </a:endParaRPr>
          </a:p>
          <a:p>
            <a:pPr>
              <a:lnSpc>
                <a:spcPts val="1001"/>
              </a:lnSpc>
              <a:tabLst>
                <a:tab algn="l" pos="216000"/>
                <a:tab algn="l" pos="228600"/>
                <a:tab algn="l" pos="241200"/>
                <a:tab algn="l" pos="317520"/>
                <a:tab algn="l" pos="380880"/>
                <a:tab algn="l" pos="406440"/>
              </a:tabLst>
            </a:pPr>
            <a:endParaRPr b="0" lang="es-AR" sz="1800" spc="-1" strike="noStrike">
              <a:solidFill>
                <a:srgbClr val="000000"/>
              </a:solidFill>
              <a:latin typeface="Arial"/>
            </a:endParaRPr>
          </a:p>
          <a:p>
            <a:pPr>
              <a:lnSpc>
                <a:spcPts val="2401"/>
              </a:lnSpc>
              <a:tabLst>
                <a:tab algn="l" pos="216000"/>
                <a:tab algn="l" pos="228600"/>
                <a:tab algn="l" pos="241200"/>
                <a:tab algn="l" pos="317520"/>
                <a:tab algn="l" pos="380880"/>
                <a:tab algn="l" pos="4064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TRISB</a:t>
            </a:r>
            <a:endParaRPr b="0" lang="es-AR" sz="1390" spc="-1" strike="noStrike">
              <a:solidFill>
                <a:srgbClr val="000000"/>
              </a:solidFill>
              <a:latin typeface="Arial"/>
            </a:endParaRPr>
          </a:p>
          <a:p>
            <a:pPr>
              <a:lnSpc>
                <a:spcPts val="1001"/>
              </a:lnSpc>
              <a:tabLst>
                <a:tab algn="l" pos="216000"/>
                <a:tab algn="l" pos="228600"/>
                <a:tab algn="l" pos="241200"/>
                <a:tab algn="l" pos="317520"/>
                <a:tab algn="l" pos="380880"/>
                <a:tab algn="l" pos="406440"/>
              </a:tabLst>
            </a:pPr>
            <a:endParaRPr b="0" lang="es-AR" sz="1800" spc="-1" strike="noStrike">
              <a:solidFill>
                <a:srgbClr val="000000"/>
              </a:solidFill>
              <a:latin typeface="Arial"/>
            </a:endParaRPr>
          </a:p>
          <a:p>
            <a:pPr>
              <a:lnSpc>
                <a:spcPts val="1001"/>
              </a:lnSpc>
              <a:tabLst>
                <a:tab algn="l" pos="216000"/>
                <a:tab algn="l" pos="228600"/>
                <a:tab algn="l" pos="241200"/>
                <a:tab algn="l" pos="317520"/>
                <a:tab algn="l" pos="380880"/>
                <a:tab algn="l" pos="406440"/>
              </a:tabLst>
            </a:pPr>
            <a:endParaRPr b="0" lang="es-AR" sz="1800" spc="-1" strike="noStrike">
              <a:solidFill>
                <a:srgbClr val="000000"/>
              </a:solidFill>
              <a:latin typeface="Arial"/>
            </a:endParaRPr>
          </a:p>
          <a:p>
            <a:pPr>
              <a:lnSpc>
                <a:spcPts val="1001"/>
              </a:lnSpc>
              <a:tabLst>
                <a:tab algn="l" pos="216000"/>
                <a:tab algn="l" pos="228600"/>
                <a:tab algn="l" pos="241200"/>
                <a:tab algn="l" pos="317520"/>
                <a:tab algn="l" pos="380880"/>
                <a:tab algn="l" pos="406440"/>
              </a:tabLst>
            </a:pPr>
            <a:endParaRPr b="0" lang="es-AR" sz="1800" spc="-1" strike="noStrike">
              <a:solidFill>
                <a:srgbClr val="000000"/>
              </a:solidFill>
              <a:latin typeface="Arial"/>
            </a:endParaRPr>
          </a:p>
          <a:p>
            <a:pPr>
              <a:lnSpc>
                <a:spcPts val="1001"/>
              </a:lnSpc>
              <a:tabLst>
                <a:tab algn="l" pos="216000"/>
                <a:tab algn="l" pos="228600"/>
                <a:tab algn="l" pos="241200"/>
                <a:tab algn="l" pos="317520"/>
                <a:tab algn="l" pos="380880"/>
                <a:tab algn="l" pos="406440"/>
              </a:tabLst>
            </a:pPr>
            <a:endParaRPr b="0" lang="es-AR" sz="1800" spc="-1" strike="noStrike">
              <a:solidFill>
                <a:srgbClr val="000000"/>
              </a:solidFill>
              <a:latin typeface="Arial"/>
            </a:endParaRPr>
          </a:p>
          <a:p>
            <a:pPr>
              <a:lnSpc>
                <a:spcPts val="1001"/>
              </a:lnSpc>
              <a:tabLst>
                <a:tab algn="l" pos="216000"/>
                <a:tab algn="l" pos="228600"/>
                <a:tab algn="l" pos="241200"/>
                <a:tab algn="l" pos="317520"/>
                <a:tab algn="l" pos="380880"/>
                <a:tab algn="l" pos="406440"/>
              </a:tabLst>
            </a:pPr>
            <a:endParaRPr b="0" lang="es-AR" sz="1800" spc="-1" strike="noStrike">
              <a:solidFill>
                <a:srgbClr val="000000"/>
              </a:solidFill>
              <a:latin typeface="Arial"/>
            </a:endParaRPr>
          </a:p>
          <a:p>
            <a:pPr>
              <a:lnSpc>
                <a:spcPts val="1001"/>
              </a:lnSpc>
              <a:tabLst>
                <a:tab algn="l" pos="216000"/>
                <a:tab algn="l" pos="228600"/>
                <a:tab algn="l" pos="241200"/>
                <a:tab algn="l" pos="317520"/>
                <a:tab algn="l" pos="380880"/>
                <a:tab algn="l" pos="406440"/>
              </a:tabLst>
            </a:pPr>
            <a:endParaRPr b="0" lang="es-AR" sz="1800" spc="-1" strike="noStrike">
              <a:solidFill>
                <a:srgbClr val="000000"/>
              </a:solidFill>
              <a:latin typeface="Arial"/>
            </a:endParaRPr>
          </a:p>
          <a:p>
            <a:pPr>
              <a:lnSpc>
                <a:spcPts val="1001"/>
              </a:lnSpc>
              <a:tabLst>
                <a:tab algn="l" pos="216000"/>
                <a:tab algn="l" pos="228600"/>
                <a:tab algn="l" pos="241200"/>
                <a:tab algn="l" pos="317520"/>
                <a:tab algn="l" pos="380880"/>
                <a:tab algn="l" pos="406440"/>
              </a:tabLst>
            </a:pPr>
            <a:endParaRPr b="0" lang="es-AR" sz="1800" spc="-1" strike="noStrike">
              <a:solidFill>
                <a:srgbClr val="000000"/>
              </a:solidFill>
              <a:latin typeface="Arial"/>
            </a:endParaRPr>
          </a:p>
          <a:p>
            <a:pPr>
              <a:lnSpc>
                <a:spcPts val="1001"/>
              </a:lnSpc>
              <a:tabLst>
                <a:tab algn="l" pos="216000"/>
                <a:tab algn="l" pos="228600"/>
                <a:tab algn="l" pos="241200"/>
                <a:tab algn="l" pos="317520"/>
                <a:tab algn="l" pos="380880"/>
                <a:tab algn="l" pos="406440"/>
              </a:tabLst>
            </a:pPr>
            <a:endParaRPr b="0" lang="es-AR" sz="1800" spc="-1" strike="noStrike">
              <a:solidFill>
                <a:srgbClr val="000000"/>
              </a:solidFill>
              <a:latin typeface="Arial"/>
            </a:endParaRPr>
          </a:p>
          <a:p>
            <a:pPr>
              <a:lnSpc>
                <a:spcPts val="2900"/>
              </a:lnSpc>
              <a:tabLst>
                <a:tab algn="l" pos="216000"/>
                <a:tab algn="l" pos="228600"/>
                <a:tab algn="l" pos="241200"/>
                <a:tab algn="l" pos="317520"/>
                <a:tab algn="l" pos="380880"/>
                <a:tab algn="l" pos="40644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PCLATH</a:t>
            </a:r>
            <a:endParaRPr b="0" lang="es-AR" sz="1390" spc="-1" strike="noStrike">
              <a:solidFill>
                <a:srgbClr val="000000"/>
              </a:solidFill>
              <a:latin typeface="Arial"/>
            </a:endParaRPr>
          </a:p>
          <a:p>
            <a:pPr>
              <a:lnSpc>
                <a:spcPts val="2701"/>
              </a:lnSpc>
              <a:tabLst>
                <a:tab algn="l" pos="216000"/>
                <a:tab algn="l" pos="228600"/>
                <a:tab algn="l" pos="241200"/>
                <a:tab algn="l" pos="317520"/>
                <a:tab algn="l" pos="380880"/>
                <a:tab algn="l" pos="4064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INTCON</a:t>
            </a:r>
            <a:endParaRPr b="0" lang="es-AR" sz="1390" spc="-1" strike="noStrike">
              <a:solidFill>
                <a:srgbClr val="000000"/>
              </a:solidFill>
              <a:latin typeface="Arial"/>
            </a:endParaRPr>
          </a:p>
          <a:p>
            <a:pPr>
              <a:lnSpc>
                <a:spcPts val="2701"/>
              </a:lnSpc>
              <a:tabLst>
                <a:tab algn="l" pos="216000"/>
                <a:tab algn="l" pos="228600"/>
                <a:tab algn="l" pos="241200"/>
                <a:tab algn="l" pos="317520"/>
                <a:tab algn="l" pos="380880"/>
                <a:tab algn="l" pos="406440"/>
              </a:tabLst>
            </a:pPr>
            <a:r>
              <a:rPr b="0" lang="en-US" sz="1800" spc="-1" strike="noStrike">
                <a:solidFill>
                  <a:srgbClr val="000000"/>
                </a:solidFill>
                <a:latin typeface="Calibri"/>
              </a:rPr>
              <a:t>	</a:t>
            </a:r>
            <a:r>
              <a:rPr b="1" lang="en-US" sz="1390" spc="-1" strike="noStrike">
                <a:solidFill>
                  <a:srgbClr val="000000"/>
                </a:solidFill>
                <a:latin typeface="Times New Roman"/>
              </a:rPr>
              <a:t>EECON1</a:t>
            </a:r>
            <a:endParaRPr b="0" lang="es-AR" sz="1390" spc="-1" strike="noStrike">
              <a:solidFill>
                <a:srgbClr val="000000"/>
              </a:solidFill>
              <a:latin typeface="Arial"/>
            </a:endParaRPr>
          </a:p>
          <a:p>
            <a:pPr>
              <a:lnSpc>
                <a:spcPts val="2701"/>
              </a:lnSpc>
              <a:tabLst>
                <a:tab algn="l" pos="216000"/>
                <a:tab algn="l" pos="228600"/>
                <a:tab algn="l" pos="241200"/>
                <a:tab algn="l" pos="317520"/>
                <a:tab algn="l" pos="380880"/>
                <a:tab algn="l" pos="406440"/>
              </a:tabLst>
            </a:pPr>
            <a:r>
              <a:rPr b="0" lang="en-US" sz="1800" spc="-1" strike="noStrike">
                <a:solidFill>
                  <a:srgbClr val="000000"/>
                </a:solidFill>
                <a:latin typeface="Calibri"/>
              </a:rPr>
              <a:t>	</a:t>
            </a:r>
            <a:r>
              <a:rPr b="1" lang="en-US" sz="1390" spc="-1" strike="noStrike">
                <a:solidFill>
                  <a:srgbClr val="000000"/>
                </a:solidFill>
                <a:latin typeface="Times New Roman"/>
              </a:rPr>
              <a:t>EECON2</a:t>
            </a:r>
            <a:endParaRPr b="0" lang="es-AR" sz="1390" spc="-1" strike="noStrike">
              <a:solidFill>
                <a:srgbClr val="000000"/>
              </a:solidFill>
              <a:latin typeface="Arial"/>
            </a:endParaRPr>
          </a:p>
        </p:txBody>
      </p:sp>
      <p:sp>
        <p:nvSpPr>
          <p:cNvPr id="609" name="TextBox 1"/>
          <p:cNvSpPr/>
          <p:nvPr/>
        </p:nvSpPr>
        <p:spPr>
          <a:xfrm>
            <a:off x="4798080" y="2872800"/>
            <a:ext cx="306000" cy="474660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080</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081</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082</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083</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084</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085</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086</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087</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088</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089</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08A</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08B</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08C</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08D</a:t>
            </a:r>
            <a:endParaRPr b="0" lang="es-AR" sz="1390" spc="-1" strike="noStrike">
              <a:solidFill>
                <a:srgbClr val="000000"/>
              </a:solidFill>
              <a:latin typeface="Arial"/>
            </a:endParaRPr>
          </a:p>
        </p:txBody>
      </p:sp>
      <p:sp>
        <p:nvSpPr>
          <p:cNvPr id="610" name="TextBox 1"/>
          <p:cNvSpPr/>
          <p:nvPr/>
        </p:nvSpPr>
        <p:spPr>
          <a:xfrm>
            <a:off x="7739640" y="2872800"/>
            <a:ext cx="306000" cy="474660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38160"/>
              </a:tabLst>
            </a:pPr>
            <a:r>
              <a:rPr b="0" lang="en-US" sz="1800" spc="-1" strike="noStrike">
                <a:solidFill>
                  <a:srgbClr val="000000"/>
                </a:solidFill>
                <a:latin typeface="Calibri"/>
              </a:rPr>
              <a:t>	</a:t>
            </a:r>
            <a:r>
              <a:rPr b="1" lang="en-US" sz="1390" spc="-1" strike="noStrike">
                <a:solidFill>
                  <a:srgbClr val="000000"/>
                </a:solidFill>
                <a:latin typeface="Times New Roman"/>
              </a:rPr>
              <a:t>100</a:t>
            </a:r>
            <a:endParaRPr b="0" lang="es-AR" sz="1390" spc="-1" strike="noStrike">
              <a:solidFill>
                <a:srgbClr val="000000"/>
              </a:solidFill>
              <a:latin typeface="Arial"/>
            </a:endParaRPr>
          </a:p>
          <a:p>
            <a:pPr>
              <a:lnSpc>
                <a:spcPts val="2701"/>
              </a:lnSpc>
              <a:tabLst>
                <a:tab algn="l" pos="38160"/>
              </a:tabLst>
            </a:pPr>
            <a:r>
              <a:rPr b="0" lang="en-US" sz="1800" spc="-1" strike="noStrike">
                <a:solidFill>
                  <a:srgbClr val="000000"/>
                </a:solidFill>
                <a:latin typeface="Calibri"/>
              </a:rPr>
              <a:t>	</a:t>
            </a:r>
            <a:r>
              <a:rPr b="1" lang="en-US" sz="1390" spc="-1" strike="noStrike">
                <a:solidFill>
                  <a:srgbClr val="000000"/>
                </a:solidFill>
                <a:latin typeface="Times New Roman"/>
              </a:rPr>
              <a:t>101</a:t>
            </a:r>
            <a:endParaRPr b="0" lang="es-AR" sz="1390" spc="-1" strike="noStrike">
              <a:solidFill>
                <a:srgbClr val="000000"/>
              </a:solidFill>
              <a:latin typeface="Arial"/>
            </a:endParaRPr>
          </a:p>
          <a:p>
            <a:pPr>
              <a:lnSpc>
                <a:spcPts val="2701"/>
              </a:lnSpc>
              <a:tabLst>
                <a:tab algn="l" pos="38160"/>
              </a:tabLst>
            </a:pPr>
            <a:r>
              <a:rPr b="0" lang="en-US" sz="1800" spc="-1" strike="noStrike">
                <a:solidFill>
                  <a:srgbClr val="000000"/>
                </a:solidFill>
                <a:latin typeface="Calibri"/>
              </a:rPr>
              <a:t>	</a:t>
            </a:r>
            <a:r>
              <a:rPr b="1" lang="en-US" sz="1390" spc="-1" strike="noStrike">
                <a:solidFill>
                  <a:srgbClr val="000000"/>
                </a:solidFill>
                <a:latin typeface="Times New Roman"/>
              </a:rPr>
              <a:t>102</a:t>
            </a:r>
            <a:endParaRPr b="0" lang="es-AR" sz="1390" spc="-1" strike="noStrike">
              <a:solidFill>
                <a:srgbClr val="000000"/>
              </a:solidFill>
              <a:latin typeface="Arial"/>
            </a:endParaRPr>
          </a:p>
          <a:p>
            <a:pPr>
              <a:lnSpc>
                <a:spcPts val="2701"/>
              </a:lnSpc>
              <a:tabLst>
                <a:tab algn="l" pos="38160"/>
              </a:tabLst>
            </a:pPr>
            <a:r>
              <a:rPr b="0" lang="en-US" sz="1800" spc="-1" strike="noStrike">
                <a:solidFill>
                  <a:srgbClr val="000000"/>
                </a:solidFill>
                <a:latin typeface="Calibri"/>
              </a:rPr>
              <a:t>	</a:t>
            </a:r>
            <a:r>
              <a:rPr b="1" lang="en-US" sz="1390" spc="-1" strike="noStrike">
                <a:solidFill>
                  <a:srgbClr val="000000"/>
                </a:solidFill>
                <a:latin typeface="Times New Roman"/>
              </a:rPr>
              <a:t>103</a:t>
            </a:r>
            <a:endParaRPr b="0" lang="es-AR" sz="1390" spc="-1" strike="noStrike">
              <a:solidFill>
                <a:srgbClr val="000000"/>
              </a:solidFill>
              <a:latin typeface="Arial"/>
            </a:endParaRPr>
          </a:p>
          <a:p>
            <a:pPr>
              <a:lnSpc>
                <a:spcPts val="2701"/>
              </a:lnSpc>
              <a:tabLst>
                <a:tab algn="l" pos="38160"/>
              </a:tabLst>
            </a:pPr>
            <a:r>
              <a:rPr b="0" lang="en-US" sz="1800" spc="-1" strike="noStrike">
                <a:solidFill>
                  <a:srgbClr val="000000"/>
                </a:solidFill>
                <a:latin typeface="Calibri"/>
              </a:rPr>
              <a:t>	</a:t>
            </a:r>
            <a:r>
              <a:rPr b="1" lang="en-US" sz="1390" spc="-1" strike="noStrike">
                <a:solidFill>
                  <a:srgbClr val="000000"/>
                </a:solidFill>
                <a:latin typeface="Times New Roman"/>
              </a:rPr>
              <a:t>104</a:t>
            </a:r>
            <a:endParaRPr b="0" lang="es-AR" sz="1390" spc="-1" strike="noStrike">
              <a:solidFill>
                <a:srgbClr val="000000"/>
              </a:solidFill>
              <a:latin typeface="Arial"/>
            </a:endParaRPr>
          </a:p>
          <a:p>
            <a:pPr>
              <a:lnSpc>
                <a:spcPts val="2701"/>
              </a:lnSpc>
              <a:tabLst>
                <a:tab algn="l" pos="38160"/>
              </a:tabLst>
            </a:pPr>
            <a:r>
              <a:rPr b="0" lang="en-US" sz="1800" spc="-1" strike="noStrike">
                <a:solidFill>
                  <a:srgbClr val="000000"/>
                </a:solidFill>
                <a:latin typeface="Calibri"/>
              </a:rPr>
              <a:t>	</a:t>
            </a:r>
            <a:r>
              <a:rPr b="1" lang="en-US" sz="1390" spc="-1" strike="noStrike">
                <a:solidFill>
                  <a:srgbClr val="000000"/>
                </a:solidFill>
                <a:latin typeface="Times New Roman"/>
              </a:rPr>
              <a:t>105</a:t>
            </a:r>
            <a:endParaRPr b="0" lang="es-AR" sz="1390" spc="-1" strike="noStrike">
              <a:solidFill>
                <a:srgbClr val="000000"/>
              </a:solidFill>
              <a:latin typeface="Arial"/>
            </a:endParaRPr>
          </a:p>
          <a:p>
            <a:pPr>
              <a:lnSpc>
                <a:spcPts val="2701"/>
              </a:lnSpc>
              <a:tabLst>
                <a:tab algn="l" pos="38160"/>
              </a:tabLst>
            </a:pPr>
            <a:r>
              <a:rPr b="0" lang="en-US" sz="1800" spc="-1" strike="noStrike">
                <a:solidFill>
                  <a:srgbClr val="000000"/>
                </a:solidFill>
                <a:latin typeface="Calibri"/>
              </a:rPr>
              <a:t>	</a:t>
            </a:r>
            <a:r>
              <a:rPr b="1" lang="en-US" sz="1390" spc="-1" strike="noStrike">
                <a:solidFill>
                  <a:srgbClr val="000000"/>
                </a:solidFill>
                <a:latin typeface="Times New Roman"/>
              </a:rPr>
              <a:t>106</a:t>
            </a:r>
            <a:endParaRPr b="0" lang="es-AR" sz="1390" spc="-1" strike="noStrike">
              <a:solidFill>
                <a:srgbClr val="000000"/>
              </a:solidFill>
              <a:latin typeface="Arial"/>
            </a:endParaRPr>
          </a:p>
          <a:p>
            <a:pPr>
              <a:lnSpc>
                <a:spcPts val="2701"/>
              </a:lnSpc>
              <a:tabLst>
                <a:tab algn="l" pos="38160"/>
              </a:tabLst>
            </a:pPr>
            <a:r>
              <a:rPr b="0" lang="en-US" sz="1800" spc="-1" strike="noStrike">
                <a:solidFill>
                  <a:srgbClr val="000000"/>
                </a:solidFill>
                <a:latin typeface="Calibri"/>
              </a:rPr>
              <a:t>	</a:t>
            </a:r>
            <a:r>
              <a:rPr b="1" lang="en-US" sz="1390" spc="-1" strike="noStrike">
                <a:solidFill>
                  <a:srgbClr val="000000"/>
                </a:solidFill>
                <a:latin typeface="Times New Roman"/>
              </a:rPr>
              <a:t>107</a:t>
            </a:r>
            <a:endParaRPr b="0" lang="es-AR" sz="1390" spc="-1" strike="noStrike">
              <a:solidFill>
                <a:srgbClr val="000000"/>
              </a:solidFill>
              <a:latin typeface="Arial"/>
            </a:endParaRPr>
          </a:p>
          <a:p>
            <a:pPr>
              <a:lnSpc>
                <a:spcPts val="2701"/>
              </a:lnSpc>
              <a:tabLst>
                <a:tab algn="l" pos="38160"/>
              </a:tabLst>
            </a:pPr>
            <a:r>
              <a:rPr b="0" lang="en-US" sz="1800" spc="-1" strike="noStrike">
                <a:solidFill>
                  <a:srgbClr val="000000"/>
                </a:solidFill>
                <a:latin typeface="Calibri"/>
              </a:rPr>
              <a:t>	</a:t>
            </a:r>
            <a:r>
              <a:rPr b="1" lang="en-US" sz="1390" spc="-1" strike="noStrike">
                <a:solidFill>
                  <a:srgbClr val="000000"/>
                </a:solidFill>
                <a:latin typeface="Times New Roman"/>
              </a:rPr>
              <a:t>108</a:t>
            </a:r>
            <a:endParaRPr b="0" lang="es-AR" sz="1390" spc="-1" strike="noStrike">
              <a:solidFill>
                <a:srgbClr val="000000"/>
              </a:solidFill>
              <a:latin typeface="Arial"/>
            </a:endParaRPr>
          </a:p>
          <a:p>
            <a:pPr>
              <a:lnSpc>
                <a:spcPts val="2701"/>
              </a:lnSpc>
              <a:tabLst>
                <a:tab algn="l" pos="38160"/>
              </a:tabLst>
            </a:pPr>
            <a:r>
              <a:rPr b="0" lang="en-US" sz="1800" spc="-1" strike="noStrike">
                <a:solidFill>
                  <a:srgbClr val="000000"/>
                </a:solidFill>
                <a:latin typeface="Calibri"/>
              </a:rPr>
              <a:t>	</a:t>
            </a:r>
            <a:r>
              <a:rPr b="1" lang="en-US" sz="1390" spc="-1" strike="noStrike">
                <a:solidFill>
                  <a:srgbClr val="000000"/>
                </a:solidFill>
                <a:latin typeface="Times New Roman"/>
              </a:rPr>
              <a:t>109</a:t>
            </a:r>
            <a:endParaRPr b="0" lang="es-AR" sz="1390" spc="-1" strike="noStrike">
              <a:solidFill>
                <a:srgbClr val="000000"/>
              </a:solidFill>
              <a:latin typeface="Arial"/>
            </a:endParaRPr>
          </a:p>
          <a:p>
            <a:pPr>
              <a:lnSpc>
                <a:spcPts val="2701"/>
              </a:lnSpc>
              <a:tabLst>
                <a:tab algn="l" pos="38160"/>
              </a:tabLst>
            </a:pPr>
            <a:r>
              <a:rPr b="1" lang="en-US" sz="1390" spc="-1" strike="noStrike">
                <a:solidFill>
                  <a:srgbClr val="000000"/>
                </a:solidFill>
                <a:latin typeface="Times New Roman"/>
              </a:rPr>
              <a:t>10A</a:t>
            </a:r>
            <a:endParaRPr b="0" lang="es-AR" sz="1390" spc="-1" strike="noStrike">
              <a:solidFill>
                <a:srgbClr val="000000"/>
              </a:solidFill>
              <a:latin typeface="Arial"/>
            </a:endParaRPr>
          </a:p>
          <a:p>
            <a:pPr>
              <a:lnSpc>
                <a:spcPts val="2701"/>
              </a:lnSpc>
              <a:tabLst>
                <a:tab algn="l" pos="38160"/>
              </a:tabLst>
            </a:pPr>
            <a:r>
              <a:rPr b="1" lang="en-US" sz="1390" spc="-1" strike="noStrike">
                <a:solidFill>
                  <a:srgbClr val="000000"/>
                </a:solidFill>
                <a:latin typeface="Times New Roman"/>
              </a:rPr>
              <a:t>10B</a:t>
            </a:r>
            <a:endParaRPr b="0" lang="es-AR" sz="1390" spc="-1" strike="noStrike">
              <a:solidFill>
                <a:srgbClr val="000000"/>
              </a:solidFill>
              <a:latin typeface="Arial"/>
            </a:endParaRPr>
          </a:p>
          <a:p>
            <a:pPr>
              <a:lnSpc>
                <a:spcPts val="2701"/>
              </a:lnSpc>
              <a:tabLst>
                <a:tab algn="l" pos="38160"/>
              </a:tabLst>
            </a:pPr>
            <a:r>
              <a:rPr b="1" lang="en-US" sz="1390" spc="-1" strike="noStrike">
                <a:solidFill>
                  <a:srgbClr val="000000"/>
                </a:solidFill>
                <a:latin typeface="Times New Roman"/>
              </a:rPr>
              <a:t>10C</a:t>
            </a:r>
            <a:endParaRPr b="0" lang="es-AR" sz="1390" spc="-1" strike="noStrike">
              <a:solidFill>
                <a:srgbClr val="000000"/>
              </a:solidFill>
              <a:latin typeface="Arial"/>
            </a:endParaRPr>
          </a:p>
          <a:p>
            <a:pPr>
              <a:lnSpc>
                <a:spcPts val="2701"/>
              </a:lnSpc>
              <a:tabLst>
                <a:tab algn="l" pos="38160"/>
              </a:tabLst>
            </a:pPr>
            <a:r>
              <a:rPr b="1" lang="en-US" sz="1390" spc="-1" strike="noStrike">
                <a:solidFill>
                  <a:srgbClr val="000000"/>
                </a:solidFill>
                <a:latin typeface="Times New Roman"/>
              </a:rPr>
              <a:t>10D</a:t>
            </a:r>
            <a:endParaRPr b="0" lang="es-AR" sz="1390" spc="-1" strike="noStrike">
              <a:solidFill>
                <a:srgbClr val="000000"/>
              </a:solidFill>
              <a:latin typeface="Arial"/>
            </a:endParaRPr>
          </a:p>
        </p:txBody>
      </p:sp>
      <p:sp>
        <p:nvSpPr>
          <p:cNvPr id="611" name="TextBox 1"/>
          <p:cNvSpPr/>
          <p:nvPr/>
        </p:nvSpPr>
        <p:spPr>
          <a:xfrm>
            <a:off x="10698480" y="2872800"/>
            <a:ext cx="306000" cy="474660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180</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181</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182</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183</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184</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185</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186</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187</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188</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189</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18A</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18B</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18C</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18D</a:t>
            </a:r>
            <a:endParaRPr b="0" lang="es-AR" sz="1390" spc="-1" strike="noStrike">
              <a:solidFill>
                <a:srgbClr val="000000"/>
              </a:solidFill>
              <a:latin typeface="Arial"/>
            </a:endParaRPr>
          </a:p>
        </p:txBody>
      </p:sp>
      <p:sp>
        <p:nvSpPr>
          <p:cNvPr id="612" name="TextBox 1"/>
          <p:cNvSpPr/>
          <p:nvPr/>
        </p:nvSpPr>
        <p:spPr>
          <a:xfrm>
            <a:off x="2849400" y="2822400"/>
            <a:ext cx="723600" cy="474660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38160"/>
                <a:tab algn="l" pos="50760"/>
                <a:tab algn="l" pos="114480"/>
                <a:tab algn="l" pos="1396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INDF</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TMR0</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PCL</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1" lang="en-US" sz="1390" spc="-1" strike="noStrike">
                <a:solidFill>
                  <a:srgbClr val="cc0000"/>
                </a:solidFill>
                <a:latin typeface="Times New Roman"/>
              </a:rPr>
              <a:t>STATUS</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cc0000"/>
                </a:solidFill>
                <a:latin typeface="Times New Roman"/>
              </a:rPr>
              <a:t>FSR</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PORTA</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0" lang="en-US" sz="1800" spc="-1" strike="noStrike">
                <a:solidFill>
                  <a:srgbClr val="000000"/>
                </a:solidFill>
                <a:latin typeface="Calibri"/>
              </a:rPr>
              <a:t>	</a:t>
            </a:r>
            <a:r>
              <a:rPr b="1" lang="en-US" sz="1390" spc="-1" strike="noStrike">
                <a:solidFill>
                  <a:srgbClr val="000000"/>
                </a:solidFill>
                <a:latin typeface="Times New Roman"/>
              </a:rPr>
              <a:t>PORTB</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0" lang="en-US" sz="1800" spc="-1" strike="noStrike">
                <a:solidFill>
                  <a:srgbClr val="000000"/>
                </a:solidFill>
                <a:latin typeface="Calibri"/>
              </a:rPr>
              <a:t>	</a:t>
            </a:r>
            <a:r>
              <a:rPr b="1" lang="en-US" sz="1390" spc="-1" strike="noStrike">
                <a:solidFill>
                  <a:srgbClr val="000000"/>
                </a:solidFill>
                <a:latin typeface="Times New Roman"/>
              </a:rPr>
              <a:t>PORTC</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0" lang="en-US" sz="1800" spc="-1" strike="noStrike">
                <a:solidFill>
                  <a:srgbClr val="000000"/>
                </a:solidFill>
                <a:latin typeface="Calibri"/>
              </a:rPr>
              <a:t>	</a:t>
            </a:r>
            <a:r>
              <a:rPr b="1" lang="en-US" sz="1390" spc="-1" strike="noStrike">
                <a:solidFill>
                  <a:srgbClr val="000000"/>
                </a:solidFill>
                <a:latin typeface="Times New Roman"/>
              </a:rPr>
              <a:t>PORTD</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PORTE</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1" lang="en-US" sz="1390" spc="-1" strike="noStrike">
                <a:solidFill>
                  <a:srgbClr val="cc0000"/>
                </a:solidFill>
                <a:latin typeface="Times New Roman"/>
              </a:rPr>
              <a:t>PCLATH</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1" lang="en-US" sz="1390" spc="-1" strike="noStrike">
                <a:solidFill>
                  <a:srgbClr val="cc0000"/>
                </a:solidFill>
                <a:latin typeface="Times New Roman"/>
              </a:rPr>
              <a:t>INTCON</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PIR1</a:t>
            </a:r>
            <a:endParaRPr b="0" lang="es-AR" sz="1390" spc="-1" strike="noStrike">
              <a:solidFill>
                <a:srgbClr val="000000"/>
              </a:solidFill>
              <a:latin typeface="Arial"/>
            </a:endParaRPr>
          </a:p>
          <a:p>
            <a:pPr>
              <a:lnSpc>
                <a:spcPts val="2701"/>
              </a:lnSpc>
              <a:tabLst>
                <a:tab algn="l" pos="38160"/>
                <a:tab algn="l" pos="50760"/>
                <a:tab algn="l" pos="114480"/>
                <a:tab algn="l" pos="139680"/>
                <a:tab algn="l" pos="152280"/>
                <a:tab algn="l" pos="177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PIR2</a:t>
            </a:r>
            <a:endParaRPr b="0" lang="es-AR" sz="1390" spc="-1" strike="noStrike">
              <a:solidFill>
                <a:srgbClr val="000000"/>
              </a:solidFill>
              <a:latin typeface="Arial"/>
            </a:endParaRPr>
          </a:p>
        </p:txBody>
      </p:sp>
      <p:sp>
        <p:nvSpPr>
          <p:cNvPr id="613" name="TextBox 1"/>
          <p:cNvSpPr/>
          <p:nvPr/>
        </p:nvSpPr>
        <p:spPr>
          <a:xfrm>
            <a:off x="1924920" y="2872800"/>
            <a:ext cx="306000" cy="474660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000</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001</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002</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003</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004</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005</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006</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007</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008</a:t>
            </a:r>
            <a:endParaRPr b="0" lang="es-AR" sz="1390" spc="-1" strike="noStrike">
              <a:solidFill>
                <a:srgbClr val="000000"/>
              </a:solidFill>
              <a:latin typeface="Arial"/>
            </a:endParaRPr>
          </a:p>
          <a:p>
            <a:pPr>
              <a:lnSpc>
                <a:spcPts val="2701"/>
              </a:lnSpc>
              <a:tabLst>
                <a:tab algn="l" pos="25560"/>
              </a:tabLst>
            </a:pPr>
            <a:r>
              <a:rPr b="0" lang="en-US" sz="1800" spc="-1" strike="noStrike">
                <a:solidFill>
                  <a:srgbClr val="000000"/>
                </a:solidFill>
                <a:latin typeface="Calibri"/>
              </a:rPr>
              <a:t>	</a:t>
            </a:r>
            <a:r>
              <a:rPr b="1" lang="en-US" sz="1390" spc="-1" strike="noStrike">
                <a:solidFill>
                  <a:srgbClr val="000000"/>
                </a:solidFill>
                <a:latin typeface="Times New Roman"/>
              </a:rPr>
              <a:t>009</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00A</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00B</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00C</a:t>
            </a:r>
            <a:endParaRPr b="0" lang="es-AR" sz="1390" spc="-1" strike="noStrike">
              <a:solidFill>
                <a:srgbClr val="000000"/>
              </a:solidFill>
              <a:latin typeface="Arial"/>
            </a:endParaRPr>
          </a:p>
          <a:p>
            <a:pPr>
              <a:lnSpc>
                <a:spcPts val="2701"/>
              </a:lnSpc>
              <a:tabLst>
                <a:tab algn="l" pos="25560"/>
              </a:tabLst>
            </a:pPr>
            <a:r>
              <a:rPr b="1" lang="en-US" sz="1390" spc="-1" strike="noStrike">
                <a:solidFill>
                  <a:srgbClr val="000000"/>
                </a:solidFill>
                <a:latin typeface="Times New Roman"/>
              </a:rPr>
              <a:t>00D</a:t>
            </a:r>
            <a:endParaRPr b="0" lang="es-AR" sz="1390" spc="-1" strike="noStrike">
              <a:solidFill>
                <a:srgbClr val="000000"/>
              </a:solidFill>
              <a:latin typeface="Arial"/>
            </a:endParaRPr>
          </a:p>
        </p:txBody>
      </p:sp>
      <p:sp>
        <p:nvSpPr>
          <p:cNvPr id="614" name="TextBox 1"/>
          <p:cNvSpPr/>
          <p:nvPr/>
        </p:nvSpPr>
        <p:spPr>
          <a:xfrm>
            <a:off x="6811560" y="9188280"/>
            <a:ext cx="187092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Device</a:t>
            </a:r>
            <a:r>
              <a:rPr b="0" lang="en-US" sz="1390" spc="-1" strike="noStrike">
                <a:solidFill>
                  <a:srgbClr val="000000"/>
                </a:solidFill>
                <a:latin typeface="Times New Roman"/>
              </a:rPr>
              <a:t> </a:t>
            </a:r>
            <a:r>
              <a:rPr b="1" lang="en-US" sz="1390" spc="-1" strike="noStrike">
                <a:solidFill>
                  <a:srgbClr val="000000"/>
                </a:solidFill>
                <a:latin typeface="Times New Roman"/>
              </a:rPr>
              <a:t>Specific</a:t>
            </a:r>
            <a:r>
              <a:rPr b="0" lang="en-US" sz="1390" spc="-1" strike="noStrike">
                <a:solidFill>
                  <a:srgbClr val="000000"/>
                </a:solidFill>
                <a:latin typeface="Times New Roman"/>
              </a:rPr>
              <a:t> </a:t>
            </a:r>
            <a:r>
              <a:rPr b="1" lang="en-US" sz="1390" spc="-1" strike="noStrike">
                <a:solidFill>
                  <a:srgbClr val="000000"/>
                </a:solidFill>
                <a:latin typeface="Times New Roman"/>
              </a:rPr>
              <a:t>Registers</a:t>
            </a:r>
            <a:endParaRPr b="0" lang="es-AR" sz="1390" spc="-1" strike="noStrike">
              <a:solidFill>
                <a:srgbClr val="000000"/>
              </a:solidFill>
              <a:latin typeface="Arial"/>
            </a:endParaRPr>
          </a:p>
        </p:txBody>
      </p:sp>
      <p:sp>
        <p:nvSpPr>
          <p:cNvPr id="615" name="12 CuadroTexto"/>
          <p:cNvSpPr/>
          <p:nvPr/>
        </p:nvSpPr>
        <p:spPr>
          <a:xfrm>
            <a:off x="3384000" y="2129040"/>
            <a:ext cx="87458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_tradnl" sz="1800" spc="-1" strike="noStrike">
                <a:solidFill>
                  <a:srgbClr val="000000"/>
                </a:solidFill>
                <a:latin typeface="Calibri"/>
              </a:rPr>
              <a:t>Banco 0                          Banco 1                           Banco 2                               Banco 3</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6" name="3 Imagen" descr="http://perso.wanadoo.es/pictob/imagenes/arq16f84.gif"/>
          <p:cNvPicPr/>
          <p:nvPr/>
        </p:nvPicPr>
        <p:blipFill>
          <a:blip r:embed="rId1"/>
          <a:stretch/>
        </p:blipFill>
        <p:spPr>
          <a:xfrm>
            <a:off x="731520" y="1224720"/>
            <a:ext cx="13729680" cy="7770600"/>
          </a:xfrm>
          <a:prstGeom prst="rect">
            <a:avLst/>
          </a:prstGeom>
          <a:ln w="0">
            <a:noFill/>
          </a:ln>
        </p:spPr>
      </p:pic>
      <p:sp>
        <p:nvSpPr>
          <p:cNvPr id="617" name="PlaceHolder 1"/>
          <p:cNvSpPr>
            <a:spLocks noGrp="1"/>
          </p:cNvSpPr>
          <p:nvPr>
            <p:ph type="title"/>
          </p:nvPr>
        </p:nvSpPr>
        <p:spPr>
          <a:xfrm>
            <a:off x="975600" y="3960"/>
            <a:ext cx="13151160" cy="1725120"/>
          </a:xfrm>
          <a:prstGeom prst="rect">
            <a:avLst/>
          </a:prstGeom>
          <a:noFill/>
          <a:ln w="0">
            <a:noFill/>
          </a:ln>
        </p:spPr>
        <p:txBody>
          <a:bodyPr lIns="0" rIns="0" tIns="0" anchor="ctr">
            <a:noAutofit/>
          </a:bodyPr>
          <a:p>
            <a:pPr indent="0" algn="ctr">
              <a:lnSpc>
                <a:spcPts val="6100"/>
              </a:lnSpc>
              <a:buNone/>
            </a:pPr>
            <a:r>
              <a:rPr b="1" i="1" lang="es-AR" sz="4390" spc="-1" strike="noStrike">
                <a:solidFill>
                  <a:srgbClr val="ff0000"/>
                </a:solidFill>
                <a:latin typeface="Times New Roman"/>
              </a:rPr>
              <a:t>Arquitectura Interna PIC16Fxx</a:t>
            </a:r>
            <a:endParaRPr b="0" lang="en-US" sz="4390" spc="-1" strike="noStrike">
              <a:solidFill>
                <a:srgbClr val="000000"/>
              </a:solidFill>
              <a:latin typeface="Calibri"/>
            </a:endParaRPr>
          </a:p>
        </p:txBody>
      </p:sp>
      <p:pic>
        <p:nvPicPr>
          <p:cNvPr id="618" name="Imagen 6" descr="http://perso.wanadoo.es/pictob/imagenes/microc2.jpg"/>
          <p:cNvPicPr/>
          <p:nvPr/>
        </p:nvPicPr>
        <p:blipFill>
          <a:blip r:embed="rId2"/>
          <a:stretch/>
        </p:blipFill>
        <p:spPr>
          <a:xfrm>
            <a:off x="6371280" y="8996040"/>
            <a:ext cx="2359440" cy="1105200"/>
          </a:xfrm>
          <a:prstGeom prst="rect">
            <a:avLst/>
          </a:prstGeom>
          <a:ln w="0">
            <a:noFill/>
          </a:ln>
        </p:spPr>
      </p:pic>
      <p:sp>
        <p:nvSpPr>
          <p:cNvPr id="619" name="Rectángulo 2"/>
          <p:cNvSpPr/>
          <p:nvPr/>
        </p:nvSpPr>
        <p:spPr>
          <a:xfrm>
            <a:off x="4378680" y="8260920"/>
            <a:ext cx="2359440" cy="502200"/>
          </a:xfrm>
          <a:prstGeom prst="rect">
            <a:avLst/>
          </a:prstGeom>
          <a:solidFill>
            <a:srgbClr val="fde4c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0" name="Picture 3" descr=""/>
          <p:cNvPicPr/>
          <p:nvPr/>
        </p:nvPicPr>
        <p:blipFill>
          <a:blip r:embed="rId1"/>
          <a:stretch/>
        </p:blipFill>
        <p:spPr>
          <a:xfrm>
            <a:off x="1300320" y="203040"/>
            <a:ext cx="12347280" cy="9062640"/>
          </a:xfrm>
          <a:prstGeom prst="rect">
            <a:avLst/>
          </a:prstGeom>
          <a:ln w="0">
            <a:noFill/>
          </a:ln>
        </p:spPr>
      </p:pic>
      <p:sp>
        <p:nvSpPr>
          <p:cNvPr id="621" name="TextBox 1"/>
          <p:cNvSpPr/>
          <p:nvPr/>
        </p:nvSpPr>
        <p:spPr>
          <a:xfrm>
            <a:off x="5070960" y="722160"/>
            <a:ext cx="3000240" cy="820080"/>
          </a:xfrm>
          <a:prstGeom prst="rect">
            <a:avLst/>
          </a:prstGeom>
          <a:noFill/>
          <a:ln w="0">
            <a:noFill/>
          </a:ln>
        </p:spPr>
        <p:style>
          <a:lnRef idx="0"/>
          <a:fillRef idx="0"/>
          <a:effectRef idx="0"/>
          <a:fontRef idx="minor"/>
        </p:style>
        <p:txBody>
          <a:bodyPr wrap="none" lIns="0" rIns="0" tIns="0" bIns="45000" anchor="t">
            <a:spAutoFit/>
          </a:bodyPr>
          <a:p>
            <a:pPr algn="ctr">
              <a:lnSpc>
                <a:spcPts val="6100"/>
              </a:lnSpc>
            </a:pPr>
            <a:r>
              <a:rPr b="1" i="1" lang="en-US" sz="2640" spc="-1" strike="noStrike">
                <a:solidFill>
                  <a:srgbClr val="ff0000"/>
                </a:solidFill>
                <a:latin typeface="Calibri"/>
              </a:rPr>
              <a:t>Registro de STATUS</a:t>
            </a:r>
            <a:endParaRPr b="0" lang="es-AR" sz="2640" spc="-1" strike="noStrike">
              <a:solidFill>
                <a:srgbClr val="000000"/>
              </a:solidFill>
              <a:latin typeface="Arial"/>
            </a:endParaRPr>
          </a:p>
        </p:txBody>
      </p:sp>
      <p:sp>
        <p:nvSpPr>
          <p:cNvPr id="622" name="TextBox 1"/>
          <p:cNvSpPr/>
          <p:nvPr/>
        </p:nvSpPr>
        <p:spPr>
          <a:xfrm>
            <a:off x="3024000" y="2129400"/>
            <a:ext cx="3499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IRP</a:t>
            </a:r>
            <a:endParaRPr b="0" lang="es-AR" sz="1600" spc="-1" strike="noStrike">
              <a:solidFill>
                <a:srgbClr val="000000"/>
              </a:solidFill>
              <a:latin typeface="Arial"/>
            </a:endParaRPr>
          </a:p>
        </p:txBody>
      </p:sp>
      <p:sp>
        <p:nvSpPr>
          <p:cNvPr id="623" name="TextBox 1"/>
          <p:cNvSpPr/>
          <p:nvPr/>
        </p:nvSpPr>
        <p:spPr>
          <a:xfrm>
            <a:off x="4268520" y="2129400"/>
            <a:ext cx="37296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RP1</a:t>
            </a:r>
            <a:endParaRPr b="0" lang="es-AR" sz="1600" spc="-1" strike="noStrike">
              <a:solidFill>
                <a:srgbClr val="000000"/>
              </a:solidFill>
              <a:latin typeface="Arial"/>
            </a:endParaRPr>
          </a:p>
        </p:txBody>
      </p:sp>
      <p:sp>
        <p:nvSpPr>
          <p:cNvPr id="624" name="TextBox 1"/>
          <p:cNvSpPr/>
          <p:nvPr/>
        </p:nvSpPr>
        <p:spPr>
          <a:xfrm>
            <a:off x="5500080" y="2129400"/>
            <a:ext cx="37296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RP0</a:t>
            </a:r>
            <a:endParaRPr b="0" lang="es-AR" sz="1600" spc="-1" strike="noStrike">
              <a:solidFill>
                <a:srgbClr val="000000"/>
              </a:solidFill>
              <a:latin typeface="Arial"/>
            </a:endParaRPr>
          </a:p>
        </p:txBody>
      </p:sp>
      <p:sp>
        <p:nvSpPr>
          <p:cNvPr id="625" name="TextBox 1"/>
          <p:cNvSpPr/>
          <p:nvPr/>
        </p:nvSpPr>
        <p:spPr>
          <a:xfrm>
            <a:off x="6773760" y="2129400"/>
            <a:ext cx="28908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TO</a:t>
            </a:r>
            <a:endParaRPr b="0" lang="es-AR" sz="1600" spc="-1" strike="noStrike">
              <a:solidFill>
                <a:srgbClr val="000000"/>
              </a:solidFill>
              <a:latin typeface="Arial"/>
            </a:endParaRPr>
          </a:p>
        </p:txBody>
      </p:sp>
      <p:sp>
        <p:nvSpPr>
          <p:cNvPr id="626" name="TextBox 1"/>
          <p:cNvSpPr/>
          <p:nvPr/>
        </p:nvSpPr>
        <p:spPr>
          <a:xfrm>
            <a:off x="8039520" y="2129400"/>
            <a:ext cx="2707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PD</a:t>
            </a:r>
            <a:endParaRPr b="0" lang="es-AR" sz="1600" spc="-1" strike="noStrike">
              <a:solidFill>
                <a:srgbClr val="000000"/>
              </a:solidFill>
              <a:latin typeface="Arial"/>
            </a:endParaRPr>
          </a:p>
        </p:txBody>
      </p:sp>
      <p:sp>
        <p:nvSpPr>
          <p:cNvPr id="627" name="TextBox 1"/>
          <p:cNvSpPr/>
          <p:nvPr/>
        </p:nvSpPr>
        <p:spPr>
          <a:xfrm>
            <a:off x="9347040" y="2129400"/>
            <a:ext cx="13680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Z</a:t>
            </a:r>
            <a:endParaRPr b="0" lang="es-AR" sz="1600" spc="-1" strike="noStrike">
              <a:solidFill>
                <a:srgbClr val="000000"/>
              </a:solidFill>
              <a:latin typeface="Arial"/>
            </a:endParaRPr>
          </a:p>
        </p:txBody>
      </p:sp>
      <p:sp>
        <p:nvSpPr>
          <p:cNvPr id="628" name="TextBox 1"/>
          <p:cNvSpPr/>
          <p:nvPr/>
        </p:nvSpPr>
        <p:spPr>
          <a:xfrm>
            <a:off x="10499400" y="2129400"/>
            <a:ext cx="29376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DC</a:t>
            </a:r>
            <a:endParaRPr b="0" lang="es-AR" sz="1600" spc="-1" strike="noStrike">
              <a:solidFill>
                <a:srgbClr val="000000"/>
              </a:solidFill>
              <a:latin typeface="Arial"/>
            </a:endParaRPr>
          </a:p>
        </p:txBody>
      </p:sp>
      <p:sp>
        <p:nvSpPr>
          <p:cNvPr id="629" name="TextBox 1"/>
          <p:cNvSpPr/>
          <p:nvPr/>
        </p:nvSpPr>
        <p:spPr>
          <a:xfrm>
            <a:off x="11821320" y="2129400"/>
            <a:ext cx="14724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C</a:t>
            </a:r>
            <a:endParaRPr b="0" lang="es-AR" sz="1600" spc="-1" strike="noStrike">
              <a:solidFill>
                <a:srgbClr val="000000"/>
              </a:solidFill>
              <a:latin typeface="Arial"/>
            </a:endParaRPr>
          </a:p>
        </p:txBody>
      </p:sp>
      <p:sp>
        <p:nvSpPr>
          <p:cNvPr id="630" name="TextBox 1"/>
          <p:cNvSpPr/>
          <p:nvPr/>
        </p:nvSpPr>
        <p:spPr>
          <a:xfrm>
            <a:off x="2769120" y="2481120"/>
            <a:ext cx="27684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0" lang="en-US" sz="1200" spc="-1" strike="noStrike">
                <a:solidFill>
                  <a:srgbClr val="000000"/>
                </a:solidFill>
                <a:latin typeface="Times New Roman"/>
              </a:rPr>
              <a:t>bit 7</a:t>
            </a:r>
            <a:endParaRPr b="0" lang="es-AR" sz="1200" spc="-1" strike="noStrike">
              <a:solidFill>
                <a:srgbClr val="000000"/>
              </a:solidFill>
              <a:latin typeface="Arial"/>
            </a:endParaRPr>
          </a:p>
        </p:txBody>
      </p:sp>
      <p:sp>
        <p:nvSpPr>
          <p:cNvPr id="631" name="TextBox 1"/>
          <p:cNvSpPr/>
          <p:nvPr/>
        </p:nvSpPr>
        <p:spPr>
          <a:xfrm>
            <a:off x="12072600" y="2481120"/>
            <a:ext cx="27684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0" lang="en-US" sz="1200" spc="-1" strike="noStrike">
                <a:solidFill>
                  <a:srgbClr val="000000"/>
                </a:solidFill>
                <a:latin typeface="Times New Roman"/>
              </a:rPr>
              <a:t>bit 0</a:t>
            </a:r>
            <a:endParaRPr b="0" lang="es-AR" sz="1200" spc="-1" strike="noStrike">
              <a:solidFill>
                <a:srgbClr val="000000"/>
              </a:solidFill>
              <a:latin typeface="Arial"/>
            </a:endParaRPr>
          </a:p>
        </p:txBody>
      </p:sp>
      <p:sp>
        <p:nvSpPr>
          <p:cNvPr id="632" name="TextBox 1"/>
          <p:cNvSpPr/>
          <p:nvPr/>
        </p:nvSpPr>
        <p:spPr>
          <a:xfrm>
            <a:off x="3147480" y="3235320"/>
            <a:ext cx="10876680" cy="3803040"/>
          </a:xfrm>
          <a:prstGeom prst="rect">
            <a:avLst/>
          </a:prstGeom>
          <a:noFill/>
          <a:ln w="0">
            <a:noFill/>
          </a:ln>
        </p:spPr>
        <p:style>
          <a:lnRef idx="0"/>
          <a:fillRef idx="0"/>
          <a:effectRef idx="0"/>
          <a:fontRef idx="minor"/>
        </p:style>
        <p:txBody>
          <a:bodyPr lIns="0" rIns="0" tIns="0" bIns="45000" anchor="t">
            <a:spAutoFit/>
          </a:bodyPr>
          <a:p>
            <a:pPr>
              <a:lnSpc>
                <a:spcPts val="2500"/>
              </a:lnSpc>
              <a:tabLst>
                <a:tab algn="l" pos="914400"/>
              </a:tabLst>
            </a:pPr>
            <a:r>
              <a:rPr b="1" lang="en-US" sz="1800" spc="-1" strike="noStrike">
                <a:solidFill>
                  <a:srgbClr val="ff0000"/>
                </a:solidFill>
                <a:latin typeface="Times New Roman"/>
              </a:rPr>
              <a:t>IRP:</a:t>
            </a:r>
            <a:r>
              <a:rPr b="0" lang="en-US" sz="1800" spc="-1" strike="noStrike">
                <a:solidFill>
                  <a:srgbClr val="000000"/>
                </a:solidFill>
                <a:latin typeface="Times New Roman"/>
              </a:rPr>
              <a:t> Registro Selector de Bancos (usado para el Dir. Indirecto)</a:t>
            </a:r>
            <a:endParaRPr b="0" lang="es-AR" sz="1800" spc="-1" strike="noStrike">
              <a:solidFill>
                <a:srgbClr val="000000"/>
              </a:solidFill>
              <a:latin typeface="Arial"/>
            </a:endParaRPr>
          </a:p>
          <a:p>
            <a:pPr>
              <a:lnSpc>
                <a:spcPts val="1899"/>
              </a:lnSpc>
              <a:tabLst>
                <a:tab algn="l" pos="914400"/>
              </a:tabLst>
            </a:pPr>
            <a:r>
              <a:rPr b="0" lang="en-US" sz="1800" spc="-1" strike="noStrike">
                <a:solidFill>
                  <a:srgbClr val="000000"/>
                </a:solidFill>
                <a:latin typeface="Calibri"/>
              </a:rPr>
              <a:t>	</a:t>
            </a:r>
            <a:r>
              <a:rPr b="0" lang="en-US" sz="1390" spc="-1" strike="noStrike">
                <a:solidFill>
                  <a:srgbClr val="000000"/>
                </a:solidFill>
                <a:latin typeface="Times New Roman"/>
              </a:rPr>
              <a:t>0 = Bank 0, 1                     1 = Bank 2, 3</a:t>
            </a:r>
            <a:endParaRPr b="0" lang="es-AR" sz="1390" spc="-1" strike="noStrike">
              <a:solidFill>
                <a:srgbClr val="000000"/>
              </a:solidFill>
              <a:latin typeface="Arial"/>
            </a:endParaRPr>
          </a:p>
          <a:p>
            <a:pPr>
              <a:lnSpc>
                <a:spcPts val="2299"/>
              </a:lnSpc>
              <a:tabLst>
                <a:tab algn="l" pos="914400"/>
              </a:tabLst>
            </a:pPr>
            <a:r>
              <a:rPr b="1" lang="en-US" sz="1800" spc="-1" strike="noStrike">
                <a:solidFill>
                  <a:srgbClr val="ff0000"/>
                </a:solidFill>
                <a:latin typeface="Times New Roman"/>
              </a:rPr>
              <a:t>RP1:RP0:</a:t>
            </a:r>
            <a:r>
              <a:rPr b="0" lang="en-US" sz="1800" spc="-1" strike="noStrike">
                <a:solidFill>
                  <a:srgbClr val="000000"/>
                </a:solidFill>
                <a:latin typeface="Times New Roman"/>
              </a:rPr>
              <a:t> Bits Selectores de Bancos de Registros</a:t>
            </a:r>
            <a:endParaRPr b="0" lang="es-AR" sz="1800" spc="-1" strike="noStrike">
              <a:solidFill>
                <a:srgbClr val="000000"/>
              </a:solidFill>
              <a:latin typeface="Arial"/>
            </a:endParaRPr>
          </a:p>
          <a:p>
            <a:pPr>
              <a:lnSpc>
                <a:spcPts val="1899"/>
              </a:lnSpc>
              <a:tabLst>
                <a:tab algn="l" pos="914400"/>
              </a:tabLst>
            </a:pPr>
            <a:r>
              <a:rPr b="0" lang="en-US" sz="1800" spc="-1" strike="noStrike">
                <a:solidFill>
                  <a:srgbClr val="000000"/>
                </a:solidFill>
                <a:latin typeface="Calibri"/>
              </a:rPr>
              <a:t>	</a:t>
            </a:r>
            <a:r>
              <a:rPr b="0" lang="en-US" sz="1390" spc="-1" strike="noStrike">
                <a:solidFill>
                  <a:srgbClr val="000000"/>
                </a:solidFill>
                <a:latin typeface="Times New Roman"/>
              </a:rPr>
              <a:t>00 = Bank 0,    01 = Bank 1,    10 = Bank 2,    11 = Bank 3</a:t>
            </a:r>
            <a:endParaRPr b="0" lang="es-AR" sz="1390" spc="-1" strike="noStrike">
              <a:solidFill>
                <a:srgbClr val="000000"/>
              </a:solidFill>
              <a:latin typeface="Arial"/>
            </a:endParaRPr>
          </a:p>
          <a:p>
            <a:pPr>
              <a:lnSpc>
                <a:spcPts val="2299"/>
              </a:lnSpc>
              <a:tabLst>
                <a:tab algn="l" pos="914400"/>
              </a:tabLst>
            </a:pPr>
            <a:r>
              <a:rPr b="1" lang="en-US" sz="1800" spc="-1" strike="noStrike">
                <a:solidFill>
                  <a:srgbClr val="ff0000"/>
                </a:solidFill>
                <a:latin typeface="Times New Roman"/>
              </a:rPr>
              <a:t>TO:</a:t>
            </a:r>
            <a:r>
              <a:rPr b="0" lang="en-US" sz="1800" spc="-1" strike="noStrike">
                <a:solidFill>
                  <a:srgbClr val="000000"/>
                </a:solidFill>
                <a:latin typeface="Times New Roman"/>
              </a:rPr>
              <a:t> bit Time-out</a:t>
            </a:r>
            <a:endParaRPr b="0" lang="es-AR" sz="1800" spc="-1" strike="noStrike">
              <a:solidFill>
                <a:srgbClr val="000000"/>
              </a:solidFill>
              <a:latin typeface="Arial"/>
            </a:endParaRPr>
          </a:p>
          <a:p>
            <a:pPr>
              <a:lnSpc>
                <a:spcPts val="1899"/>
              </a:lnSpc>
              <a:tabLst>
                <a:tab algn="l" pos="914400"/>
              </a:tabLst>
            </a:pPr>
            <a:r>
              <a:rPr b="0" lang="en-US" sz="1800" spc="-1" strike="noStrike">
                <a:solidFill>
                  <a:srgbClr val="000000"/>
                </a:solidFill>
                <a:latin typeface="Calibri"/>
              </a:rPr>
              <a:t>	</a:t>
            </a:r>
            <a:r>
              <a:rPr b="0" lang="en-US" sz="1390" spc="-1" strike="noStrike">
                <a:solidFill>
                  <a:srgbClr val="000000"/>
                </a:solidFill>
                <a:latin typeface="Times New Roman"/>
              </a:rPr>
              <a:t>0 = ocurrió un WDT time-out</a:t>
            </a:r>
            <a:endParaRPr b="0" lang="es-AR" sz="1390" spc="-1" strike="noStrike">
              <a:solidFill>
                <a:srgbClr val="000000"/>
              </a:solidFill>
              <a:latin typeface="Arial"/>
            </a:endParaRPr>
          </a:p>
          <a:p>
            <a:pPr>
              <a:lnSpc>
                <a:spcPts val="2299"/>
              </a:lnSpc>
              <a:tabLst>
                <a:tab algn="l" pos="914400"/>
              </a:tabLst>
            </a:pPr>
            <a:r>
              <a:rPr b="1" lang="en-US" sz="1800" spc="-1" strike="noStrike">
                <a:solidFill>
                  <a:srgbClr val="ff0000"/>
                </a:solidFill>
                <a:latin typeface="Times New Roman"/>
              </a:rPr>
              <a:t>PD:</a:t>
            </a:r>
            <a:r>
              <a:rPr b="0" lang="en-US" sz="1800" spc="-1" strike="noStrike">
                <a:solidFill>
                  <a:srgbClr val="000000"/>
                </a:solidFill>
                <a:latin typeface="Times New Roman"/>
              </a:rPr>
              <a:t> bit Power-down</a:t>
            </a:r>
            <a:endParaRPr b="0" lang="es-AR" sz="1800" spc="-1" strike="noStrike">
              <a:solidFill>
                <a:srgbClr val="000000"/>
              </a:solidFill>
              <a:latin typeface="Arial"/>
            </a:endParaRPr>
          </a:p>
          <a:p>
            <a:pPr>
              <a:lnSpc>
                <a:spcPts val="1899"/>
              </a:lnSpc>
              <a:tabLst>
                <a:tab algn="l" pos="914400"/>
              </a:tabLst>
            </a:pPr>
            <a:r>
              <a:rPr b="0" lang="en-US" sz="1800" spc="-1" strike="noStrike">
                <a:solidFill>
                  <a:srgbClr val="000000"/>
                </a:solidFill>
                <a:latin typeface="Calibri"/>
              </a:rPr>
              <a:t>	</a:t>
            </a:r>
            <a:r>
              <a:rPr b="0" lang="en-US" sz="1390" spc="-1" strike="noStrike">
                <a:solidFill>
                  <a:srgbClr val="000000"/>
                </a:solidFill>
                <a:latin typeface="Times New Roman"/>
              </a:rPr>
              <a:t>0 = ejecución de una instrucción SLEEP</a:t>
            </a:r>
            <a:endParaRPr b="0" lang="es-AR" sz="1390" spc="-1" strike="noStrike">
              <a:solidFill>
                <a:srgbClr val="000000"/>
              </a:solidFill>
              <a:latin typeface="Arial"/>
            </a:endParaRPr>
          </a:p>
          <a:p>
            <a:pPr>
              <a:lnSpc>
                <a:spcPts val="2299"/>
              </a:lnSpc>
              <a:tabLst>
                <a:tab algn="l" pos="914400"/>
              </a:tabLst>
            </a:pPr>
            <a:r>
              <a:rPr b="1" lang="en-US" sz="1800" spc="-1" strike="noStrike">
                <a:solidFill>
                  <a:srgbClr val="ff0000"/>
                </a:solidFill>
                <a:latin typeface="Times New Roman"/>
              </a:rPr>
              <a:t>Z:</a:t>
            </a:r>
            <a:r>
              <a:rPr b="0" lang="en-US" sz="1800" spc="-1" strike="noStrike">
                <a:solidFill>
                  <a:srgbClr val="000000"/>
                </a:solidFill>
                <a:latin typeface="Times New Roman"/>
              </a:rPr>
              <a:t> bit Cero</a:t>
            </a:r>
            <a:endParaRPr b="0" lang="es-AR" sz="1800" spc="-1" strike="noStrike">
              <a:solidFill>
                <a:srgbClr val="000000"/>
              </a:solidFill>
              <a:latin typeface="Arial"/>
            </a:endParaRPr>
          </a:p>
          <a:p>
            <a:pPr>
              <a:lnSpc>
                <a:spcPts val="1899"/>
              </a:lnSpc>
              <a:tabLst>
                <a:tab algn="l" pos="914400"/>
              </a:tabLst>
            </a:pPr>
            <a:r>
              <a:rPr b="0" lang="en-US" sz="1800" spc="-1" strike="noStrike">
                <a:solidFill>
                  <a:srgbClr val="000000"/>
                </a:solidFill>
                <a:latin typeface="Calibri"/>
              </a:rPr>
              <a:t>	</a:t>
            </a:r>
            <a:r>
              <a:rPr b="0" lang="en-US" sz="1390" spc="-1" strike="noStrike">
                <a:solidFill>
                  <a:srgbClr val="000000"/>
                </a:solidFill>
                <a:latin typeface="Times New Roman"/>
              </a:rPr>
              <a:t>1 = El resultado de la operación aritmética es cero</a:t>
            </a:r>
            <a:endParaRPr b="0" lang="es-AR" sz="1390" spc="-1" strike="noStrike">
              <a:solidFill>
                <a:srgbClr val="000000"/>
              </a:solidFill>
              <a:latin typeface="Arial"/>
            </a:endParaRPr>
          </a:p>
          <a:p>
            <a:pPr>
              <a:lnSpc>
                <a:spcPts val="2299"/>
              </a:lnSpc>
              <a:tabLst>
                <a:tab algn="l" pos="914400"/>
              </a:tabLst>
            </a:pPr>
            <a:r>
              <a:rPr b="1" lang="en-US" sz="1800" spc="-1" strike="noStrike">
                <a:solidFill>
                  <a:srgbClr val="ff0000"/>
                </a:solidFill>
                <a:latin typeface="Times New Roman"/>
              </a:rPr>
              <a:t>DC:</a:t>
            </a:r>
            <a:r>
              <a:rPr b="0" lang="en-US" sz="1800" spc="-1" strike="noStrike">
                <a:solidFill>
                  <a:srgbClr val="000000"/>
                </a:solidFill>
                <a:latin typeface="Times New Roman"/>
              </a:rPr>
              <a:t> Digit carry / borrow bit</a:t>
            </a:r>
            <a:endParaRPr b="0" lang="es-AR" sz="1800" spc="-1" strike="noStrike">
              <a:solidFill>
                <a:srgbClr val="000000"/>
              </a:solidFill>
              <a:latin typeface="Arial"/>
            </a:endParaRPr>
          </a:p>
          <a:p>
            <a:pPr>
              <a:lnSpc>
                <a:spcPts val="1899"/>
              </a:lnSpc>
              <a:tabLst>
                <a:tab algn="l" pos="914400"/>
              </a:tabLst>
            </a:pPr>
            <a:r>
              <a:rPr b="0" lang="en-US" sz="1800" spc="-1" strike="noStrike">
                <a:solidFill>
                  <a:srgbClr val="000000"/>
                </a:solidFill>
                <a:latin typeface="Calibri"/>
              </a:rPr>
              <a:t>	</a:t>
            </a:r>
            <a:r>
              <a:rPr b="0" lang="en-US" sz="1390" spc="-1" strike="noStrike">
                <a:solidFill>
                  <a:srgbClr val="000000"/>
                </a:solidFill>
                <a:latin typeface="Times New Roman"/>
              </a:rPr>
              <a:t>1 = Acarreo en el cuarto bit</a:t>
            </a:r>
            <a:endParaRPr b="0" lang="es-AR" sz="1390" spc="-1" strike="noStrike">
              <a:solidFill>
                <a:srgbClr val="000000"/>
              </a:solidFill>
              <a:latin typeface="Arial"/>
            </a:endParaRPr>
          </a:p>
          <a:p>
            <a:pPr>
              <a:lnSpc>
                <a:spcPts val="2299"/>
              </a:lnSpc>
              <a:tabLst>
                <a:tab algn="l" pos="914400"/>
              </a:tabLst>
            </a:pPr>
            <a:r>
              <a:rPr b="1" lang="en-US" sz="1800" spc="-1" strike="noStrike">
                <a:solidFill>
                  <a:srgbClr val="ff0000"/>
                </a:solidFill>
                <a:latin typeface="Times New Roman"/>
              </a:rPr>
              <a:t>C:</a:t>
            </a:r>
            <a:r>
              <a:rPr b="0" lang="en-US" sz="1800" spc="-1" strike="noStrike">
                <a:solidFill>
                  <a:srgbClr val="000000"/>
                </a:solidFill>
                <a:latin typeface="Times New Roman"/>
              </a:rPr>
              <a:t> Carry / borrow bit</a:t>
            </a:r>
            <a:endParaRPr b="0" lang="es-AR" sz="1800" spc="-1" strike="noStrike">
              <a:solidFill>
                <a:srgbClr val="000000"/>
              </a:solidFill>
              <a:latin typeface="Arial"/>
            </a:endParaRPr>
          </a:p>
          <a:p>
            <a:pPr>
              <a:lnSpc>
                <a:spcPts val="1899"/>
              </a:lnSpc>
              <a:tabLst>
                <a:tab algn="l" pos="914400"/>
              </a:tabLst>
            </a:pPr>
            <a:r>
              <a:rPr b="0" lang="en-US" sz="1800" spc="-1" strike="noStrike">
                <a:solidFill>
                  <a:srgbClr val="000000"/>
                </a:solidFill>
                <a:latin typeface="Calibri"/>
              </a:rPr>
              <a:t>	</a:t>
            </a:r>
            <a:r>
              <a:rPr b="0" lang="en-US" sz="1390" spc="-1" strike="noStrike">
                <a:solidFill>
                  <a:srgbClr val="000000"/>
                </a:solidFill>
                <a:latin typeface="Times New Roman"/>
              </a:rPr>
              <a:t>1 = Acarreo en el Bit de Mayor Peso</a:t>
            </a:r>
            <a:endParaRPr b="0" lang="es-AR" sz="1390" spc="-1" strike="noStrike">
              <a:solidFill>
                <a:srgbClr val="000000"/>
              </a:solidFill>
              <a:latin typeface="Arial"/>
            </a:endParaRPr>
          </a:p>
        </p:txBody>
      </p:sp>
      <p:sp>
        <p:nvSpPr>
          <p:cNvPr id="633" name="CuadroTexto 14"/>
          <p:cNvSpPr/>
          <p:nvPr/>
        </p:nvSpPr>
        <p:spPr>
          <a:xfrm>
            <a:off x="2846880" y="2732040"/>
            <a:ext cx="6199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00b050"/>
                </a:solidFill>
                <a:latin typeface="Calibri"/>
              </a:rPr>
              <a:t>R/W</a:t>
            </a:r>
            <a:endParaRPr b="0" lang="es-AR" sz="1800" spc="-1" strike="noStrike">
              <a:solidFill>
                <a:srgbClr val="000000"/>
              </a:solidFill>
              <a:latin typeface="Arial"/>
            </a:endParaRPr>
          </a:p>
        </p:txBody>
      </p:sp>
      <p:sp>
        <p:nvSpPr>
          <p:cNvPr id="634" name="CuadroTexto 17"/>
          <p:cNvSpPr/>
          <p:nvPr/>
        </p:nvSpPr>
        <p:spPr>
          <a:xfrm>
            <a:off x="4084560" y="2732040"/>
            <a:ext cx="6199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00b050"/>
                </a:solidFill>
                <a:latin typeface="Calibri"/>
              </a:rPr>
              <a:t>R/W</a:t>
            </a:r>
            <a:endParaRPr b="0" lang="es-AR" sz="1800" spc="-1" strike="noStrike">
              <a:solidFill>
                <a:srgbClr val="000000"/>
              </a:solidFill>
              <a:latin typeface="Arial"/>
            </a:endParaRPr>
          </a:p>
        </p:txBody>
      </p:sp>
      <p:sp>
        <p:nvSpPr>
          <p:cNvPr id="635" name="CuadroTexto 18"/>
          <p:cNvSpPr/>
          <p:nvPr/>
        </p:nvSpPr>
        <p:spPr>
          <a:xfrm>
            <a:off x="5315760" y="2732040"/>
            <a:ext cx="6199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00b050"/>
                </a:solidFill>
                <a:latin typeface="Calibri"/>
              </a:rPr>
              <a:t>R/W</a:t>
            </a:r>
            <a:endParaRPr b="0" lang="es-AR" sz="1800" spc="-1" strike="noStrike">
              <a:solidFill>
                <a:srgbClr val="000000"/>
              </a:solidFill>
              <a:latin typeface="Arial"/>
            </a:endParaRPr>
          </a:p>
        </p:txBody>
      </p:sp>
      <p:sp>
        <p:nvSpPr>
          <p:cNvPr id="636" name="CuadroTexto 19"/>
          <p:cNvSpPr/>
          <p:nvPr/>
        </p:nvSpPr>
        <p:spPr>
          <a:xfrm>
            <a:off x="9112680" y="2732040"/>
            <a:ext cx="6199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00b050"/>
                </a:solidFill>
                <a:latin typeface="Calibri"/>
              </a:rPr>
              <a:t>R/W</a:t>
            </a:r>
            <a:endParaRPr b="0" lang="es-AR" sz="1800" spc="-1" strike="noStrike">
              <a:solidFill>
                <a:srgbClr val="000000"/>
              </a:solidFill>
              <a:latin typeface="Arial"/>
            </a:endParaRPr>
          </a:p>
        </p:txBody>
      </p:sp>
      <p:sp>
        <p:nvSpPr>
          <p:cNvPr id="637" name="CuadroTexto 20"/>
          <p:cNvSpPr/>
          <p:nvPr/>
        </p:nvSpPr>
        <p:spPr>
          <a:xfrm>
            <a:off x="10344240" y="2732040"/>
            <a:ext cx="6199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00b050"/>
                </a:solidFill>
                <a:latin typeface="Calibri"/>
              </a:rPr>
              <a:t>R/W</a:t>
            </a:r>
            <a:endParaRPr b="0" lang="es-AR" sz="1800" spc="-1" strike="noStrike">
              <a:solidFill>
                <a:srgbClr val="000000"/>
              </a:solidFill>
              <a:latin typeface="Arial"/>
            </a:endParaRPr>
          </a:p>
        </p:txBody>
      </p:sp>
      <p:sp>
        <p:nvSpPr>
          <p:cNvPr id="638" name="CuadroTexto 21"/>
          <p:cNvSpPr/>
          <p:nvPr/>
        </p:nvSpPr>
        <p:spPr>
          <a:xfrm>
            <a:off x="11568600" y="2732040"/>
            <a:ext cx="6199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00b050"/>
                </a:solidFill>
                <a:latin typeface="Calibri"/>
              </a:rPr>
              <a:t>R/W</a:t>
            </a:r>
            <a:endParaRPr b="0" lang="es-AR" sz="1800" spc="-1" strike="noStrike">
              <a:solidFill>
                <a:srgbClr val="000000"/>
              </a:solidFill>
              <a:latin typeface="Arial"/>
            </a:endParaRPr>
          </a:p>
        </p:txBody>
      </p:sp>
      <p:sp>
        <p:nvSpPr>
          <p:cNvPr id="639" name="CuadroTexto 22"/>
          <p:cNvSpPr/>
          <p:nvPr/>
        </p:nvSpPr>
        <p:spPr>
          <a:xfrm>
            <a:off x="6784200" y="2732040"/>
            <a:ext cx="31968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00b050"/>
                </a:solidFill>
                <a:latin typeface="Calibri"/>
              </a:rPr>
              <a:t>R</a:t>
            </a:r>
            <a:endParaRPr b="0" lang="es-AR" sz="1800" spc="-1" strike="noStrike">
              <a:solidFill>
                <a:srgbClr val="000000"/>
              </a:solidFill>
              <a:latin typeface="Arial"/>
            </a:endParaRPr>
          </a:p>
        </p:txBody>
      </p:sp>
      <p:sp>
        <p:nvSpPr>
          <p:cNvPr id="640" name="CuadroTexto 23"/>
          <p:cNvSpPr/>
          <p:nvPr/>
        </p:nvSpPr>
        <p:spPr>
          <a:xfrm>
            <a:off x="7919640" y="2747880"/>
            <a:ext cx="31968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00b050"/>
                </a:solidFill>
                <a:latin typeface="Calibri"/>
              </a:rPr>
              <a:t>R</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975600" y="722160"/>
            <a:ext cx="11081520" cy="1507320"/>
          </a:xfrm>
          <a:prstGeom prst="rect">
            <a:avLst/>
          </a:prstGeom>
          <a:noFill/>
          <a:ln w="0">
            <a:noFill/>
          </a:ln>
        </p:spPr>
        <p:txBody>
          <a:bodyPr anchor="ctr">
            <a:normAutofit/>
          </a:bodyPr>
          <a:p>
            <a:pPr indent="0" algn="ctr">
              <a:lnSpc>
                <a:spcPct val="100000"/>
              </a:lnSpc>
              <a:buNone/>
            </a:pPr>
            <a:r>
              <a:rPr b="1" i="1" lang="pt-BR" sz="2640" spc="-1" strike="noStrike">
                <a:solidFill>
                  <a:srgbClr val="ff0000"/>
                </a:solidFill>
                <a:latin typeface="Calibri"/>
              </a:rPr>
              <a:t>Registro INDF (00h y 80h)</a:t>
            </a:r>
            <a:endParaRPr b="0" lang="en-US" sz="2640" spc="-1" strike="noStrike">
              <a:solidFill>
                <a:srgbClr val="000000"/>
              </a:solidFill>
              <a:latin typeface="Calibri"/>
            </a:endParaRPr>
          </a:p>
        </p:txBody>
      </p:sp>
      <p:sp>
        <p:nvSpPr>
          <p:cNvPr id="642" name="PlaceHolder 2"/>
          <p:cNvSpPr>
            <a:spLocks noGrp="1"/>
          </p:cNvSpPr>
          <p:nvPr>
            <p:ph/>
          </p:nvPr>
        </p:nvSpPr>
        <p:spPr>
          <a:xfrm>
            <a:off x="975600" y="2470680"/>
            <a:ext cx="13048560" cy="5969880"/>
          </a:xfrm>
          <a:prstGeom prst="rect">
            <a:avLst/>
          </a:prstGeom>
          <a:noFill/>
          <a:ln w="0">
            <a:noFill/>
          </a:ln>
        </p:spPr>
        <p:txBody>
          <a:bodyPr anchor="t">
            <a:noAutofit/>
          </a:bodyPr>
          <a:p>
            <a:pPr marL="343080" indent="-343080">
              <a:lnSpc>
                <a:spcPct val="100000"/>
              </a:lnSpc>
              <a:spcBef>
                <a:spcPts val="641"/>
              </a:spcBef>
              <a:buClr>
                <a:srgbClr val="000000"/>
              </a:buClr>
              <a:buFont typeface="Arial"/>
              <a:buChar char="•"/>
            </a:pPr>
            <a:r>
              <a:rPr b="0" lang="es-ES" sz="3200" spc="-1" strike="noStrike">
                <a:solidFill>
                  <a:srgbClr val="000000"/>
                </a:solidFill>
                <a:latin typeface="Calibri"/>
              </a:rPr>
              <a:t>El registro INDF (Indirect File) que ocupa la posición 00 no tiene existencia física, por lo que no se podrá acceder a él. </a:t>
            </a: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lang="es-ES" sz="3200" spc="-1" strike="noStrike">
                <a:solidFill>
                  <a:srgbClr val="000000"/>
                </a:solidFill>
                <a:latin typeface="Calibri"/>
              </a:rPr>
              <a:t>En realidad este registro sirve únicamente para especificar la utilización del direccionamiento indirecto junto con el registro FSR. </a:t>
            </a:r>
            <a:endParaRPr b="0" lang="en-US" sz="3200" spc="-1" strike="noStrike">
              <a:solidFill>
                <a:srgbClr val="000000"/>
              </a:solidFill>
              <a:latin typeface="Calibri"/>
            </a:endParaRPr>
          </a:p>
          <a:p>
            <a:pPr indent="0" algn="ctr">
              <a:lnSpc>
                <a:spcPct val="100000"/>
              </a:lnSpc>
              <a:spcBef>
                <a:spcPts val="641"/>
              </a:spcBef>
              <a:buNone/>
              <a:tabLst>
                <a:tab algn="l" pos="0"/>
              </a:tabLst>
            </a:pPr>
            <a:r>
              <a:rPr b="0" i="1" lang="es-ES" sz="3200" spc="-1" strike="noStrike">
                <a:solidFill>
                  <a:srgbClr val="000000"/>
                </a:solidFill>
                <a:latin typeface="Calibri"/>
              </a:rPr>
              <a:t>Ver el direccionamiento indirecto en "El PIC16F84A".</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975600" y="722160"/>
            <a:ext cx="11081520" cy="1507320"/>
          </a:xfrm>
          <a:prstGeom prst="rect">
            <a:avLst/>
          </a:prstGeom>
          <a:noFill/>
          <a:ln w="0">
            <a:noFill/>
          </a:ln>
        </p:spPr>
        <p:txBody>
          <a:bodyPr anchor="ctr">
            <a:normAutofit/>
          </a:bodyPr>
          <a:p>
            <a:pPr indent="0" algn="ctr">
              <a:lnSpc>
                <a:spcPct val="100000"/>
              </a:lnSpc>
              <a:buNone/>
            </a:pPr>
            <a:r>
              <a:rPr b="1" i="1" lang="es-ES" sz="2640" spc="-1" strike="noStrike">
                <a:solidFill>
                  <a:srgbClr val="ff0000"/>
                </a:solidFill>
                <a:latin typeface="Calibri"/>
              </a:rPr>
              <a:t>Registro TMR0 (01h)</a:t>
            </a:r>
            <a:endParaRPr b="0" lang="en-US" sz="2640" spc="-1" strike="noStrike">
              <a:solidFill>
                <a:srgbClr val="000000"/>
              </a:solidFill>
              <a:latin typeface="Calibri"/>
            </a:endParaRPr>
          </a:p>
        </p:txBody>
      </p:sp>
      <p:sp>
        <p:nvSpPr>
          <p:cNvPr id="644" name="PlaceHolder 2"/>
          <p:cNvSpPr>
            <a:spLocks noGrp="1"/>
          </p:cNvSpPr>
          <p:nvPr>
            <p:ph/>
          </p:nvPr>
        </p:nvSpPr>
        <p:spPr>
          <a:xfrm>
            <a:off x="975600" y="2229840"/>
            <a:ext cx="13373280" cy="7538400"/>
          </a:xfrm>
          <a:prstGeom prst="rect">
            <a:avLst/>
          </a:prstGeom>
          <a:noFill/>
          <a:ln w="0">
            <a:noFill/>
          </a:ln>
        </p:spPr>
        <p:txBody>
          <a:bodyPr anchor="t">
            <a:noAutofit/>
          </a:bodyPr>
          <a:p>
            <a:pPr marL="343080" indent="-343080">
              <a:lnSpc>
                <a:spcPct val="100000"/>
              </a:lnSpc>
              <a:spcBef>
                <a:spcPts val="479"/>
              </a:spcBef>
              <a:buClr>
                <a:srgbClr val="000000"/>
              </a:buClr>
              <a:buFont typeface="Arial"/>
              <a:buChar char="•"/>
            </a:pPr>
            <a:r>
              <a:rPr b="1" lang="es-ES" sz="2400" spc="-1" strike="noStrike">
                <a:solidFill>
                  <a:srgbClr val="000000"/>
                </a:solidFill>
                <a:latin typeface="Calibri"/>
              </a:rPr>
              <a:t>El registro TMR0 (Timer 0) almacena el valor del contador TMR0, que está funcionando continuamente e incrementando el valor. Se incrementa en una unidad con cada impulso de reloj</a:t>
            </a:r>
            <a:endParaRPr b="0" lang="en-US" sz="2400" spc="-1" strike="noStrike">
              <a:solidFill>
                <a:srgbClr val="000000"/>
              </a:solidFill>
              <a:latin typeface="Calibri"/>
            </a:endParaRPr>
          </a:p>
          <a:p>
            <a:pPr marL="343080" indent="-343080">
              <a:lnSpc>
                <a:spcPct val="100000"/>
              </a:lnSpc>
              <a:spcBef>
                <a:spcPts val="479"/>
              </a:spcBef>
              <a:buClr>
                <a:srgbClr val="000000"/>
              </a:buClr>
              <a:buFont typeface="Arial"/>
              <a:buChar char="•"/>
            </a:pPr>
            <a:r>
              <a:rPr b="1" lang="es-ES" sz="2400" spc="-1" strike="noStrike">
                <a:solidFill>
                  <a:srgbClr val="000000"/>
                </a:solidFill>
                <a:latin typeface="Calibri"/>
              </a:rPr>
              <a:t>Las </a:t>
            </a:r>
            <a:r>
              <a:rPr b="1" lang="es-ES" sz="2400" spc="-1" strike="noStrike" u="sng">
                <a:solidFill>
                  <a:srgbClr val="0070c0"/>
                </a:solidFill>
                <a:uFillTx/>
                <a:latin typeface="Calibri"/>
              </a:rPr>
              <a:t>opciones que controlan</a:t>
            </a:r>
            <a:r>
              <a:rPr b="1" lang="es-ES" sz="2400" spc="-1" strike="noStrike">
                <a:solidFill>
                  <a:srgbClr val="000000"/>
                </a:solidFill>
                <a:latin typeface="Calibri"/>
              </a:rPr>
              <a:t> este contador residen en el registro OPTION.</a:t>
            </a:r>
            <a:endParaRPr b="0" lang="en-US" sz="2400" spc="-1" strike="noStrike">
              <a:solidFill>
                <a:srgbClr val="000000"/>
              </a:solidFill>
              <a:latin typeface="Calibri"/>
            </a:endParaRPr>
          </a:p>
          <a:p>
            <a:pPr marL="343080" indent="-343080">
              <a:lnSpc>
                <a:spcPct val="100000"/>
              </a:lnSpc>
              <a:spcBef>
                <a:spcPts val="479"/>
              </a:spcBef>
              <a:buClr>
                <a:srgbClr val="000000"/>
              </a:buClr>
              <a:buFont typeface="Arial"/>
              <a:buChar char="•"/>
            </a:pPr>
            <a:r>
              <a:rPr b="1" lang="es-ES" sz="2400" spc="-1" strike="noStrike">
                <a:solidFill>
                  <a:srgbClr val="000000"/>
                </a:solidFill>
                <a:latin typeface="Calibri"/>
              </a:rPr>
              <a:t>Cada vez que llega al valor FF, vuelve a 00 generando una interrupción.</a:t>
            </a:r>
            <a:endParaRPr b="0" lang="en-US" sz="2400" spc="-1" strike="noStrike">
              <a:solidFill>
                <a:srgbClr val="000000"/>
              </a:solidFill>
              <a:latin typeface="Calibri"/>
            </a:endParaRPr>
          </a:p>
          <a:p>
            <a:pPr marL="343080" indent="-343080">
              <a:lnSpc>
                <a:spcPct val="100000"/>
              </a:lnSpc>
              <a:spcBef>
                <a:spcPts val="479"/>
              </a:spcBef>
              <a:buClr>
                <a:srgbClr val="000000"/>
              </a:buClr>
              <a:buFont typeface="Arial"/>
              <a:buChar char="•"/>
            </a:pPr>
            <a:r>
              <a:rPr b="1" lang="es-ES" sz="2400" spc="-1" strike="noStrike">
                <a:solidFill>
                  <a:srgbClr val="000000"/>
                </a:solidFill>
                <a:latin typeface="Calibri"/>
              </a:rPr>
              <a:t>El registro TMR0 se puede leer o escribir directamente con cualquier instrucción, con el fin de conocer su posición actual, o para inicializarlo en un estado determinado. </a:t>
            </a:r>
            <a:endParaRPr b="0" lang="en-US" sz="2400" spc="-1" strike="noStrike">
              <a:solidFill>
                <a:srgbClr val="000000"/>
              </a:solidFill>
              <a:latin typeface="Calibri"/>
            </a:endParaRPr>
          </a:p>
          <a:p>
            <a:pPr marL="343080" indent="-343080">
              <a:lnSpc>
                <a:spcPct val="100000"/>
              </a:lnSpc>
              <a:spcBef>
                <a:spcPts val="479"/>
              </a:spcBef>
              <a:buClr>
                <a:srgbClr val="ff0000"/>
              </a:buClr>
              <a:buFont typeface="Arial"/>
              <a:buChar char="•"/>
            </a:pPr>
            <a:r>
              <a:rPr b="1" lang="es-ES" sz="2400" spc="-1" strike="noStrike">
                <a:solidFill>
                  <a:srgbClr val="ff0000"/>
                </a:solidFill>
                <a:latin typeface="Calibri"/>
              </a:rPr>
              <a:t>Es importante saber que después de cualquier escritura en este registro, es necesario un retardo de dos ciclos de instrucción para que se retome la incrementación. Este retraso es independiente de la fuente de reloj usada. Las instrucciones que se utilizan son: </a:t>
            </a:r>
            <a:endParaRPr b="0" lang="en-US" sz="2400" spc="-1" strike="noStrike">
              <a:solidFill>
                <a:srgbClr val="000000"/>
              </a:solidFill>
              <a:latin typeface="Calibri"/>
            </a:endParaRPr>
          </a:p>
          <a:p>
            <a:pPr marL="1257480" indent="0">
              <a:lnSpc>
                <a:spcPct val="100000"/>
              </a:lnSpc>
              <a:spcBef>
                <a:spcPts val="479"/>
              </a:spcBef>
              <a:buNone/>
              <a:tabLst>
                <a:tab algn="l" pos="0"/>
              </a:tabLst>
            </a:pPr>
            <a:r>
              <a:rPr b="0" lang="es-ES" sz="2400" spc="-1" strike="noStrike">
                <a:solidFill>
                  <a:srgbClr val="ff0000"/>
                </a:solidFill>
                <a:latin typeface="Calibri"/>
              </a:rPr>
              <a:t>                               </a:t>
            </a:r>
            <a:r>
              <a:rPr b="0" lang="es-ES" sz="2400" spc="-1" strike="noStrike">
                <a:solidFill>
                  <a:srgbClr val="ff0000"/>
                </a:solidFill>
                <a:latin typeface="Calibri"/>
              </a:rPr>
              <a:t>MOVF TMR0 o </a:t>
            </a:r>
            <a:endParaRPr b="0" lang="en-US" sz="2400" spc="-1" strike="noStrike">
              <a:solidFill>
                <a:srgbClr val="000000"/>
              </a:solidFill>
              <a:latin typeface="Calibri"/>
            </a:endParaRPr>
          </a:p>
          <a:p>
            <a:pPr marL="1257480" indent="0">
              <a:lnSpc>
                <a:spcPct val="100000"/>
              </a:lnSpc>
              <a:spcBef>
                <a:spcPts val="479"/>
              </a:spcBef>
              <a:buNone/>
              <a:tabLst>
                <a:tab algn="l" pos="0"/>
              </a:tabLst>
            </a:pPr>
            <a:r>
              <a:rPr b="0" lang="es-ES" sz="2400" spc="-1" strike="noStrike">
                <a:solidFill>
                  <a:srgbClr val="ff0000"/>
                </a:solidFill>
                <a:latin typeface="Calibri"/>
              </a:rPr>
              <a:t>                               </a:t>
            </a:r>
            <a:r>
              <a:rPr b="0" lang="es-ES" sz="2400" spc="-1" strike="noStrike">
                <a:solidFill>
                  <a:srgbClr val="ff0000"/>
                </a:solidFill>
                <a:latin typeface="Calibri"/>
              </a:rPr>
              <a:t>CLRF TMR0.</a:t>
            </a:r>
            <a:endParaRPr b="0" lang="en-US" sz="2400" spc="-1" strike="noStrike">
              <a:solidFill>
                <a:srgbClr val="000000"/>
              </a:solidFill>
              <a:latin typeface="Calibri"/>
            </a:endParaRPr>
          </a:p>
          <a:p>
            <a:pPr indent="0">
              <a:lnSpc>
                <a:spcPct val="100000"/>
              </a:lnSpc>
              <a:spcBef>
                <a:spcPts val="479"/>
              </a:spcBef>
              <a:buNone/>
              <a:tabLst>
                <a:tab algn="l" pos="0"/>
              </a:tabLst>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1198080" y="722160"/>
            <a:ext cx="12826080" cy="1507320"/>
          </a:xfrm>
          <a:prstGeom prst="rect">
            <a:avLst/>
          </a:prstGeom>
          <a:noFill/>
          <a:ln w="0">
            <a:noFill/>
          </a:ln>
        </p:spPr>
        <p:txBody>
          <a:bodyPr anchor="ctr">
            <a:normAutofit/>
          </a:bodyPr>
          <a:p>
            <a:pPr indent="0" algn="ctr">
              <a:lnSpc>
                <a:spcPct val="100000"/>
              </a:lnSpc>
              <a:buNone/>
            </a:pPr>
            <a:r>
              <a:rPr b="1" i="1" lang="es-ES" sz="2640" spc="-1" strike="noStrike">
                <a:solidFill>
                  <a:srgbClr val="ff0000"/>
                </a:solidFill>
                <a:latin typeface="Calibri"/>
              </a:rPr>
              <a:t>El Contador de programa PC </a:t>
            </a:r>
            <a:br>
              <a:rPr sz="2640"/>
            </a:br>
            <a:r>
              <a:rPr b="1" i="1" lang="es-ES" sz="2640" spc="-1" strike="noStrike">
                <a:solidFill>
                  <a:srgbClr val="ff0000"/>
                </a:solidFill>
                <a:latin typeface="Calibri"/>
              </a:rPr>
              <a:t>PCL(002h y 082h)</a:t>
            </a:r>
            <a:br>
              <a:rPr sz="2640"/>
            </a:br>
            <a:r>
              <a:rPr b="1" i="1" lang="es-ES" sz="2640" spc="-1" strike="noStrike">
                <a:solidFill>
                  <a:srgbClr val="ff0000"/>
                </a:solidFill>
                <a:latin typeface="Calibri"/>
              </a:rPr>
              <a:t>PCLATH (00Ah y 08Ah)</a:t>
            </a:r>
            <a:endParaRPr b="0" lang="en-US" sz="2640" spc="-1" strike="noStrike">
              <a:solidFill>
                <a:srgbClr val="000000"/>
              </a:solidFill>
              <a:latin typeface="Calibri"/>
            </a:endParaRPr>
          </a:p>
        </p:txBody>
      </p:sp>
      <p:sp>
        <p:nvSpPr>
          <p:cNvPr id="646" name="PlaceHolder 2"/>
          <p:cNvSpPr>
            <a:spLocks noGrp="1"/>
          </p:cNvSpPr>
          <p:nvPr>
            <p:ph/>
          </p:nvPr>
        </p:nvSpPr>
        <p:spPr>
          <a:xfrm>
            <a:off x="975600" y="2229840"/>
            <a:ext cx="13373280" cy="8101440"/>
          </a:xfrm>
          <a:prstGeom prst="rect">
            <a:avLst/>
          </a:prstGeom>
          <a:noFill/>
          <a:ln w="0">
            <a:noFill/>
          </a:ln>
        </p:spPr>
        <p:txBody>
          <a:bodyPr anchor="t">
            <a:noAutofit/>
          </a:bodyPr>
          <a:p>
            <a:pPr marL="343080" indent="-343080">
              <a:lnSpc>
                <a:spcPct val="100000"/>
              </a:lnSpc>
              <a:spcBef>
                <a:spcPts val="479"/>
              </a:spcBef>
              <a:buClr>
                <a:srgbClr val="ff0000"/>
              </a:buClr>
              <a:buFont typeface="Arial"/>
              <a:buChar char="•"/>
            </a:pPr>
            <a:r>
              <a:rPr b="1" lang="es-ES" sz="2400" spc="-1" strike="noStrike" u="sng">
                <a:solidFill>
                  <a:srgbClr val="ff0000"/>
                </a:solidFill>
                <a:uFillTx/>
                <a:latin typeface="Calibri"/>
              </a:rPr>
              <a:t>Dos Registros por que uno solo no puede representar los 14 bits del PC</a:t>
            </a:r>
            <a:endParaRPr b="0" lang="en-US" sz="2400" spc="-1" strike="noStrike">
              <a:solidFill>
                <a:srgbClr val="000000"/>
              </a:solidFill>
              <a:latin typeface="Calibri"/>
            </a:endParaRPr>
          </a:p>
          <a:p>
            <a:pPr marL="343080" indent="-343080">
              <a:lnSpc>
                <a:spcPct val="100000"/>
              </a:lnSpc>
              <a:spcBef>
                <a:spcPts val="479"/>
              </a:spcBef>
              <a:buClr>
                <a:srgbClr val="000000"/>
              </a:buClr>
              <a:buFont typeface="Arial"/>
              <a:buChar char="•"/>
            </a:pPr>
            <a:r>
              <a:rPr b="1" lang="es-ES" sz="2400" spc="-1" strike="noStrike">
                <a:solidFill>
                  <a:srgbClr val="000000"/>
                </a:solidFill>
                <a:latin typeface="Calibri"/>
              </a:rPr>
              <a:t>Este registro contiene la dirección de la próxima instrucción a ejecutar. </a:t>
            </a:r>
            <a:endParaRPr b="0" lang="en-US" sz="2400" spc="-1" strike="noStrike">
              <a:solidFill>
                <a:srgbClr val="000000"/>
              </a:solidFill>
              <a:latin typeface="Calibri"/>
            </a:endParaRPr>
          </a:p>
          <a:p>
            <a:pPr marL="343080" indent="-343080">
              <a:lnSpc>
                <a:spcPct val="100000"/>
              </a:lnSpc>
              <a:spcBef>
                <a:spcPts val="479"/>
              </a:spcBef>
              <a:buClr>
                <a:srgbClr val="000000"/>
              </a:buClr>
              <a:buFont typeface="Arial"/>
              <a:buChar char="•"/>
            </a:pPr>
            <a:r>
              <a:rPr b="1" lang="es-ES" sz="2400" spc="-1" strike="noStrike">
                <a:solidFill>
                  <a:srgbClr val="000000"/>
                </a:solidFill>
                <a:latin typeface="Calibri"/>
              </a:rPr>
              <a:t>Se incrementa automáticamente al ejecutar cada instrucción</a:t>
            </a:r>
            <a:endParaRPr b="0" lang="en-US" sz="2400" spc="-1" strike="noStrike">
              <a:solidFill>
                <a:srgbClr val="000000"/>
              </a:solidFill>
              <a:latin typeface="Calibri"/>
            </a:endParaRPr>
          </a:p>
          <a:p>
            <a:pPr marL="343080" indent="-343080">
              <a:lnSpc>
                <a:spcPct val="100000"/>
              </a:lnSpc>
              <a:spcBef>
                <a:spcPts val="479"/>
              </a:spcBef>
              <a:buClr>
                <a:srgbClr val="000000"/>
              </a:buClr>
              <a:buFont typeface="Arial"/>
              <a:buChar char="•"/>
            </a:pPr>
            <a:r>
              <a:rPr b="1" lang="es-ES" sz="2400" spc="-1" strike="noStrike">
                <a:solidFill>
                  <a:srgbClr val="000000"/>
                </a:solidFill>
                <a:latin typeface="Calibri"/>
              </a:rPr>
              <a:t>Algunas instrucciones (que llamaremos de control) cambian el contenido del PC alterando la secuencia lineal de ejecución. </a:t>
            </a:r>
            <a:endParaRPr b="0" lang="en-US" sz="2400" spc="-1" strike="noStrike">
              <a:solidFill>
                <a:srgbClr val="000000"/>
              </a:solidFill>
              <a:latin typeface="Calibri"/>
            </a:endParaRPr>
          </a:p>
          <a:p>
            <a:pPr marL="343080" indent="-343080">
              <a:lnSpc>
                <a:spcPct val="100000"/>
              </a:lnSpc>
              <a:spcBef>
                <a:spcPts val="479"/>
              </a:spcBef>
              <a:buClr>
                <a:srgbClr val="000000"/>
              </a:buClr>
              <a:buFont typeface="Arial"/>
              <a:buChar char="•"/>
            </a:pPr>
            <a:r>
              <a:rPr b="1" lang="es-ES" sz="2400" spc="-1" strike="noStrike">
                <a:solidFill>
                  <a:srgbClr val="000000"/>
                </a:solidFill>
                <a:latin typeface="Calibri"/>
              </a:rPr>
              <a:t>Dentro de estas instrucciones se encuentran </a:t>
            </a:r>
            <a:r>
              <a:rPr b="1" lang="es-ES" sz="2400" spc="-1" strike="noStrike">
                <a:solidFill>
                  <a:srgbClr val="ff0000"/>
                </a:solidFill>
                <a:latin typeface="Calibri"/>
              </a:rPr>
              <a:t>GOTO y CALL </a:t>
            </a:r>
            <a:r>
              <a:rPr b="1" lang="es-ES" sz="2400" spc="-1" strike="noStrike">
                <a:solidFill>
                  <a:srgbClr val="000000"/>
                </a:solidFill>
                <a:latin typeface="Calibri"/>
              </a:rPr>
              <a:t>que permiten cargar en forma directa un valor constante en el PC</a:t>
            </a:r>
            <a:endParaRPr b="0" lang="en-US" sz="2400" spc="-1" strike="noStrike">
              <a:solidFill>
                <a:srgbClr val="000000"/>
              </a:solidFill>
              <a:latin typeface="Calibri"/>
            </a:endParaRPr>
          </a:p>
          <a:p>
            <a:pPr marL="343080" indent="-343080">
              <a:lnSpc>
                <a:spcPct val="100000"/>
              </a:lnSpc>
              <a:spcBef>
                <a:spcPts val="479"/>
              </a:spcBef>
              <a:buClr>
                <a:srgbClr val="000000"/>
              </a:buClr>
              <a:buFont typeface="Arial"/>
              <a:buChar char="•"/>
            </a:pPr>
            <a:r>
              <a:rPr b="1" lang="es-ES" sz="2400" spc="-1" strike="noStrike">
                <a:solidFill>
                  <a:srgbClr val="000000"/>
                </a:solidFill>
                <a:latin typeface="Calibri"/>
              </a:rPr>
              <a:t>Otras instrucciones de control son los </a:t>
            </a:r>
            <a:r>
              <a:rPr b="1" lang="es-ES" sz="2400" spc="-1" strike="noStrike">
                <a:solidFill>
                  <a:srgbClr val="ff0000"/>
                </a:solidFill>
                <a:latin typeface="Calibri"/>
              </a:rPr>
              <a:t>SKIP</a:t>
            </a:r>
            <a:r>
              <a:rPr b="1" lang="es-ES" sz="2400" spc="-1" strike="noStrike">
                <a:solidFill>
                  <a:srgbClr val="000000"/>
                </a:solidFill>
                <a:latin typeface="Calibri"/>
              </a:rPr>
              <a:t> o saltos condicionales, que producen un incremento adicional del PC si se cumple una condición específica, haciendo que el programa salte, sin ejecutar, la instrucción siguiente.</a:t>
            </a:r>
            <a:endParaRPr b="0" lang="en-US" sz="2400" spc="-1" strike="noStrike">
              <a:solidFill>
                <a:srgbClr val="000000"/>
              </a:solidFill>
              <a:latin typeface="Calibri"/>
            </a:endParaRPr>
          </a:p>
        </p:txBody>
      </p:sp>
      <p:sp>
        <p:nvSpPr>
          <p:cNvPr id="647" name="Rectángulo 3"/>
          <p:cNvSpPr/>
          <p:nvPr/>
        </p:nvSpPr>
        <p:spPr>
          <a:xfrm>
            <a:off x="7907400" y="8916120"/>
            <a:ext cx="2064600" cy="63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800" spc="-1" strike="noStrike">
                <a:solidFill>
                  <a:srgbClr val="9f5f9f"/>
                </a:solidFill>
                <a:latin typeface="Verdana"/>
              </a:rPr>
              <a:t>Registro PCL</a:t>
            </a:r>
            <a:endParaRPr b="0" lang="es-AR" sz="1800" spc="-1" strike="noStrike">
              <a:solidFill>
                <a:srgbClr val="000000"/>
              </a:solidFill>
              <a:latin typeface="Arial"/>
            </a:endParaRPr>
          </a:p>
          <a:p>
            <a:pPr>
              <a:lnSpc>
                <a:spcPct val="100000"/>
              </a:lnSpc>
            </a:pPr>
            <a:r>
              <a:rPr b="1" lang="es-ES" sz="1800" spc="-1" strike="noStrike">
                <a:solidFill>
                  <a:srgbClr val="9f5f9f"/>
                </a:solidFill>
                <a:latin typeface="Verdana"/>
              </a:rPr>
              <a:t>Registro PCLATH</a:t>
            </a:r>
            <a:endParaRPr b="0" lang="es-AR" sz="1800" spc="-1" strike="noStrike">
              <a:solidFill>
                <a:srgbClr val="000000"/>
              </a:solidFill>
              <a:latin typeface="Arial"/>
            </a:endParaRPr>
          </a:p>
        </p:txBody>
      </p:sp>
      <p:pic>
        <p:nvPicPr>
          <p:cNvPr id="648" name="Imagen 4" descr=""/>
          <p:cNvPicPr/>
          <p:nvPr/>
        </p:nvPicPr>
        <p:blipFill>
          <a:blip r:embed="rId1"/>
          <a:stretch/>
        </p:blipFill>
        <p:spPr>
          <a:xfrm>
            <a:off x="10997280" y="8294040"/>
            <a:ext cx="2205720" cy="1574280"/>
          </a:xfrm>
          <a:prstGeom prst="rect">
            <a:avLst/>
          </a:prstGeom>
          <a:ln w="0">
            <a:noFill/>
          </a:ln>
        </p:spPr>
      </p:pic>
      <p:graphicFrame>
        <p:nvGraphicFramePr>
          <p:cNvPr id="649" name="Tabla 5"/>
          <p:cNvGraphicFramePr/>
          <p:nvPr/>
        </p:nvGraphicFramePr>
        <p:xfrm>
          <a:off x="3202920" y="8809560"/>
          <a:ext cx="3330000" cy="488880"/>
        </p:xfrm>
        <a:graphic>
          <a:graphicData uri="http://schemas.openxmlformats.org/drawingml/2006/table">
            <a:tbl>
              <a:tblPr/>
              <a:tblGrid>
                <a:gridCol w="416160"/>
                <a:gridCol w="416160"/>
                <a:gridCol w="416160"/>
                <a:gridCol w="416160"/>
                <a:gridCol w="416160"/>
                <a:gridCol w="416160"/>
                <a:gridCol w="416160"/>
                <a:gridCol w="416880"/>
              </a:tblGrid>
              <a:tr h="488880">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r>
            </a:tbl>
          </a:graphicData>
        </a:graphic>
      </p:graphicFrame>
      <p:graphicFrame>
        <p:nvGraphicFramePr>
          <p:cNvPr id="650" name="Tabla 6"/>
          <p:cNvGraphicFramePr/>
          <p:nvPr/>
        </p:nvGraphicFramePr>
        <p:xfrm>
          <a:off x="975240" y="8809560"/>
          <a:ext cx="2125800" cy="488880"/>
        </p:xfrm>
        <a:graphic>
          <a:graphicData uri="http://schemas.openxmlformats.org/drawingml/2006/table">
            <a:tbl>
              <a:tblPr/>
              <a:tblGrid>
                <a:gridCol w="425160"/>
                <a:gridCol w="425160"/>
                <a:gridCol w="425160"/>
                <a:gridCol w="425160"/>
                <a:gridCol w="425160"/>
              </a:tblGrid>
              <a:tr h="488880">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endParaRPr b="1" lang="es-ES" sz="1800" spc="-1" strike="noStrike">
                        <a:solidFill>
                          <a:schemeClr val="lt1"/>
                        </a:solidFill>
                        <a:latin typeface="Calibri"/>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r>
            </a:tbl>
          </a:graphicData>
        </a:graphic>
      </p:graphicFrame>
      <p:sp>
        <p:nvSpPr>
          <p:cNvPr id="651" name="CuadroTexto 7"/>
          <p:cNvSpPr/>
          <p:nvPr/>
        </p:nvSpPr>
        <p:spPr>
          <a:xfrm>
            <a:off x="1164240" y="9211320"/>
            <a:ext cx="24595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s-ES" sz="1800" spc="-1" strike="noStrike">
                <a:solidFill>
                  <a:srgbClr val="000000"/>
                </a:solidFill>
                <a:latin typeface="Calibri"/>
              </a:rPr>
              <a:t>PCH                         PCL</a:t>
            </a:r>
            <a:endParaRPr b="0" lang="es-AR" sz="1800" spc="-1" strike="noStrike">
              <a:solidFill>
                <a:srgbClr val="000000"/>
              </a:solidFill>
              <a:latin typeface="Arial"/>
            </a:endParaRPr>
          </a:p>
        </p:txBody>
      </p:sp>
      <p:sp>
        <p:nvSpPr>
          <p:cNvPr id="652" name="Cerrar llave 8"/>
          <p:cNvSpPr/>
          <p:nvPr/>
        </p:nvSpPr>
        <p:spPr>
          <a:xfrm rot="5400000">
            <a:off x="3545280" y="6827760"/>
            <a:ext cx="401760" cy="5540400"/>
          </a:xfrm>
          <a:prstGeom prst="rightBrace">
            <a:avLst>
              <a:gd name="adj1" fmla="val 8333"/>
              <a:gd name="adj2" fmla="val 50000"/>
            </a:avLst>
          </a:prstGeom>
          <a:noFill/>
          <a:ln>
            <a:solidFill>
              <a:srgbClr val="ff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rgbClr val="000000"/>
              </a:solidFill>
              <a:latin typeface="Calibri"/>
            </a:endParaRPr>
          </a:p>
        </p:txBody>
      </p:sp>
      <p:sp>
        <p:nvSpPr>
          <p:cNvPr id="653" name="CuadroTexto 9"/>
          <p:cNvSpPr/>
          <p:nvPr/>
        </p:nvSpPr>
        <p:spPr>
          <a:xfrm>
            <a:off x="3044880" y="9698760"/>
            <a:ext cx="31809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1800" spc="-1" strike="noStrike">
                <a:solidFill>
                  <a:srgbClr val="000000"/>
                </a:solidFill>
                <a:latin typeface="Calibri"/>
              </a:rPr>
              <a:t>13 bits</a:t>
            </a:r>
            <a:endParaRPr b="0" lang="es-AR" sz="1800" spc="-1" strike="noStrike">
              <a:solidFill>
                <a:srgbClr val="000000"/>
              </a:solidFill>
              <a:latin typeface="Arial"/>
            </a:endParaRPr>
          </a:p>
        </p:txBody>
      </p:sp>
      <p:sp>
        <p:nvSpPr>
          <p:cNvPr id="654" name="Cerrar llave 11"/>
          <p:cNvSpPr/>
          <p:nvPr/>
        </p:nvSpPr>
        <p:spPr>
          <a:xfrm rot="16200000">
            <a:off x="3456360" y="5765400"/>
            <a:ext cx="578880" cy="5540400"/>
          </a:xfrm>
          <a:prstGeom prst="rightBrace">
            <a:avLst>
              <a:gd name="adj1" fmla="val 8333"/>
              <a:gd name="adj2" fmla="val 50000"/>
            </a:avLst>
          </a:prstGeom>
          <a:noFill/>
          <a:ln>
            <a:solidFill>
              <a:srgbClr val="ff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rgbClr val="000000"/>
              </a:solidFill>
              <a:latin typeface="Calibri"/>
            </a:endParaRPr>
          </a:p>
        </p:txBody>
      </p:sp>
      <p:sp>
        <p:nvSpPr>
          <p:cNvPr id="655" name="CuadroTexto 12"/>
          <p:cNvSpPr/>
          <p:nvPr/>
        </p:nvSpPr>
        <p:spPr>
          <a:xfrm>
            <a:off x="3519720" y="7858440"/>
            <a:ext cx="44460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s-ES" sz="1800" spc="-1" strike="noStrike">
                <a:solidFill>
                  <a:srgbClr val="000000"/>
                </a:solidFill>
                <a:latin typeface="Calibri"/>
              </a:rPr>
              <a:t>PC</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Freeform 3"/>
          <p:cNvSpPr/>
          <p:nvPr/>
        </p:nvSpPr>
        <p:spPr>
          <a:xfrm>
            <a:off x="1402920" y="837360"/>
            <a:ext cx="12313080" cy="1104840"/>
          </a:xfrm>
          <a:custGeom>
            <a:avLst/>
            <a:gdLst>
              <a:gd name="textAreaLeft" fmla="*/ 0 w 12313080"/>
              <a:gd name="textAreaRight" fmla="*/ 12313440 w 12313080"/>
              <a:gd name="textAreaTop" fmla="*/ 0 h 1104840"/>
              <a:gd name="textAreaBottom" fmla="*/ 1105200 h 1104840"/>
            </a:gdLst>
            <a:ahLst/>
            <a:rect l="textAreaLeft" t="textAreaTop" r="textAreaRight" b="textAreaBottom"/>
            <a:pathLst>
              <a:path w="9144000" h="838200">
                <a:moveTo>
                  <a:pt x="0" y="0"/>
                </a:moveTo>
                <a:lnTo>
                  <a:pt x="9143999" y="0"/>
                </a:lnTo>
                <a:lnTo>
                  <a:pt x="9143999"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93" name="Freeform 3"/>
          <p:cNvSpPr/>
          <p:nvPr/>
        </p:nvSpPr>
        <p:spPr>
          <a:xfrm>
            <a:off x="1402920" y="837360"/>
            <a:ext cx="2173680" cy="1104840"/>
          </a:xfrm>
          <a:custGeom>
            <a:avLst/>
            <a:gdLst>
              <a:gd name="textAreaLeft" fmla="*/ 0 w 2173680"/>
              <a:gd name="textAreaRight" fmla="*/ 2174040 w 2173680"/>
              <a:gd name="textAreaTop" fmla="*/ 0 h 1104840"/>
              <a:gd name="textAreaBottom" fmla="*/ 1105200 h 1104840"/>
            </a:gdLst>
            <a:ahLst/>
            <a:rect l="textAreaLeft" t="textAreaTop" r="textAreaRight" b="textAreaBottom"/>
            <a:pathLst>
              <a:path w="1614677" h="838200">
                <a:moveTo>
                  <a:pt x="0" y="0"/>
                </a:moveTo>
                <a:lnTo>
                  <a:pt x="1614677" y="0"/>
                </a:lnTo>
                <a:lnTo>
                  <a:pt x="1614677"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94" name="Freeform 3"/>
          <p:cNvSpPr/>
          <p:nvPr/>
        </p:nvSpPr>
        <p:spPr>
          <a:xfrm>
            <a:off x="1402920" y="1967760"/>
            <a:ext cx="2173680" cy="434880"/>
          </a:xfrm>
          <a:custGeom>
            <a:avLst/>
            <a:gdLst>
              <a:gd name="textAreaLeft" fmla="*/ 0 w 2173680"/>
              <a:gd name="textAreaRight" fmla="*/ 2174040 w 2173680"/>
              <a:gd name="textAreaTop" fmla="*/ 0 h 434880"/>
              <a:gd name="textAreaBottom" fmla="*/ 435240 h 434880"/>
            </a:gdLst>
            <a:ahLst/>
            <a:rect l="textAreaLeft" t="textAreaTop" r="textAreaRight" b="textAreaBottom"/>
            <a:pathLst>
              <a:path w="1614677" h="330200">
                <a:moveTo>
                  <a:pt x="0" y="0"/>
                </a:moveTo>
                <a:lnTo>
                  <a:pt x="1614677" y="0"/>
                </a:lnTo>
                <a:lnTo>
                  <a:pt x="1614677" y="330200"/>
                </a:lnTo>
                <a:lnTo>
                  <a:pt x="0" y="330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95" name="Freeform 3"/>
          <p:cNvSpPr/>
          <p:nvPr/>
        </p:nvSpPr>
        <p:spPr>
          <a:xfrm>
            <a:off x="479520" y="533124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96" name="Freeform 3"/>
          <p:cNvSpPr/>
          <p:nvPr/>
        </p:nvSpPr>
        <p:spPr>
          <a:xfrm>
            <a:off x="172080" y="465228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97" name="Freeform 3"/>
          <p:cNvSpPr/>
          <p:nvPr/>
        </p:nvSpPr>
        <p:spPr>
          <a:xfrm flipV="1">
            <a:off x="992880" y="8662680"/>
            <a:ext cx="13236480" cy="217440"/>
          </a:xfrm>
          <a:custGeom>
            <a:avLst/>
            <a:gdLst>
              <a:gd name="textAreaLeft" fmla="*/ 0 w 13236480"/>
              <a:gd name="textAreaRight" fmla="*/ 13236840 w 13236480"/>
              <a:gd name="textAreaTop" fmla="*/ 360 h 217440"/>
              <a:gd name="textAreaBottom" fmla="*/ 218160 h 217440"/>
            </a:gdLst>
            <a:ahLst/>
            <a:rect l="textAreaLeft" t="textAreaTop" r="textAreaRight" b="textAreaBottom"/>
            <a:pathLst>
              <a:path w="8763000" h="12954">
                <a:moveTo>
                  <a:pt x="0" y="6477"/>
                </a:moveTo>
                <a:lnTo>
                  <a:pt x="8762999" y="6477"/>
                </a:lnTo>
              </a:path>
            </a:pathLst>
          </a:custGeom>
          <a:noFill/>
          <a:ln w="12700">
            <a:solidFill>
              <a:srgbClr val="00279f"/>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rgbClr val="000000"/>
              </a:solidFill>
              <a:latin typeface="Calibri"/>
            </a:endParaRPr>
          </a:p>
        </p:txBody>
      </p:sp>
      <p:pic>
        <p:nvPicPr>
          <p:cNvPr id="198" name="Picture 3" descr=""/>
          <p:cNvPicPr/>
          <p:nvPr/>
        </p:nvPicPr>
        <p:blipFill>
          <a:blip r:embed="rId1"/>
          <a:stretch/>
        </p:blipFill>
        <p:spPr>
          <a:xfrm>
            <a:off x="3096000" y="1448640"/>
            <a:ext cx="68040" cy="33120"/>
          </a:xfrm>
          <a:prstGeom prst="rect">
            <a:avLst/>
          </a:prstGeom>
          <a:ln w="0">
            <a:noFill/>
          </a:ln>
        </p:spPr>
      </p:pic>
      <p:sp>
        <p:nvSpPr>
          <p:cNvPr id="199" name="TextBox 1"/>
          <p:cNvSpPr/>
          <p:nvPr/>
        </p:nvSpPr>
        <p:spPr>
          <a:xfrm>
            <a:off x="5406840" y="1130400"/>
            <a:ext cx="254772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i="1" lang="en-US" sz="4390" spc="-1" strike="noStrike">
                <a:solidFill>
                  <a:srgbClr val="ff0000"/>
                </a:solidFill>
                <a:latin typeface="Arial"/>
              </a:rPr>
              <a:t>Objetivos</a:t>
            </a:r>
            <a:endParaRPr b="0" lang="es-AR" sz="4390" spc="-1" strike="noStrike">
              <a:solidFill>
                <a:srgbClr val="000000"/>
              </a:solidFill>
              <a:latin typeface="Arial"/>
            </a:endParaRPr>
          </a:p>
        </p:txBody>
      </p:sp>
      <p:sp>
        <p:nvSpPr>
          <p:cNvPr id="200" name="TextBox 1"/>
          <p:cNvSpPr/>
          <p:nvPr/>
        </p:nvSpPr>
        <p:spPr>
          <a:xfrm>
            <a:off x="2989080" y="3695040"/>
            <a:ext cx="8985240" cy="1239120"/>
          </a:xfrm>
          <a:prstGeom prst="rect">
            <a:avLst/>
          </a:prstGeom>
          <a:noFill/>
          <a:ln w="0">
            <a:noFill/>
          </a:ln>
        </p:spPr>
        <p:style>
          <a:lnRef idx="0"/>
          <a:fillRef idx="0"/>
          <a:effectRef idx="0"/>
          <a:fontRef idx="minor"/>
        </p:style>
        <p:txBody>
          <a:bodyPr wrap="none" lIns="0" rIns="0" tIns="0" bIns="45000" anchor="t">
            <a:spAutoFit/>
          </a:bodyPr>
          <a:p>
            <a:pPr marL="571680" indent="-571680">
              <a:lnSpc>
                <a:spcPts val="4700"/>
              </a:lnSpc>
              <a:buClr>
                <a:srgbClr val="000000"/>
              </a:buClr>
              <a:buFont typeface="Arial"/>
              <a:buChar char="•"/>
            </a:pPr>
            <a:r>
              <a:rPr b="0" lang="en-US" sz="3600" spc="-1" strike="noStrike">
                <a:solidFill>
                  <a:srgbClr val="000000"/>
                </a:solidFill>
                <a:latin typeface="Times New Roman"/>
              </a:rPr>
              <a:t>Introducción básica sobre la arquitectura de </a:t>
            </a:r>
            <a:endParaRPr b="0" lang="es-AR" sz="3600" spc="-1" strike="noStrike">
              <a:solidFill>
                <a:srgbClr val="000000"/>
              </a:solidFill>
              <a:latin typeface="Arial"/>
            </a:endParaRPr>
          </a:p>
          <a:p>
            <a:pPr>
              <a:lnSpc>
                <a:spcPts val="4700"/>
              </a:lnSpc>
            </a:pPr>
            <a:r>
              <a:rPr b="0" lang="en-US" sz="3600" spc="-1" strike="noStrike">
                <a:solidFill>
                  <a:srgbClr val="000000"/>
                </a:solidFill>
                <a:latin typeface="Times New Roman"/>
              </a:rPr>
              <a:t>     </a:t>
            </a:r>
            <a:r>
              <a:rPr b="0" lang="en-US" sz="3600" spc="-1" strike="noStrike">
                <a:solidFill>
                  <a:srgbClr val="000000"/>
                </a:solidFill>
                <a:latin typeface="Times New Roman"/>
              </a:rPr>
              <a:t>computadoras basada en un microcontrolador.</a:t>
            </a:r>
            <a:endParaRPr b="0" lang="es-AR" sz="3600" spc="-1" strike="noStrike">
              <a:solidFill>
                <a:srgbClr val="000000"/>
              </a:solidFill>
              <a:latin typeface="Arial"/>
            </a:endParaRPr>
          </a:p>
        </p:txBody>
      </p:sp>
      <p:sp>
        <p:nvSpPr>
          <p:cNvPr id="201" name="TextBox 1"/>
          <p:cNvSpPr/>
          <p:nvPr/>
        </p:nvSpPr>
        <p:spPr>
          <a:xfrm>
            <a:off x="3266640" y="5423400"/>
            <a:ext cx="9568800" cy="1289880"/>
          </a:xfrm>
          <a:prstGeom prst="rect">
            <a:avLst/>
          </a:prstGeom>
          <a:noFill/>
          <a:ln w="0">
            <a:noFill/>
          </a:ln>
        </p:spPr>
        <p:style>
          <a:lnRef idx="0"/>
          <a:fillRef idx="0"/>
          <a:effectRef idx="0"/>
          <a:fontRef idx="minor"/>
        </p:style>
        <p:txBody>
          <a:bodyPr wrap="none" lIns="0" rIns="0" tIns="0" bIns="45000" anchor="t">
            <a:spAutoFit/>
          </a:bodyPr>
          <a:p>
            <a:pPr marL="571680" indent="-571680">
              <a:lnSpc>
                <a:spcPts val="4700"/>
              </a:lnSpc>
              <a:buClr>
                <a:srgbClr val="000000"/>
              </a:buClr>
              <a:buFont typeface="Arial"/>
              <a:buChar char="•"/>
            </a:pPr>
            <a:r>
              <a:rPr b="0" lang="en-US" sz="3600" spc="-1" strike="noStrike">
                <a:solidFill>
                  <a:srgbClr val="000000"/>
                </a:solidFill>
                <a:latin typeface="Times New Roman"/>
              </a:rPr>
              <a:t>Introducción a las instrucciones de programación</a:t>
            </a:r>
            <a:endParaRPr b="0" lang="es-AR" sz="3600" spc="-1" strike="noStrike">
              <a:solidFill>
                <a:srgbClr val="000000"/>
              </a:solidFill>
              <a:latin typeface="Arial"/>
            </a:endParaRPr>
          </a:p>
          <a:p>
            <a:pPr marL="571680" indent="-571680">
              <a:lnSpc>
                <a:spcPts val="5100"/>
              </a:lnSpc>
              <a:buClr>
                <a:srgbClr val="000000"/>
              </a:buClr>
              <a:buFont typeface="Arial"/>
              <a:buChar char="•"/>
            </a:pPr>
            <a:r>
              <a:rPr b="0" lang="en-US" sz="3600" spc="-1" strike="noStrike">
                <a:solidFill>
                  <a:srgbClr val="000000"/>
                </a:solidFill>
                <a:latin typeface="Times New Roman"/>
              </a:rPr>
              <a:t>Organización de la memoria</a:t>
            </a:r>
            <a:endParaRPr b="0" lang="es-AR" sz="3600" spc="-1" strike="noStrike">
              <a:solidFill>
                <a:srgbClr val="000000"/>
              </a:solidFill>
              <a:latin typeface="Arial"/>
            </a:endParaRPr>
          </a:p>
        </p:txBody>
      </p:sp>
      <p:sp>
        <p:nvSpPr>
          <p:cNvPr id="202" name="TextBox 1"/>
          <p:cNvSpPr/>
          <p:nvPr/>
        </p:nvSpPr>
        <p:spPr>
          <a:xfrm>
            <a:off x="2546640" y="7159320"/>
            <a:ext cx="6536160" cy="642240"/>
          </a:xfrm>
          <a:prstGeom prst="rect">
            <a:avLst/>
          </a:prstGeom>
          <a:noFill/>
          <a:ln w="0">
            <a:noFill/>
          </a:ln>
        </p:spPr>
        <p:style>
          <a:lnRef idx="0"/>
          <a:fillRef idx="0"/>
          <a:effectRef idx="0"/>
          <a:fontRef idx="minor"/>
        </p:style>
        <p:txBody>
          <a:bodyPr wrap="none" lIns="0" rIns="0" tIns="0" bIns="45000" anchor="t">
            <a:spAutoFit/>
          </a:bodyPr>
          <a:p>
            <a:pPr marL="571680" indent="-571680">
              <a:lnSpc>
                <a:spcPts val="4700"/>
              </a:lnSpc>
              <a:buClr>
                <a:srgbClr val="000000"/>
              </a:buClr>
              <a:buFont typeface="Arial"/>
              <a:buChar char="•"/>
            </a:pPr>
            <a:r>
              <a:rPr b="0" lang="en-US" sz="3600" spc="-1" strike="noStrike">
                <a:solidFill>
                  <a:srgbClr val="000000"/>
                </a:solidFill>
                <a:latin typeface="Times New Roman"/>
              </a:rPr>
              <a:t>Escritura de un programa simple</a:t>
            </a:r>
            <a:endParaRPr b="0" lang="es-A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PlaceHolder 1"/>
          <p:cNvSpPr>
            <a:spLocks noGrp="1"/>
          </p:cNvSpPr>
          <p:nvPr>
            <p:ph type="title"/>
          </p:nvPr>
        </p:nvSpPr>
        <p:spPr>
          <a:xfrm>
            <a:off x="975600" y="722160"/>
            <a:ext cx="13048560" cy="1507320"/>
          </a:xfrm>
          <a:prstGeom prst="rect">
            <a:avLst/>
          </a:prstGeom>
          <a:noFill/>
          <a:ln w="0">
            <a:noFill/>
          </a:ln>
        </p:spPr>
        <p:txBody>
          <a:bodyPr anchor="ctr">
            <a:normAutofit/>
          </a:bodyPr>
          <a:p>
            <a:pPr indent="0" algn="ctr">
              <a:lnSpc>
                <a:spcPct val="100000"/>
              </a:lnSpc>
              <a:buNone/>
            </a:pPr>
            <a:r>
              <a:rPr b="1" i="1" lang="pt-BR" sz="2640" spc="-1" strike="noStrike">
                <a:solidFill>
                  <a:srgbClr val="ff0000"/>
                </a:solidFill>
                <a:latin typeface="Calibri"/>
              </a:rPr>
              <a:t>Registro FSR (04h y 84h)</a:t>
            </a:r>
            <a:endParaRPr b="0" lang="en-US" sz="2640" spc="-1" strike="noStrike">
              <a:solidFill>
                <a:srgbClr val="000000"/>
              </a:solidFill>
              <a:latin typeface="Calibri"/>
            </a:endParaRPr>
          </a:p>
        </p:txBody>
      </p:sp>
      <p:sp>
        <p:nvSpPr>
          <p:cNvPr id="657" name="PlaceHolder 2"/>
          <p:cNvSpPr>
            <a:spLocks noGrp="1"/>
          </p:cNvSpPr>
          <p:nvPr>
            <p:ph/>
          </p:nvPr>
        </p:nvSpPr>
        <p:spPr>
          <a:xfrm>
            <a:off x="975600" y="2229840"/>
            <a:ext cx="13373280" cy="1909440"/>
          </a:xfrm>
          <a:prstGeom prst="rect">
            <a:avLst/>
          </a:prstGeom>
          <a:noFill/>
          <a:ln w="0">
            <a:noFill/>
          </a:ln>
        </p:spPr>
        <p:txBody>
          <a:bodyPr anchor="t">
            <a:noAutofit/>
          </a:bodyPr>
          <a:p>
            <a:pPr marL="343080" indent="-343080">
              <a:lnSpc>
                <a:spcPct val="100000"/>
              </a:lnSpc>
              <a:spcBef>
                <a:spcPts val="561"/>
              </a:spcBef>
              <a:buClr>
                <a:srgbClr val="000000"/>
              </a:buClr>
              <a:buFont typeface="Arial"/>
              <a:buChar char="•"/>
            </a:pPr>
            <a:r>
              <a:rPr b="1" lang="es-ES" sz="2800" spc="-1" strike="noStrike">
                <a:solidFill>
                  <a:srgbClr val="000000"/>
                </a:solidFill>
                <a:latin typeface="Calibri"/>
              </a:rPr>
              <a:t>El contenido del FSR se utiliza para el direccionamiento indirecto junto con el registro INDF. Este registro contiene 8 bits. Ver el direccionamiento indirecto en "El PIC16F84A".</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CuadroTexto 5"/>
          <p:cNvSpPr/>
          <p:nvPr/>
        </p:nvSpPr>
        <p:spPr>
          <a:xfrm>
            <a:off x="736920" y="1827720"/>
            <a:ext cx="13236480" cy="30765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buClr>
                <a:srgbClr val="000000"/>
              </a:buClr>
              <a:buFont typeface="Arial"/>
              <a:buChar char="•"/>
            </a:pPr>
            <a:r>
              <a:rPr b="0" lang="es-ES" sz="2800" spc="-1" strike="noStrike">
                <a:solidFill>
                  <a:srgbClr val="000000"/>
                </a:solidFill>
                <a:latin typeface="Calibri"/>
              </a:rPr>
              <a:t>Estos registros son idénticos para el puerto A y el puerto B, con la diferencia de que uno será de 5 bits y otro de 8 bits, el mismo número de bits que tiene cada puerto.</a:t>
            </a:r>
            <a:endParaRPr b="0" lang="es-AR" sz="2800" spc="-1" strike="noStrike">
              <a:solidFill>
                <a:srgbClr val="000000"/>
              </a:solidFill>
              <a:latin typeface="Arial"/>
            </a:endParaRPr>
          </a:p>
          <a:p>
            <a:pPr marL="457200" indent="-457200">
              <a:lnSpc>
                <a:spcPct val="100000"/>
              </a:lnSpc>
              <a:buClr>
                <a:srgbClr val="000000"/>
              </a:buClr>
              <a:buFont typeface="Arial"/>
              <a:buChar char="•"/>
            </a:pPr>
            <a:r>
              <a:rPr b="0" lang="es-ES" sz="2800" spc="-1" strike="noStrike">
                <a:solidFill>
                  <a:srgbClr val="000000"/>
                </a:solidFill>
                <a:latin typeface="Calibri"/>
              </a:rPr>
              <a:t>Los registros TRIS, también son llamados así, </a:t>
            </a:r>
            <a:r>
              <a:rPr b="0" lang="es-ES" sz="2800" spc="-1" strike="noStrike" u="sng">
                <a:solidFill>
                  <a:schemeClr val="accent4">
                    <a:lumMod val="75000"/>
                  </a:schemeClr>
                </a:solidFill>
                <a:uFillTx/>
                <a:latin typeface="Calibri"/>
              </a:rPr>
              <a:t>sirven para configurar</a:t>
            </a:r>
            <a:r>
              <a:rPr b="0" lang="es-ES" sz="2800" spc="-1" strike="noStrike">
                <a:solidFill>
                  <a:srgbClr val="000000"/>
                </a:solidFill>
                <a:latin typeface="Calibri"/>
              </a:rPr>
              <a:t> si los bits de cada puerto serán de entrada o de salida.</a:t>
            </a:r>
            <a:endParaRPr b="0" lang="es-AR" sz="2800" spc="-1" strike="noStrike">
              <a:solidFill>
                <a:srgbClr val="000000"/>
              </a:solidFill>
              <a:latin typeface="Arial"/>
            </a:endParaRPr>
          </a:p>
          <a:p>
            <a:pPr>
              <a:lnSpc>
                <a:spcPct val="100000"/>
              </a:lnSpc>
            </a:pPr>
            <a:r>
              <a:rPr b="0" lang="es-ES" sz="2800" spc="-1" strike="noStrike">
                <a:solidFill>
                  <a:srgbClr val="ff0000"/>
                </a:solidFill>
                <a:latin typeface="Calibri"/>
              </a:rPr>
              <a:t>1: Los pines del puerto correspondiente serán de entrada</a:t>
            </a:r>
            <a:endParaRPr b="0" lang="es-AR" sz="2800" spc="-1" strike="noStrike">
              <a:solidFill>
                <a:srgbClr val="000000"/>
              </a:solidFill>
              <a:latin typeface="Arial"/>
            </a:endParaRPr>
          </a:p>
          <a:p>
            <a:pPr>
              <a:lnSpc>
                <a:spcPct val="100000"/>
              </a:lnSpc>
            </a:pPr>
            <a:r>
              <a:rPr b="0" lang="es-ES" sz="2800" spc="-1" strike="noStrike">
                <a:solidFill>
                  <a:srgbClr val="ff0000"/>
                </a:solidFill>
                <a:latin typeface="Calibri"/>
              </a:rPr>
              <a:t>0: Los pines del puerto correpondiente  actuarán como una salida.</a:t>
            </a:r>
            <a:endParaRPr b="0" lang="es-AR" sz="2800" spc="-1" strike="noStrike">
              <a:solidFill>
                <a:srgbClr val="000000"/>
              </a:solidFill>
              <a:latin typeface="Arial"/>
            </a:endParaRPr>
          </a:p>
        </p:txBody>
      </p:sp>
      <p:sp>
        <p:nvSpPr>
          <p:cNvPr id="659" name="PlaceHolder 1"/>
          <p:cNvSpPr>
            <a:spLocks noGrp="1"/>
          </p:cNvSpPr>
          <p:nvPr>
            <p:ph type="title"/>
          </p:nvPr>
        </p:nvSpPr>
        <p:spPr>
          <a:xfrm>
            <a:off x="787320" y="722160"/>
            <a:ext cx="13561200" cy="1507320"/>
          </a:xfrm>
          <a:prstGeom prst="rect">
            <a:avLst/>
          </a:prstGeom>
          <a:noFill/>
          <a:ln w="0">
            <a:noFill/>
          </a:ln>
        </p:spPr>
        <p:txBody>
          <a:bodyPr anchor="ctr">
            <a:normAutofit/>
          </a:bodyPr>
          <a:p>
            <a:pPr indent="0" algn="ctr">
              <a:lnSpc>
                <a:spcPct val="100000"/>
              </a:lnSpc>
              <a:buNone/>
            </a:pPr>
            <a:r>
              <a:rPr b="1" i="1" lang="es-ES" sz="2640" spc="-1" strike="noStrike">
                <a:solidFill>
                  <a:srgbClr val="ff0000"/>
                </a:solidFill>
                <a:latin typeface="Calibri"/>
              </a:rPr>
              <a:t>Registro TRISA y TRISB (85h y 86h)</a:t>
            </a:r>
            <a:endParaRPr b="0" lang="en-US" sz="2640" spc="-1" strike="noStrike">
              <a:solidFill>
                <a:srgbClr val="000000"/>
              </a:solidFill>
              <a:latin typeface="Calibri"/>
            </a:endParaRPr>
          </a:p>
        </p:txBody>
      </p:sp>
      <p:grpSp>
        <p:nvGrpSpPr>
          <p:cNvPr id="660" name="Grupo 1"/>
          <p:cNvGrpSpPr/>
          <p:nvPr/>
        </p:nvGrpSpPr>
        <p:grpSpPr>
          <a:xfrm>
            <a:off x="2223720" y="6390720"/>
            <a:ext cx="10261080" cy="3678840"/>
            <a:chOff x="2223720" y="6390720"/>
            <a:chExt cx="10261080" cy="3678840"/>
          </a:xfrm>
        </p:grpSpPr>
        <p:pic>
          <p:nvPicPr>
            <p:cNvPr id="661" name="3 Imagen" descr="http://perso.wanadoo.es/pictob/imagenes/arq16f84.gif"/>
            <p:cNvPicPr/>
            <p:nvPr/>
          </p:nvPicPr>
          <p:blipFill>
            <a:blip r:embed="rId1"/>
            <a:stretch/>
          </p:blipFill>
          <p:spPr>
            <a:xfrm>
              <a:off x="2223720" y="6390720"/>
              <a:ext cx="10261080" cy="3678840"/>
            </a:xfrm>
            <a:prstGeom prst="rect">
              <a:avLst/>
            </a:prstGeom>
            <a:ln w="0">
              <a:noFill/>
            </a:ln>
          </p:spPr>
        </p:pic>
        <p:sp>
          <p:nvSpPr>
            <p:cNvPr id="662" name="Rectángulo 9"/>
            <p:cNvSpPr/>
            <p:nvPr/>
          </p:nvSpPr>
          <p:spPr>
            <a:xfrm>
              <a:off x="4948200" y="9737640"/>
              <a:ext cx="1800360" cy="248760"/>
            </a:xfrm>
            <a:prstGeom prst="rect">
              <a:avLst/>
            </a:prstGeom>
            <a:solidFill>
              <a:srgbClr val="fde4c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grpSp>
      <p:sp>
        <p:nvSpPr>
          <p:cNvPr id="663" name="Elipse 10"/>
          <p:cNvSpPr/>
          <p:nvPr/>
        </p:nvSpPr>
        <p:spPr>
          <a:xfrm>
            <a:off x="11458800" y="7602120"/>
            <a:ext cx="820440" cy="256752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title"/>
          </p:nvPr>
        </p:nvSpPr>
        <p:spPr>
          <a:xfrm>
            <a:off x="2121480" y="4512240"/>
            <a:ext cx="10465920" cy="193860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Clase 5</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title"/>
          </p:nvPr>
        </p:nvSpPr>
        <p:spPr>
          <a:xfrm>
            <a:off x="787320" y="722160"/>
            <a:ext cx="13561200" cy="1507320"/>
          </a:xfrm>
          <a:prstGeom prst="rect">
            <a:avLst/>
          </a:prstGeom>
          <a:noFill/>
          <a:ln w="0">
            <a:noFill/>
          </a:ln>
        </p:spPr>
        <p:txBody>
          <a:bodyPr anchor="ctr">
            <a:normAutofit/>
          </a:bodyPr>
          <a:p>
            <a:pPr indent="0" algn="ctr">
              <a:lnSpc>
                <a:spcPct val="100000"/>
              </a:lnSpc>
              <a:buNone/>
            </a:pPr>
            <a:r>
              <a:rPr b="1" i="1" lang="pt-BR" sz="2640" spc="-1" strike="noStrike">
                <a:solidFill>
                  <a:srgbClr val="ff0000"/>
                </a:solidFill>
                <a:latin typeface="Calibri"/>
              </a:rPr>
              <a:t>Registro PORTA y PORTB (05h y 06h)</a:t>
            </a:r>
            <a:endParaRPr b="0" lang="en-US" sz="2640" spc="-1" strike="noStrike">
              <a:solidFill>
                <a:srgbClr val="000000"/>
              </a:solidFill>
              <a:latin typeface="Calibri"/>
            </a:endParaRPr>
          </a:p>
        </p:txBody>
      </p:sp>
      <p:sp>
        <p:nvSpPr>
          <p:cNvPr id="666" name="PlaceHolder 2"/>
          <p:cNvSpPr>
            <a:spLocks noGrp="1"/>
          </p:cNvSpPr>
          <p:nvPr>
            <p:ph/>
          </p:nvPr>
        </p:nvSpPr>
        <p:spPr>
          <a:xfrm>
            <a:off x="975600" y="1928520"/>
            <a:ext cx="13373280" cy="1909440"/>
          </a:xfrm>
          <a:prstGeom prst="rect">
            <a:avLst/>
          </a:prstGeom>
          <a:noFill/>
          <a:ln w="0">
            <a:noFill/>
          </a:ln>
        </p:spPr>
        <p:txBody>
          <a:bodyPr anchor="t">
            <a:noAutofit/>
          </a:bodyPr>
          <a:p>
            <a:pPr marL="343080" indent="-343080">
              <a:lnSpc>
                <a:spcPct val="100000"/>
              </a:lnSpc>
              <a:spcBef>
                <a:spcPts val="561"/>
              </a:spcBef>
              <a:buClr>
                <a:srgbClr val="000000"/>
              </a:buClr>
              <a:buFont typeface="Arial"/>
              <a:buChar char="•"/>
            </a:pPr>
            <a:r>
              <a:rPr b="0" lang="es-ES" sz="2800" spc="-1" strike="noStrike">
                <a:solidFill>
                  <a:srgbClr val="000000"/>
                </a:solidFill>
                <a:latin typeface="Calibri"/>
              </a:rPr>
              <a:t>Estos registros </a:t>
            </a:r>
            <a:r>
              <a:rPr b="0" lang="es-ES" sz="2800" spc="-1" strike="noStrike" u="sng">
                <a:solidFill>
                  <a:srgbClr val="000000"/>
                </a:solidFill>
                <a:uFillTx/>
                <a:latin typeface="Calibri"/>
              </a:rPr>
              <a:t>contienen los niveles lógicos </a:t>
            </a:r>
            <a:r>
              <a:rPr b="0" i="1" lang="es-ES" sz="1800" spc="-1" strike="noStrike">
                <a:solidFill>
                  <a:srgbClr val="ff0000"/>
                </a:solidFill>
                <a:latin typeface="Calibri"/>
              </a:rPr>
              <a:t>(0/1)</a:t>
            </a:r>
            <a:r>
              <a:rPr b="0" lang="es-ES" sz="2800" spc="-1" strike="noStrike">
                <a:solidFill>
                  <a:srgbClr val="000000"/>
                </a:solidFill>
                <a:latin typeface="Calibri"/>
              </a:rPr>
              <a:t> de los pines de E/S.</a:t>
            </a:r>
            <a:endParaRPr b="0" lang="en-US" sz="2800" spc="-1" strike="noStrike">
              <a:solidFill>
                <a:srgbClr val="000000"/>
              </a:solidFill>
              <a:latin typeface="Calibri"/>
            </a:endParaRPr>
          </a:p>
          <a:p>
            <a:pPr marL="343080" indent="-343080">
              <a:lnSpc>
                <a:spcPct val="100000"/>
              </a:lnSpc>
              <a:spcBef>
                <a:spcPts val="561"/>
              </a:spcBef>
              <a:buClr>
                <a:srgbClr val="000000"/>
              </a:buClr>
              <a:buFont typeface="Arial"/>
              <a:buChar char="•"/>
            </a:pPr>
            <a:r>
              <a:rPr b="0" lang="es-ES" sz="2800" spc="-1" strike="noStrike">
                <a:solidFill>
                  <a:srgbClr val="000000"/>
                </a:solidFill>
                <a:latin typeface="Calibri"/>
              </a:rPr>
              <a:t>Cada bit se puede leer o escribir según el pin correspondiente se haya configurado como entrada o como salida.</a:t>
            </a:r>
            <a:r>
              <a:rPr b="0" i="1" lang="es-ES" sz="1800" spc="-1" strike="noStrike">
                <a:solidFill>
                  <a:srgbClr val="ff0000"/>
                </a:solidFill>
                <a:latin typeface="Calibri"/>
              </a:rPr>
              <a:t> (Ver TRISA / TRISB)</a:t>
            </a:r>
            <a:endParaRPr b="0" lang="en-US" sz="1800" spc="-1" strike="noStrike">
              <a:solidFill>
                <a:srgbClr val="000000"/>
              </a:solidFill>
              <a:latin typeface="Calibri"/>
            </a:endParaRPr>
          </a:p>
        </p:txBody>
      </p:sp>
      <p:pic>
        <p:nvPicPr>
          <p:cNvPr id="667" name="Imagen 3" descr=""/>
          <p:cNvPicPr/>
          <p:nvPr/>
        </p:nvPicPr>
        <p:blipFill>
          <a:blip r:embed="rId1"/>
          <a:stretch/>
        </p:blipFill>
        <p:spPr>
          <a:xfrm>
            <a:off x="2839320" y="8562240"/>
            <a:ext cx="4539960" cy="1268280"/>
          </a:xfrm>
          <a:prstGeom prst="rect">
            <a:avLst/>
          </a:prstGeom>
          <a:ln w="0">
            <a:noFill/>
          </a:ln>
        </p:spPr>
      </p:pic>
      <p:pic>
        <p:nvPicPr>
          <p:cNvPr id="668" name="Imagen 4" descr=""/>
          <p:cNvPicPr/>
          <p:nvPr/>
        </p:nvPicPr>
        <p:blipFill>
          <a:blip r:embed="rId2"/>
          <a:stretch/>
        </p:blipFill>
        <p:spPr>
          <a:xfrm>
            <a:off x="7568640" y="8587440"/>
            <a:ext cx="4539960" cy="1243080"/>
          </a:xfrm>
          <a:prstGeom prst="rect">
            <a:avLst/>
          </a:prstGeom>
          <a:ln w="0">
            <a:noFill/>
          </a:ln>
        </p:spPr>
      </p:pic>
      <p:grpSp>
        <p:nvGrpSpPr>
          <p:cNvPr id="669" name="Grupo 10"/>
          <p:cNvGrpSpPr/>
          <p:nvPr/>
        </p:nvGrpSpPr>
        <p:grpSpPr>
          <a:xfrm>
            <a:off x="1608120" y="4416120"/>
            <a:ext cx="11389320" cy="3971520"/>
            <a:chOff x="1608120" y="4416120"/>
            <a:chExt cx="11389320" cy="3971520"/>
          </a:xfrm>
        </p:grpSpPr>
        <p:pic>
          <p:nvPicPr>
            <p:cNvPr id="670" name="3 Imagen" descr="http://perso.wanadoo.es/pictob/imagenes/arq16f84.gif"/>
            <p:cNvPicPr/>
            <p:nvPr/>
          </p:nvPicPr>
          <p:blipFill>
            <a:blip r:embed="rId3"/>
            <a:stretch/>
          </p:blipFill>
          <p:spPr>
            <a:xfrm>
              <a:off x="1608120" y="4416120"/>
              <a:ext cx="11389320" cy="3971520"/>
            </a:xfrm>
            <a:prstGeom prst="rect">
              <a:avLst/>
            </a:prstGeom>
            <a:ln w="0">
              <a:noFill/>
            </a:ln>
          </p:spPr>
        </p:pic>
        <p:sp>
          <p:nvSpPr>
            <p:cNvPr id="671" name="Rectángulo 7"/>
            <p:cNvSpPr/>
            <p:nvPr/>
          </p:nvSpPr>
          <p:spPr>
            <a:xfrm>
              <a:off x="4632120" y="8005320"/>
              <a:ext cx="1998720" cy="268560"/>
            </a:xfrm>
            <a:prstGeom prst="rect">
              <a:avLst/>
            </a:prstGeom>
            <a:solidFill>
              <a:srgbClr val="fde4c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grpSp>
      <p:sp>
        <p:nvSpPr>
          <p:cNvPr id="672" name="CuadroTexto 8"/>
          <p:cNvSpPr/>
          <p:nvPr/>
        </p:nvSpPr>
        <p:spPr>
          <a:xfrm>
            <a:off x="7884720" y="9165240"/>
            <a:ext cx="12326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800" spc="-1" strike="noStrike">
                <a:solidFill>
                  <a:srgbClr val="ff0000"/>
                </a:solidFill>
                <a:latin typeface="Calibri"/>
              </a:rPr>
              <a:t>X     X     X</a:t>
            </a:r>
            <a:endParaRPr b="0" lang="es-AR" sz="1800" spc="-1" strike="noStrike">
              <a:solidFill>
                <a:srgbClr val="000000"/>
              </a:solidFill>
              <a:latin typeface="Arial"/>
            </a:endParaRPr>
          </a:p>
        </p:txBody>
      </p:sp>
      <p:sp>
        <p:nvSpPr>
          <p:cNvPr id="673" name="CuadroTexto 9"/>
          <p:cNvSpPr/>
          <p:nvPr/>
        </p:nvSpPr>
        <p:spPr>
          <a:xfrm>
            <a:off x="3560400" y="9869040"/>
            <a:ext cx="507780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s-ES" sz="1800" spc="-1" strike="noStrike">
                <a:solidFill>
                  <a:srgbClr val="000000"/>
                </a:solidFill>
                <a:latin typeface="Calibri"/>
              </a:rPr>
              <a:t>Puerto B                                                   Puerto A</a:t>
            </a:r>
            <a:endParaRPr b="0" lang="es-AR" sz="1800" spc="-1" strike="noStrike">
              <a:solidFill>
                <a:srgbClr val="000000"/>
              </a:solidFill>
              <a:latin typeface="Arial"/>
            </a:endParaRPr>
          </a:p>
        </p:txBody>
      </p:sp>
      <p:sp>
        <p:nvSpPr>
          <p:cNvPr id="674" name="Elipse 6"/>
          <p:cNvSpPr/>
          <p:nvPr/>
        </p:nvSpPr>
        <p:spPr>
          <a:xfrm>
            <a:off x="11664720" y="5848200"/>
            <a:ext cx="1521720" cy="28407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title"/>
          </p:nvPr>
        </p:nvSpPr>
        <p:spPr>
          <a:xfrm>
            <a:off x="787320" y="360000"/>
            <a:ext cx="13561200" cy="1869480"/>
          </a:xfrm>
          <a:prstGeom prst="rect">
            <a:avLst/>
          </a:prstGeom>
          <a:noFill/>
          <a:ln w="0">
            <a:noFill/>
          </a:ln>
        </p:spPr>
        <p:txBody>
          <a:bodyPr anchor="ctr">
            <a:normAutofit/>
          </a:bodyPr>
          <a:p>
            <a:pPr indent="0" algn="ctr">
              <a:lnSpc>
                <a:spcPct val="100000"/>
              </a:lnSpc>
              <a:buNone/>
            </a:pPr>
            <a:r>
              <a:rPr b="1" i="1" lang="es-ES" sz="2640" spc="-1" strike="noStrike">
                <a:solidFill>
                  <a:srgbClr val="ff0000"/>
                </a:solidFill>
                <a:latin typeface="Calibri"/>
              </a:rPr>
              <a:t>Registro EEDATA (08h)</a:t>
            </a:r>
            <a:br>
              <a:rPr sz="2640"/>
            </a:br>
            <a:r>
              <a:rPr b="1" i="1" lang="es-ES" sz="2640" spc="-1" strike="noStrike">
                <a:solidFill>
                  <a:srgbClr val="ff0000"/>
                </a:solidFill>
                <a:latin typeface="Calibri"/>
              </a:rPr>
              <a:t>Registro EEADR (09h)</a:t>
            </a:r>
            <a:endParaRPr b="0" lang="en-US" sz="2640" spc="-1" strike="noStrike">
              <a:solidFill>
                <a:srgbClr val="000000"/>
              </a:solidFill>
              <a:latin typeface="Calibri"/>
            </a:endParaRPr>
          </a:p>
        </p:txBody>
      </p:sp>
      <p:sp>
        <p:nvSpPr>
          <p:cNvPr id="676" name="PlaceHolder 2"/>
          <p:cNvSpPr>
            <a:spLocks noGrp="1"/>
          </p:cNvSpPr>
          <p:nvPr>
            <p:ph/>
          </p:nvPr>
        </p:nvSpPr>
        <p:spPr>
          <a:xfrm>
            <a:off x="975600" y="2229840"/>
            <a:ext cx="13373280" cy="2652840"/>
          </a:xfrm>
          <a:prstGeom prst="rect">
            <a:avLst/>
          </a:prstGeom>
          <a:noFill/>
          <a:ln w="0">
            <a:noFill/>
          </a:ln>
        </p:spPr>
        <p:txBody>
          <a:bodyPr anchor="t">
            <a:noAutofit/>
          </a:bodyPr>
          <a:p>
            <a:pPr marL="343080" indent="-343080">
              <a:lnSpc>
                <a:spcPct val="100000"/>
              </a:lnSpc>
              <a:spcBef>
                <a:spcPts val="479"/>
              </a:spcBef>
              <a:buClr>
                <a:srgbClr val="000000"/>
              </a:buClr>
              <a:buFont typeface="Arial"/>
              <a:buChar char="•"/>
            </a:pPr>
            <a:r>
              <a:rPr b="0" lang="es-ES" sz="2400" spc="-1" strike="noStrike">
                <a:solidFill>
                  <a:srgbClr val="000000"/>
                </a:solidFill>
                <a:latin typeface="Calibri"/>
              </a:rPr>
              <a:t>El registro </a:t>
            </a:r>
            <a:r>
              <a:rPr b="0" lang="es-ES" sz="2400" spc="-1" strike="noStrike">
                <a:solidFill>
                  <a:srgbClr val="ff0000"/>
                </a:solidFill>
                <a:latin typeface="Calibri"/>
              </a:rPr>
              <a:t>EEDATA (Datos de EEPROM)</a:t>
            </a:r>
            <a:r>
              <a:rPr b="0" lang="es-ES" sz="2400" spc="-1" strike="noStrike">
                <a:solidFill>
                  <a:srgbClr val="000000"/>
                </a:solidFill>
                <a:latin typeface="Calibri"/>
              </a:rPr>
              <a:t> guarda el contenido de una posición de la memoria EEPROM de datos antes de su escritura o después de su lectura, según leamos o escribamos en ella. </a:t>
            </a:r>
            <a:endParaRPr b="0" lang="en-US" sz="2400" spc="-1" strike="noStrike">
              <a:solidFill>
                <a:srgbClr val="000000"/>
              </a:solidFill>
              <a:latin typeface="Calibri"/>
            </a:endParaRPr>
          </a:p>
          <a:p>
            <a:pPr marL="343080" indent="-343080">
              <a:lnSpc>
                <a:spcPct val="100000"/>
              </a:lnSpc>
              <a:spcBef>
                <a:spcPts val="479"/>
              </a:spcBef>
              <a:buClr>
                <a:srgbClr val="000000"/>
              </a:buClr>
              <a:buFont typeface="Arial"/>
              <a:buChar char="•"/>
            </a:pPr>
            <a:r>
              <a:rPr b="0" lang="es-ES" sz="2400" spc="-1" strike="noStrike">
                <a:solidFill>
                  <a:srgbClr val="000000"/>
                </a:solidFill>
                <a:latin typeface="Calibri"/>
              </a:rPr>
              <a:t>El registro </a:t>
            </a:r>
            <a:r>
              <a:rPr b="0" lang="es-ES" sz="2400" spc="-1" strike="noStrike">
                <a:solidFill>
                  <a:srgbClr val="ff0000"/>
                </a:solidFill>
                <a:latin typeface="Calibri"/>
              </a:rPr>
              <a:t>EEADR (Dirección de EEPROM)</a:t>
            </a:r>
            <a:r>
              <a:rPr b="0" lang="es-ES" sz="2400" spc="-1" strike="noStrike">
                <a:solidFill>
                  <a:srgbClr val="000000"/>
                </a:solidFill>
                <a:latin typeface="Calibri"/>
              </a:rPr>
              <a:t> guarda la dirección de la posición de memoria EEPROM cuando queramos acceder a ella.</a:t>
            </a:r>
            <a:endParaRPr b="0" lang="en-US" sz="2400" spc="-1" strike="noStrike">
              <a:solidFill>
                <a:srgbClr val="000000"/>
              </a:solidFill>
              <a:latin typeface="Calibri"/>
            </a:endParaRPr>
          </a:p>
        </p:txBody>
      </p:sp>
      <p:pic>
        <p:nvPicPr>
          <p:cNvPr id="677" name="3 Imagen" descr="http://perso.wanadoo.es/pictob/imagenes/arq16f84.gif"/>
          <p:cNvPicPr/>
          <p:nvPr/>
        </p:nvPicPr>
        <p:blipFill>
          <a:blip r:embed="rId1"/>
          <a:stretch/>
        </p:blipFill>
        <p:spPr>
          <a:xfrm>
            <a:off x="1770480" y="5346000"/>
            <a:ext cx="11594520" cy="4448520"/>
          </a:xfrm>
          <a:prstGeom prst="rect">
            <a:avLst/>
          </a:prstGeom>
          <a:ln w="0">
            <a:noFill/>
          </a:ln>
        </p:spPr>
      </p:pic>
      <p:sp>
        <p:nvSpPr>
          <p:cNvPr id="678" name="Elipse 4"/>
          <p:cNvSpPr/>
          <p:nvPr/>
        </p:nvSpPr>
        <p:spPr>
          <a:xfrm>
            <a:off x="10638000" y="5747760"/>
            <a:ext cx="1196640" cy="6426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adroTexto 5"/>
          <p:cNvSpPr/>
          <p:nvPr/>
        </p:nvSpPr>
        <p:spPr>
          <a:xfrm>
            <a:off x="736920" y="2229840"/>
            <a:ext cx="13236480" cy="943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2800" spc="-1" strike="noStrike">
                <a:solidFill>
                  <a:srgbClr val="000000"/>
                </a:solidFill>
                <a:latin typeface="Calibri"/>
              </a:rPr>
              <a:t>Este registro contiene configuraciones importantes acerca de la escritura y la lectura de la EEPROM de datos. </a:t>
            </a:r>
            <a:endParaRPr b="0" lang="es-AR" sz="2800" spc="-1" strike="noStrike">
              <a:solidFill>
                <a:srgbClr val="000000"/>
              </a:solidFill>
              <a:latin typeface="Arial"/>
            </a:endParaRPr>
          </a:p>
        </p:txBody>
      </p:sp>
      <p:sp>
        <p:nvSpPr>
          <p:cNvPr id="680" name="PlaceHolder 1"/>
          <p:cNvSpPr>
            <a:spLocks noGrp="1"/>
          </p:cNvSpPr>
          <p:nvPr>
            <p:ph type="title"/>
          </p:nvPr>
        </p:nvSpPr>
        <p:spPr>
          <a:xfrm>
            <a:off x="787320" y="722160"/>
            <a:ext cx="13561200" cy="1507320"/>
          </a:xfrm>
          <a:prstGeom prst="rect">
            <a:avLst/>
          </a:prstGeom>
          <a:noFill/>
          <a:ln w="0">
            <a:noFill/>
          </a:ln>
        </p:spPr>
        <p:txBody>
          <a:bodyPr anchor="ctr">
            <a:normAutofit/>
          </a:bodyPr>
          <a:p>
            <a:pPr indent="0" algn="ctr">
              <a:lnSpc>
                <a:spcPct val="100000"/>
              </a:lnSpc>
              <a:buNone/>
            </a:pPr>
            <a:r>
              <a:rPr b="1" i="1" lang="es-ES" sz="2640" spc="-1" strike="noStrike">
                <a:solidFill>
                  <a:srgbClr val="ff0000"/>
                </a:solidFill>
                <a:latin typeface="Calibri"/>
              </a:rPr>
              <a:t>Registro EECON1 (88h)</a:t>
            </a:r>
            <a:endParaRPr b="0" lang="en-US" sz="2640" spc="-1" strike="noStrike">
              <a:solidFill>
                <a:srgbClr val="000000"/>
              </a:solidFill>
              <a:latin typeface="Calibri"/>
            </a:endParaRPr>
          </a:p>
        </p:txBody>
      </p:sp>
      <p:pic>
        <p:nvPicPr>
          <p:cNvPr id="681" name="Imagen 1" descr=""/>
          <p:cNvPicPr/>
          <p:nvPr/>
        </p:nvPicPr>
        <p:blipFill>
          <a:blip r:embed="rId1"/>
          <a:stretch/>
        </p:blipFill>
        <p:spPr>
          <a:xfrm>
            <a:off x="4378680" y="3488400"/>
            <a:ext cx="5617800" cy="1871640"/>
          </a:xfrm>
          <a:prstGeom prst="rect">
            <a:avLst/>
          </a:prstGeom>
          <a:ln w="0">
            <a:noFill/>
          </a:ln>
        </p:spPr>
      </p:pic>
      <p:sp>
        <p:nvSpPr>
          <p:cNvPr id="682" name="CuadroTexto 2"/>
          <p:cNvSpPr/>
          <p:nvPr/>
        </p:nvSpPr>
        <p:spPr>
          <a:xfrm>
            <a:off x="1402920" y="5409720"/>
            <a:ext cx="12945600" cy="1736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1800" spc="-1" strike="noStrike" u="sng">
                <a:solidFill>
                  <a:srgbClr val="ff0000"/>
                </a:solidFill>
                <a:uFillTx/>
                <a:latin typeface="Calibri"/>
              </a:rPr>
              <a:t>U (Unimplemented), No implementado. Se lee como 0.</a:t>
            </a: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Bit 4 (flag): EEIF.</a:t>
            </a:r>
            <a:r>
              <a:rPr b="1" lang="es-ES" sz="1800" spc="-1" strike="noStrike">
                <a:solidFill>
                  <a:srgbClr val="000000"/>
                </a:solidFill>
                <a:latin typeface="Calibri"/>
              </a:rPr>
              <a:t> </a:t>
            </a:r>
            <a:r>
              <a:rPr b="0" lang="es-ES" sz="1800" spc="-1" strike="noStrike">
                <a:solidFill>
                  <a:srgbClr val="000000"/>
                </a:solidFill>
                <a:latin typeface="Calibri"/>
              </a:rPr>
              <a:t>Bit de interrupción de escritura en la memoria EEPROM ( EEPROM Interrupt Flag)</a:t>
            </a: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Bit 3 (flag), WRERR.</a:t>
            </a:r>
            <a:r>
              <a:rPr b="1" lang="es-ES" sz="1800" spc="-1" strike="noStrike">
                <a:solidFill>
                  <a:srgbClr val="000000"/>
                </a:solidFill>
                <a:latin typeface="Calibri"/>
              </a:rPr>
              <a:t> </a:t>
            </a:r>
            <a:r>
              <a:rPr b="0" lang="es-ES" sz="1800" spc="-1" strike="noStrike">
                <a:solidFill>
                  <a:srgbClr val="000000"/>
                </a:solidFill>
                <a:latin typeface="Calibri"/>
              </a:rPr>
              <a:t>Bit de error de escritura (Write Error)</a:t>
            </a: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Bit 2, WREN.</a:t>
            </a:r>
            <a:r>
              <a:rPr b="1" lang="es-ES" sz="1800" spc="-1" strike="noStrike">
                <a:solidFill>
                  <a:srgbClr val="000000"/>
                </a:solidFill>
                <a:latin typeface="Calibri"/>
              </a:rPr>
              <a:t> </a:t>
            </a:r>
            <a:r>
              <a:rPr b="0" lang="es-ES" sz="1800" spc="-1" strike="noStrike">
                <a:solidFill>
                  <a:srgbClr val="000000"/>
                </a:solidFill>
                <a:latin typeface="Calibri"/>
              </a:rPr>
              <a:t>Bit de habilitación de escritura. (Write Enable)</a:t>
            </a: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Bit 1, WR.</a:t>
            </a:r>
            <a:r>
              <a:rPr b="1" lang="es-ES" sz="1800" spc="-1" strike="noStrike">
                <a:solidFill>
                  <a:srgbClr val="000000"/>
                </a:solidFill>
                <a:latin typeface="Calibri"/>
              </a:rPr>
              <a:t> </a:t>
            </a:r>
            <a:r>
              <a:rPr b="0" lang="es-ES" sz="1800" spc="-1" strike="noStrike">
                <a:solidFill>
                  <a:srgbClr val="000000"/>
                </a:solidFill>
                <a:latin typeface="Calibri"/>
              </a:rPr>
              <a:t>Bit de control de escritura (Write Data)</a:t>
            </a:r>
            <a:endParaRPr b="0" lang="es-AR" sz="1800" spc="-1" strike="noStrike">
              <a:solidFill>
                <a:srgbClr val="000000"/>
              </a:solidFill>
              <a:latin typeface="Arial"/>
            </a:endParaRPr>
          </a:p>
          <a:p>
            <a:pPr>
              <a:lnSpc>
                <a:spcPct val="100000"/>
              </a:lnSpc>
            </a:pPr>
            <a:r>
              <a:rPr b="1" lang="fr-FR" sz="1800" spc="-1" strike="noStrike">
                <a:solidFill>
                  <a:srgbClr val="ff0000"/>
                </a:solidFill>
                <a:latin typeface="Calibri"/>
              </a:rPr>
              <a:t>Bit 0, RD. </a:t>
            </a:r>
            <a:r>
              <a:rPr b="0" lang="fr-FR" sz="1800" spc="-1" strike="noStrike">
                <a:solidFill>
                  <a:srgbClr val="000000"/>
                </a:solidFill>
                <a:latin typeface="Calibri"/>
              </a:rPr>
              <a:t>Bit de control de lectura (Read Data)</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title"/>
          </p:nvPr>
        </p:nvSpPr>
        <p:spPr>
          <a:xfrm>
            <a:off x="787320" y="722160"/>
            <a:ext cx="13561200" cy="1507320"/>
          </a:xfrm>
          <a:prstGeom prst="rect">
            <a:avLst/>
          </a:prstGeom>
          <a:noFill/>
          <a:ln w="0">
            <a:noFill/>
          </a:ln>
        </p:spPr>
        <p:txBody>
          <a:bodyPr anchor="ctr">
            <a:normAutofit/>
          </a:bodyPr>
          <a:p>
            <a:pPr indent="0" algn="ctr">
              <a:lnSpc>
                <a:spcPct val="100000"/>
              </a:lnSpc>
              <a:buNone/>
            </a:pPr>
            <a:r>
              <a:rPr b="1" i="1" lang="es-ES" sz="2640" spc="-1" strike="noStrike">
                <a:solidFill>
                  <a:srgbClr val="ff0000"/>
                </a:solidFill>
                <a:latin typeface="Calibri"/>
              </a:rPr>
              <a:t>Registro EECON2 (89h)</a:t>
            </a:r>
            <a:endParaRPr b="0" lang="en-US" sz="2640" spc="-1" strike="noStrike">
              <a:solidFill>
                <a:srgbClr val="000000"/>
              </a:solidFill>
              <a:latin typeface="Calibri"/>
            </a:endParaRPr>
          </a:p>
        </p:txBody>
      </p:sp>
      <p:sp>
        <p:nvSpPr>
          <p:cNvPr id="684" name="CuadroTexto 3"/>
          <p:cNvSpPr/>
          <p:nvPr/>
        </p:nvSpPr>
        <p:spPr>
          <a:xfrm>
            <a:off x="1592640" y="2430720"/>
            <a:ext cx="11926440" cy="1919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2400" spc="-1" strike="noStrike">
                <a:solidFill>
                  <a:srgbClr val="000000"/>
                </a:solidFill>
                <a:latin typeface="Calibri"/>
              </a:rPr>
              <a:t>Este registro no está implementado físicamente, por lo cual no se puede leer. </a:t>
            </a:r>
            <a:endParaRPr b="0" lang="es-AR" sz="2400" spc="-1" strike="noStrike">
              <a:solidFill>
                <a:srgbClr val="000000"/>
              </a:solidFill>
              <a:latin typeface="Arial"/>
            </a:endParaRPr>
          </a:p>
          <a:p>
            <a:pPr>
              <a:lnSpc>
                <a:spcPct val="100000"/>
              </a:lnSpc>
            </a:pPr>
            <a:r>
              <a:rPr b="1" lang="es-ES" sz="2400" spc="-1" strike="noStrike">
                <a:solidFill>
                  <a:srgbClr val="000000"/>
                </a:solidFill>
                <a:latin typeface="Calibri"/>
              </a:rPr>
              <a:t>Tan sólo sirve para un proceso de protección de escritura que consiste en </a:t>
            </a:r>
            <a:endParaRPr b="0" lang="es-AR" sz="2400" spc="-1" strike="noStrike">
              <a:solidFill>
                <a:srgbClr val="000000"/>
              </a:solidFill>
              <a:latin typeface="Arial"/>
            </a:endParaRPr>
          </a:p>
          <a:p>
            <a:pPr>
              <a:lnSpc>
                <a:spcPct val="100000"/>
              </a:lnSpc>
            </a:pPr>
            <a:r>
              <a:rPr b="1" lang="es-ES" sz="2400" spc="-1" strike="noStrike">
                <a:solidFill>
                  <a:srgbClr val="000000"/>
                </a:solidFill>
                <a:latin typeface="Calibri"/>
              </a:rPr>
              <a:t>copiar en él unos datos específicos, con el fin de evitar que un programa por</a:t>
            </a:r>
            <a:endParaRPr b="0" lang="es-AR" sz="2400" spc="-1" strike="noStrike">
              <a:solidFill>
                <a:srgbClr val="000000"/>
              </a:solidFill>
              <a:latin typeface="Arial"/>
            </a:endParaRPr>
          </a:p>
          <a:p>
            <a:pPr>
              <a:lnSpc>
                <a:spcPct val="100000"/>
              </a:lnSpc>
            </a:pPr>
            <a:r>
              <a:rPr b="1" lang="es-ES" sz="2400" spc="-1" strike="noStrike">
                <a:solidFill>
                  <a:srgbClr val="000000"/>
                </a:solidFill>
                <a:latin typeface="Calibri"/>
              </a:rPr>
              <a:t>error pueda programar la EEPROM, manipulando simplemente los bits </a:t>
            </a:r>
            <a:endParaRPr b="0" lang="es-AR" sz="2400" spc="-1" strike="noStrike">
              <a:solidFill>
                <a:srgbClr val="000000"/>
              </a:solidFill>
              <a:latin typeface="Arial"/>
            </a:endParaRPr>
          </a:p>
          <a:p>
            <a:pPr>
              <a:lnSpc>
                <a:spcPct val="100000"/>
              </a:lnSpc>
            </a:pPr>
            <a:r>
              <a:rPr b="1" lang="es-ES" sz="2400" spc="-1" strike="noStrike">
                <a:solidFill>
                  <a:srgbClr val="000000"/>
                </a:solidFill>
                <a:latin typeface="Calibri"/>
              </a:rPr>
              <a:t>del EECON1.</a:t>
            </a:r>
            <a:endParaRPr b="0" lang="es-A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787320" y="722160"/>
            <a:ext cx="13561200" cy="1507320"/>
          </a:xfrm>
          <a:prstGeom prst="rect">
            <a:avLst/>
          </a:prstGeom>
          <a:noFill/>
          <a:ln w="0">
            <a:noFill/>
          </a:ln>
        </p:spPr>
        <p:txBody>
          <a:bodyPr anchor="ctr">
            <a:normAutofit/>
          </a:bodyPr>
          <a:p>
            <a:pPr indent="0" algn="ctr">
              <a:lnSpc>
                <a:spcPct val="100000"/>
              </a:lnSpc>
              <a:buNone/>
            </a:pPr>
            <a:r>
              <a:rPr b="1" i="1" lang="es-ES" sz="2640" spc="-1" strike="noStrike">
                <a:solidFill>
                  <a:srgbClr val="ff0000"/>
                </a:solidFill>
                <a:latin typeface="Calibri"/>
              </a:rPr>
              <a:t>Registro INTCON (0Bh y 8Bh)</a:t>
            </a:r>
            <a:endParaRPr b="0" lang="en-US" sz="2640" spc="-1" strike="noStrike">
              <a:solidFill>
                <a:srgbClr val="000000"/>
              </a:solidFill>
              <a:latin typeface="Calibri"/>
            </a:endParaRPr>
          </a:p>
        </p:txBody>
      </p:sp>
      <p:sp>
        <p:nvSpPr>
          <p:cNvPr id="686" name="PlaceHolder 2"/>
          <p:cNvSpPr>
            <a:spLocks noGrp="1"/>
          </p:cNvSpPr>
          <p:nvPr>
            <p:ph/>
          </p:nvPr>
        </p:nvSpPr>
        <p:spPr>
          <a:xfrm>
            <a:off x="975600" y="2229840"/>
            <a:ext cx="13561200" cy="2652840"/>
          </a:xfrm>
          <a:prstGeom prst="rect">
            <a:avLst/>
          </a:prstGeom>
          <a:noFill/>
          <a:ln w="0">
            <a:noFill/>
          </a:ln>
        </p:spPr>
        <p:txBody>
          <a:bodyPr anchor="t">
            <a:noAutofit/>
          </a:bodyPr>
          <a:p>
            <a:pPr marL="343080" indent="-343080">
              <a:lnSpc>
                <a:spcPct val="100000"/>
              </a:lnSpc>
              <a:spcBef>
                <a:spcPts val="439"/>
              </a:spcBef>
              <a:buClr>
                <a:srgbClr val="000000"/>
              </a:buClr>
              <a:buFont typeface="Arial"/>
              <a:buChar char="•"/>
            </a:pPr>
            <a:r>
              <a:rPr b="1" lang="es-ES" sz="2200" spc="-1" strike="noStrike">
                <a:solidFill>
                  <a:srgbClr val="000000"/>
                </a:solidFill>
                <a:latin typeface="Calibri"/>
              </a:rPr>
              <a:t>Este registro contiene los </a:t>
            </a:r>
            <a:r>
              <a:rPr b="1" lang="es-ES" sz="2200" spc="-1" strike="noStrike" u="sng">
                <a:solidFill>
                  <a:srgbClr val="ff0000"/>
                </a:solidFill>
                <a:uFillTx/>
                <a:latin typeface="Calibri"/>
              </a:rPr>
              <a:t>bits de selección de fuentes de interrupción</a:t>
            </a:r>
            <a:r>
              <a:rPr b="1" lang="es-ES" sz="2200" spc="-1" strike="noStrike">
                <a:solidFill>
                  <a:srgbClr val="000000"/>
                </a:solidFill>
                <a:latin typeface="Calibri"/>
              </a:rPr>
              <a:t>, el bit de activación global de interrupciones y varios flag que indican la causa de una interrupción. </a:t>
            </a:r>
            <a:endParaRPr b="0" lang="en-US" sz="2200" spc="-1" strike="noStrike">
              <a:solidFill>
                <a:srgbClr val="000000"/>
              </a:solidFill>
              <a:latin typeface="Calibri"/>
            </a:endParaRPr>
          </a:p>
          <a:p>
            <a:pPr marL="343080" indent="-343080">
              <a:lnSpc>
                <a:spcPct val="100000"/>
              </a:lnSpc>
              <a:spcBef>
                <a:spcPts val="439"/>
              </a:spcBef>
              <a:buClr>
                <a:srgbClr val="000000"/>
              </a:buClr>
              <a:buFont typeface="Arial"/>
              <a:buChar char="•"/>
            </a:pPr>
            <a:r>
              <a:rPr b="1" lang="es-ES" sz="2200" spc="-1" strike="noStrike">
                <a:solidFill>
                  <a:srgbClr val="000000"/>
                </a:solidFill>
                <a:latin typeface="Calibri"/>
              </a:rPr>
              <a:t>Se utiliza para el control global de las interrupciones y para indicar la procedencia de algunas de ellas.</a:t>
            </a:r>
            <a:endParaRPr b="0" lang="en-US" sz="2200" spc="-1" strike="noStrike">
              <a:solidFill>
                <a:srgbClr val="000000"/>
              </a:solidFill>
              <a:latin typeface="Calibri"/>
            </a:endParaRPr>
          </a:p>
          <a:p>
            <a:pPr marL="343080" indent="-343080">
              <a:lnSpc>
                <a:spcPct val="100000"/>
              </a:lnSpc>
              <a:spcBef>
                <a:spcPts val="439"/>
              </a:spcBef>
              <a:buClr>
                <a:srgbClr val="000000"/>
              </a:buClr>
              <a:buFont typeface="Arial"/>
              <a:buChar char="•"/>
            </a:pPr>
            <a:r>
              <a:rPr b="1" lang="es-ES" sz="2200" spc="-1" strike="noStrike">
                <a:solidFill>
                  <a:srgbClr val="000000"/>
                </a:solidFill>
                <a:latin typeface="Calibri"/>
              </a:rPr>
              <a:t>Hay cuatro potenciales recursos de interrupción:</a:t>
            </a:r>
            <a:endParaRPr b="0" lang="en-US" sz="2200" spc="-1" strike="noStrike">
              <a:solidFill>
                <a:srgbClr val="000000"/>
              </a:solidFill>
              <a:latin typeface="Calibri"/>
            </a:endParaRPr>
          </a:p>
          <a:p>
            <a:pPr lvl="1" marL="541440" indent="-279360">
              <a:lnSpc>
                <a:spcPct val="100000"/>
              </a:lnSpc>
              <a:spcBef>
                <a:spcPts val="439"/>
              </a:spcBef>
              <a:buClr>
                <a:srgbClr val="000000"/>
              </a:buClr>
              <a:buFont typeface="Arial"/>
              <a:buChar char="–"/>
            </a:pPr>
            <a:r>
              <a:rPr b="1" lang="es-ES" sz="2200" spc="-1" strike="noStrike">
                <a:solidFill>
                  <a:srgbClr val="000000"/>
                </a:solidFill>
                <a:latin typeface="Calibri"/>
              </a:rPr>
              <a:t>Una fuente externa a través del pin RB0/INT.</a:t>
            </a:r>
            <a:endParaRPr b="0" lang="en-US" sz="2200" spc="-1" strike="noStrike">
              <a:solidFill>
                <a:srgbClr val="000000"/>
              </a:solidFill>
              <a:latin typeface="Calibri"/>
            </a:endParaRPr>
          </a:p>
          <a:p>
            <a:pPr lvl="1" marL="541440" indent="-279360">
              <a:lnSpc>
                <a:spcPct val="100000"/>
              </a:lnSpc>
              <a:spcBef>
                <a:spcPts val="439"/>
              </a:spcBef>
              <a:buClr>
                <a:srgbClr val="000000"/>
              </a:buClr>
              <a:buFont typeface="Arial"/>
              <a:buChar char="–"/>
            </a:pPr>
            <a:r>
              <a:rPr b="1" lang="es-ES" sz="2200" spc="-1" strike="noStrike">
                <a:solidFill>
                  <a:srgbClr val="000000"/>
                </a:solidFill>
                <a:latin typeface="Calibri"/>
              </a:rPr>
              <a:t>El desbordamiento del temporizador 0 (TMR0).</a:t>
            </a:r>
            <a:endParaRPr b="0" lang="en-US" sz="2200" spc="-1" strike="noStrike">
              <a:solidFill>
                <a:srgbClr val="000000"/>
              </a:solidFill>
              <a:latin typeface="Calibri"/>
            </a:endParaRPr>
          </a:p>
          <a:p>
            <a:pPr lvl="1" marL="541440" indent="-279360">
              <a:lnSpc>
                <a:spcPct val="100000"/>
              </a:lnSpc>
              <a:spcBef>
                <a:spcPts val="439"/>
              </a:spcBef>
              <a:buClr>
                <a:srgbClr val="000000"/>
              </a:buClr>
              <a:buFont typeface="Arial"/>
              <a:buChar char="–"/>
            </a:pPr>
            <a:r>
              <a:rPr b="1" lang="es-ES" sz="2200" spc="-1" strike="noStrike">
                <a:solidFill>
                  <a:srgbClr val="000000"/>
                </a:solidFill>
                <a:latin typeface="Calibri"/>
              </a:rPr>
              <a:t>Un cambio de estado en los pines RB4 a RB7.</a:t>
            </a:r>
            <a:endParaRPr b="0" lang="en-US" sz="2200" spc="-1" strike="noStrike">
              <a:solidFill>
                <a:srgbClr val="000000"/>
              </a:solidFill>
              <a:latin typeface="Calibri"/>
            </a:endParaRPr>
          </a:p>
          <a:p>
            <a:pPr lvl="1" marL="541440" indent="-279360">
              <a:lnSpc>
                <a:spcPct val="100000"/>
              </a:lnSpc>
              <a:spcBef>
                <a:spcPts val="439"/>
              </a:spcBef>
              <a:buClr>
                <a:srgbClr val="000000"/>
              </a:buClr>
              <a:buFont typeface="Arial"/>
              <a:buChar char="–"/>
            </a:pPr>
            <a:r>
              <a:rPr b="1" lang="es-ES" sz="2200" spc="-1" strike="noStrike">
                <a:solidFill>
                  <a:srgbClr val="000000"/>
                </a:solidFill>
                <a:latin typeface="Calibri"/>
              </a:rPr>
              <a:t>Programación de la EEPROM de datos.</a:t>
            </a:r>
            <a:endParaRPr b="0" lang="en-US" sz="22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p:txBody>
      </p:sp>
      <p:pic>
        <p:nvPicPr>
          <p:cNvPr id="687" name="Imagen 5" descr=""/>
          <p:cNvPicPr/>
          <p:nvPr/>
        </p:nvPicPr>
        <p:blipFill>
          <a:blip r:embed="rId1"/>
          <a:stretch/>
        </p:blipFill>
        <p:spPr>
          <a:xfrm>
            <a:off x="8960040" y="5747760"/>
            <a:ext cx="5822640" cy="1808640"/>
          </a:xfrm>
          <a:prstGeom prst="rect">
            <a:avLst/>
          </a:prstGeom>
          <a:ln w="0">
            <a:noFill/>
          </a:ln>
        </p:spPr>
      </p:pic>
      <p:sp>
        <p:nvSpPr>
          <p:cNvPr id="688" name="CuadroTexto 6"/>
          <p:cNvSpPr/>
          <p:nvPr/>
        </p:nvSpPr>
        <p:spPr>
          <a:xfrm>
            <a:off x="898560" y="7390440"/>
            <a:ext cx="13861080" cy="2010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800" spc="-1" strike="noStrike">
                <a:solidFill>
                  <a:srgbClr val="ff0000"/>
                </a:solidFill>
                <a:latin typeface="Calibri"/>
              </a:rPr>
              <a:t>Bit 7, GIE: </a:t>
            </a:r>
            <a:r>
              <a:rPr b="0" lang="es-ES" sz="1800" spc="-1" strike="noStrike">
                <a:solidFill>
                  <a:srgbClr val="000000"/>
                </a:solidFill>
                <a:latin typeface="Calibri"/>
              </a:rPr>
              <a:t>Habilitación global de interrupciones.</a:t>
            </a: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Bit 6, EEIE: </a:t>
            </a:r>
            <a:r>
              <a:rPr b="0" lang="es-ES" sz="1800" spc="-1" strike="noStrike">
                <a:solidFill>
                  <a:srgbClr val="000000"/>
                </a:solidFill>
                <a:latin typeface="Calibri"/>
              </a:rPr>
              <a:t>Habilitación de las Interrupciones de la memoria EEPROM.</a:t>
            </a: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Bit 5, T0IE: </a:t>
            </a:r>
            <a:r>
              <a:rPr b="0" lang="es-ES" sz="1800" spc="-1" strike="noStrike">
                <a:solidFill>
                  <a:srgbClr val="000000"/>
                </a:solidFill>
                <a:latin typeface="Calibri"/>
              </a:rPr>
              <a:t>Habilitación de la interrupción del temporizador por desbordamiento (Timer 0 Interrupt Enable)</a:t>
            </a: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Bit 4, INTE: </a:t>
            </a:r>
            <a:r>
              <a:rPr b="0" lang="es-ES" sz="1800" spc="-1" strike="noStrike">
                <a:solidFill>
                  <a:srgbClr val="000000"/>
                </a:solidFill>
                <a:latin typeface="Calibri"/>
              </a:rPr>
              <a:t>Habilitación de la entrada de interrupción externa (Interrupt Enable) por patilla RB0/INT.</a:t>
            </a: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Bit 3, RBIE</a:t>
            </a:r>
            <a:r>
              <a:rPr b="1" lang="es-ES" sz="1800" spc="-1" strike="noStrike">
                <a:solidFill>
                  <a:srgbClr val="000000"/>
                </a:solidFill>
                <a:latin typeface="Calibri"/>
              </a:rPr>
              <a:t>: </a:t>
            </a:r>
            <a:r>
              <a:rPr b="0" lang="es-ES" sz="1800" spc="-1" strike="noStrike">
                <a:solidFill>
                  <a:srgbClr val="000000"/>
                </a:solidFill>
                <a:latin typeface="Calibri"/>
              </a:rPr>
              <a:t>Habilitación de las interrupciones del puerto B.</a:t>
            </a: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Bit 2 (flag), T0IF: </a:t>
            </a:r>
            <a:r>
              <a:rPr b="0" lang="es-ES" sz="1800" spc="-1" strike="noStrike">
                <a:solidFill>
                  <a:srgbClr val="000000"/>
                </a:solidFill>
                <a:latin typeface="Calibri"/>
              </a:rPr>
              <a:t>Bit de interrupción de desbordamiento del TMR0.</a:t>
            </a: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Bit 1 (flag), INTF: </a:t>
            </a:r>
            <a:r>
              <a:rPr b="0" lang="es-ES" sz="1800" spc="-1" strike="noStrike">
                <a:solidFill>
                  <a:srgbClr val="000000"/>
                </a:solidFill>
                <a:latin typeface="Calibri"/>
              </a:rPr>
              <a:t>Bit de interrupción de la Entrada de Interrupción INT (patilla RB0/INT).</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787320" y="722160"/>
            <a:ext cx="13561200" cy="1507320"/>
          </a:xfrm>
          <a:prstGeom prst="rect">
            <a:avLst/>
          </a:prstGeom>
          <a:noFill/>
          <a:ln w="0">
            <a:noFill/>
          </a:ln>
        </p:spPr>
        <p:txBody>
          <a:bodyPr anchor="ctr">
            <a:normAutofit/>
          </a:bodyPr>
          <a:p>
            <a:pPr indent="0" algn="ctr">
              <a:lnSpc>
                <a:spcPct val="100000"/>
              </a:lnSpc>
              <a:buNone/>
            </a:pPr>
            <a:r>
              <a:rPr b="1" i="1" lang="es-ES" sz="2640" spc="-1" strike="noStrike">
                <a:solidFill>
                  <a:srgbClr val="ff0000"/>
                </a:solidFill>
                <a:latin typeface="Calibri"/>
              </a:rPr>
              <a:t>Registro OPTION (80h)</a:t>
            </a:r>
            <a:br>
              <a:rPr sz="2640"/>
            </a:br>
            <a:r>
              <a:rPr b="0" i="1" lang="es-ES" sz="2640" spc="-1" strike="noStrike">
                <a:solidFill>
                  <a:srgbClr val="ff0000"/>
                </a:solidFill>
                <a:latin typeface="Calibri"/>
              </a:rPr>
              <a:t>(1)</a:t>
            </a:r>
            <a:endParaRPr b="0" lang="en-US" sz="2640" spc="-1" strike="noStrike">
              <a:solidFill>
                <a:srgbClr val="000000"/>
              </a:solidFill>
              <a:latin typeface="Calibri"/>
            </a:endParaRPr>
          </a:p>
        </p:txBody>
      </p:sp>
      <p:sp>
        <p:nvSpPr>
          <p:cNvPr id="690" name="PlaceHolder 2"/>
          <p:cNvSpPr>
            <a:spLocks noGrp="1"/>
          </p:cNvSpPr>
          <p:nvPr>
            <p:ph/>
          </p:nvPr>
        </p:nvSpPr>
        <p:spPr>
          <a:xfrm>
            <a:off x="975600" y="1928520"/>
            <a:ext cx="13373280" cy="2652840"/>
          </a:xfrm>
          <a:prstGeom prst="rect">
            <a:avLst/>
          </a:prstGeom>
          <a:noFill/>
          <a:ln w="0">
            <a:noFill/>
          </a:ln>
        </p:spPr>
        <p:txBody>
          <a:bodyPr anchor="t">
            <a:noAutofit/>
          </a:bodyPr>
          <a:p>
            <a:pPr marL="343080" indent="-343080">
              <a:lnSpc>
                <a:spcPct val="100000"/>
              </a:lnSpc>
              <a:spcBef>
                <a:spcPts val="479"/>
              </a:spcBef>
              <a:buClr>
                <a:srgbClr val="000000"/>
              </a:buClr>
              <a:buFont typeface="Arial"/>
              <a:buChar char="•"/>
            </a:pPr>
            <a:r>
              <a:rPr b="1" lang="es-ES" sz="2400" spc="-1" strike="noStrike">
                <a:solidFill>
                  <a:srgbClr val="000000"/>
                </a:solidFill>
                <a:latin typeface="Calibri"/>
              </a:rPr>
              <a:t>El registro OPTION (o registro de opciones) se emplea para programar las opciones del temporizador TMR0, el tipo de flanco con el que se detecta una interrupción y la activación de las resistencias de polarización del puerto B. </a:t>
            </a:r>
            <a:endParaRPr b="0" lang="en-US" sz="2400" spc="-1" strike="noStrike">
              <a:solidFill>
                <a:srgbClr val="000000"/>
              </a:solidFill>
              <a:latin typeface="Calibri"/>
            </a:endParaRPr>
          </a:p>
          <a:p>
            <a:pPr marL="343080" indent="-343080">
              <a:lnSpc>
                <a:spcPct val="100000"/>
              </a:lnSpc>
              <a:spcBef>
                <a:spcPts val="479"/>
              </a:spcBef>
              <a:buClr>
                <a:srgbClr val="000000"/>
              </a:buClr>
              <a:buFont typeface="Arial"/>
              <a:buChar char="•"/>
            </a:pPr>
            <a:r>
              <a:rPr b="1" lang="es-ES" sz="2400" spc="-1" strike="noStrike">
                <a:solidFill>
                  <a:srgbClr val="000000"/>
                </a:solidFill>
                <a:latin typeface="Calibri"/>
              </a:rPr>
              <a:t>Ocupa la posición 81h de la página 1 del banco de registros. Debe escribirse usando la instrucción especial OPTION. Esta instrucción carga el contenido de W en el registro OPTION.</a:t>
            </a:r>
            <a:endParaRPr b="0" lang="en-US" sz="24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p:txBody>
      </p:sp>
      <p:pic>
        <p:nvPicPr>
          <p:cNvPr id="691" name="Imagen 3" descr=""/>
          <p:cNvPicPr/>
          <p:nvPr/>
        </p:nvPicPr>
        <p:blipFill>
          <a:blip r:embed="rId1"/>
          <a:stretch/>
        </p:blipFill>
        <p:spPr>
          <a:xfrm>
            <a:off x="3865680" y="5446080"/>
            <a:ext cx="6194520" cy="178380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adroTexto 1"/>
          <p:cNvSpPr/>
          <p:nvPr/>
        </p:nvSpPr>
        <p:spPr>
          <a:xfrm>
            <a:off x="1198080" y="1407600"/>
            <a:ext cx="13133880" cy="6051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s-ES" sz="1700" spc="-1" strike="noStrike">
                <a:solidFill>
                  <a:srgbClr val="ff0000"/>
                </a:solidFill>
                <a:latin typeface="Calibri"/>
              </a:rPr>
              <a:t>Bit 7, /RBPU (RB Pull Up).</a:t>
            </a:r>
            <a:r>
              <a:rPr b="1" lang="es-ES" sz="1700" spc="-1" strike="noStrike">
                <a:solidFill>
                  <a:srgbClr val="000000"/>
                </a:solidFill>
                <a:latin typeface="Calibri"/>
              </a:rPr>
              <a:t> Conexión de las resistencias de polarización del Puerto B. Se conectan todas  cuando el puerto B actua como entrada.</a:t>
            </a:r>
            <a:endParaRPr b="0" lang="es-AR" sz="1700" spc="-1" strike="noStrike">
              <a:solidFill>
                <a:srgbClr val="000000"/>
              </a:solidFill>
              <a:latin typeface="Arial"/>
            </a:endParaRPr>
          </a:p>
          <a:p>
            <a:pPr>
              <a:lnSpc>
                <a:spcPct val="100000"/>
              </a:lnSpc>
            </a:pPr>
            <a:r>
              <a:rPr b="1" lang="es-ES" sz="1700" spc="-1" strike="noStrike">
                <a:solidFill>
                  <a:srgbClr val="000000"/>
                </a:solidFill>
                <a:latin typeface="Calibri"/>
              </a:rPr>
              <a:t>	</a:t>
            </a:r>
            <a:r>
              <a:rPr b="1" lang="es-ES" sz="1700" spc="-1" strike="noStrike">
                <a:solidFill>
                  <a:srgbClr val="000000"/>
                </a:solidFill>
                <a:latin typeface="Calibri"/>
              </a:rPr>
              <a:t>1: Todas las resistencias son desconectadas.</a:t>
            </a:r>
            <a:endParaRPr b="0" lang="es-AR" sz="1700" spc="-1" strike="noStrike">
              <a:solidFill>
                <a:srgbClr val="000000"/>
              </a:solidFill>
              <a:latin typeface="Arial"/>
            </a:endParaRPr>
          </a:p>
          <a:p>
            <a:pPr>
              <a:lnSpc>
                <a:spcPct val="100000"/>
              </a:lnSpc>
            </a:pPr>
            <a:r>
              <a:rPr b="1" lang="es-ES" sz="1700" spc="-1" strike="noStrike">
                <a:solidFill>
                  <a:srgbClr val="000000"/>
                </a:solidFill>
                <a:latin typeface="Calibri"/>
              </a:rPr>
              <a:t>	</a:t>
            </a:r>
            <a:r>
              <a:rPr b="1" lang="es-ES" sz="1700" spc="-1" strike="noStrike">
                <a:solidFill>
                  <a:srgbClr val="000000"/>
                </a:solidFill>
                <a:latin typeface="Calibri"/>
              </a:rPr>
              <a:t> </a:t>
            </a:r>
            <a:r>
              <a:rPr b="1" lang="es-ES" sz="1700" spc="-1" strike="noStrike">
                <a:solidFill>
                  <a:srgbClr val="000000"/>
                </a:solidFill>
                <a:latin typeface="Calibri"/>
              </a:rPr>
              <a:t>0: Las resistencias se activan de forma individual.</a:t>
            </a:r>
            <a:endParaRPr b="0" lang="es-AR" sz="1700" spc="-1" strike="noStrike">
              <a:solidFill>
                <a:srgbClr val="000000"/>
              </a:solidFill>
              <a:latin typeface="Arial"/>
            </a:endParaRPr>
          </a:p>
          <a:p>
            <a:pPr>
              <a:lnSpc>
                <a:spcPct val="100000"/>
              </a:lnSpc>
            </a:pPr>
            <a:endParaRPr b="0" lang="es-AR" sz="1700" spc="-1" strike="noStrike">
              <a:solidFill>
                <a:srgbClr val="000000"/>
              </a:solidFill>
              <a:latin typeface="Arial"/>
            </a:endParaRPr>
          </a:p>
          <a:p>
            <a:pPr>
              <a:lnSpc>
                <a:spcPct val="100000"/>
              </a:lnSpc>
            </a:pPr>
            <a:r>
              <a:rPr b="1" lang="es-ES" sz="1700" spc="-1" strike="noStrike">
                <a:solidFill>
                  <a:srgbClr val="ff0000"/>
                </a:solidFill>
                <a:latin typeface="Calibri"/>
              </a:rPr>
              <a:t>Bit 6, INTDEG (INTerrupt EDGe).</a:t>
            </a:r>
            <a:r>
              <a:rPr b="1" lang="es-ES" sz="1700" spc="-1" strike="noStrike">
                <a:solidFill>
                  <a:srgbClr val="000000"/>
                </a:solidFill>
                <a:latin typeface="Calibri"/>
              </a:rPr>
              <a:t> Selecciona el tipo de flanco para la interrupción externa. Este bit indica el tipo de flanco de la señal externa que ha de provocar una interrupción en la patilla RB0/INT.</a:t>
            </a:r>
            <a:endParaRPr b="0" lang="es-AR" sz="1700" spc="-1" strike="noStrike">
              <a:solidFill>
                <a:srgbClr val="000000"/>
              </a:solidFill>
              <a:latin typeface="Arial"/>
            </a:endParaRPr>
          </a:p>
          <a:p>
            <a:pPr>
              <a:lnSpc>
                <a:spcPct val="100000"/>
              </a:lnSpc>
            </a:pPr>
            <a:r>
              <a:rPr b="1" lang="es-ES" sz="1700" spc="-1" strike="noStrike">
                <a:solidFill>
                  <a:srgbClr val="000000"/>
                </a:solidFill>
                <a:latin typeface="Calibri"/>
              </a:rPr>
              <a:t>	</a:t>
            </a:r>
            <a:r>
              <a:rPr b="1" lang="es-ES" sz="1700" spc="-1" strike="noStrike">
                <a:solidFill>
                  <a:srgbClr val="000000"/>
                </a:solidFill>
                <a:latin typeface="Calibri"/>
              </a:rPr>
              <a:t>1: La interrupción es producida por el flanco ascendente o de subida.</a:t>
            </a:r>
            <a:endParaRPr b="0" lang="es-AR" sz="1700" spc="-1" strike="noStrike">
              <a:solidFill>
                <a:srgbClr val="000000"/>
              </a:solidFill>
              <a:latin typeface="Arial"/>
            </a:endParaRPr>
          </a:p>
          <a:p>
            <a:pPr>
              <a:lnSpc>
                <a:spcPct val="100000"/>
              </a:lnSpc>
            </a:pPr>
            <a:r>
              <a:rPr b="1" lang="es-ES" sz="1700" spc="-1" strike="noStrike">
                <a:solidFill>
                  <a:srgbClr val="000000"/>
                </a:solidFill>
                <a:latin typeface="Calibri"/>
              </a:rPr>
              <a:t>	</a:t>
            </a:r>
            <a:r>
              <a:rPr b="1" lang="es-ES" sz="1700" spc="-1" strike="noStrike">
                <a:solidFill>
                  <a:srgbClr val="000000"/>
                </a:solidFill>
                <a:latin typeface="Calibri"/>
              </a:rPr>
              <a:t>0: La interrupción es producida por el flanco descendente o de bajada.</a:t>
            </a:r>
            <a:endParaRPr b="0" lang="es-AR" sz="1700" spc="-1" strike="noStrike">
              <a:solidFill>
                <a:srgbClr val="000000"/>
              </a:solidFill>
              <a:latin typeface="Arial"/>
            </a:endParaRPr>
          </a:p>
          <a:p>
            <a:pPr>
              <a:lnSpc>
                <a:spcPct val="100000"/>
              </a:lnSpc>
            </a:pPr>
            <a:endParaRPr b="0" lang="es-AR" sz="1700" spc="-1" strike="noStrike">
              <a:solidFill>
                <a:srgbClr val="000000"/>
              </a:solidFill>
              <a:latin typeface="Arial"/>
            </a:endParaRPr>
          </a:p>
          <a:p>
            <a:pPr>
              <a:lnSpc>
                <a:spcPct val="100000"/>
              </a:lnSpc>
            </a:pPr>
            <a:r>
              <a:rPr b="1" lang="es-ES" sz="1700" spc="-1" strike="noStrike">
                <a:solidFill>
                  <a:srgbClr val="ff0000"/>
                </a:solidFill>
                <a:latin typeface="Calibri"/>
              </a:rPr>
              <a:t>Bit 5, T0CS (Timer 0 Signal Source).</a:t>
            </a:r>
            <a:r>
              <a:rPr b="1" lang="es-ES" sz="1700" spc="-1" strike="noStrike">
                <a:solidFill>
                  <a:srgbClr val="000000"/>
                </a:solidFill>
                <a:latin typeface="Calibri"/>
              </a:rPr>
              <a:t> Selección de la fuente de reloj para el TMR0.</a:t>
            </a:r>
            <a:endParaRPr b="0" lang="es-AR" sz="1700" spc="-1" strike="noStrike">
              <a:solidFill>
                <a:srgbClr val="000000"/>
              </a:solidFill>
              <a:latin typeface="Arial"/>
            </a:endParaRPr>
          </a:p>
          <a:p>
            <a:pPr>
              <a:lnSpc>
                <a:spcPct val="100000"/>
              </a:lnSpc>
            </a:pPr>
            <a:r>
              <a:rPr b="1" lang="es-ES" sz="1700" spc="-1" strike="noStrike">
                <a:solidFill>
                  <a:srgbClr val="000000"/>
                </a:solidFill>
                <a:latin typeface="Calibri"/>
              </a:rPr>
              <a:t>	</a:t>
            </a:r>
            <a:r>
              <a:rPr b="1" lang="es-ES" sz="1700" spc="-1" strike="noStrike">
                <a:solidFill>
                  <a:srgbClr val="000000"/>
                </a:solidFill>
                <a:latin typeface="Calibri"/>
              </a:rPr>
              <a:t>1: TMR0 se usa en modo contador de los pulsos introducidos a través de RA4/T0CKI</a:t>
            </a:r>
            <a:endParaRPr b="0" lang="es-AR" sz="1700" spc="-1" strike="noStrike">
              <a:solidFill>
                <a:srgbClr val="000000"/>
              </a:solidFill>
              <a:latin typeface="Arial"/>
            </a:endParaRPr>
          </a:p>
          <a:p>
            <a:pPr>
              <a:lnSpc>
                <a:spcPct val="100000"/>
              </a:lnSpc>
            </a:pPr>
            <a:r>
              <a:rPr b="1" lang="es-ES" sz="1700" spc="-1" strike="noStrike">
                <a:solidFill>
                  <a:srgbClr val="000000"/>
                </a:solidFill>
                <a:latin typeface="Calibri"/>
              </a:rPr>
              <a:t>	</a:t>
            </a:r>
            <a:r>
              <a:rPr b="1" lang="es-ES" sz="1700" spc="-1" strike="noStrike">
                <a:solidFill>
                  <a:srgbClr val="000000"/>
                </a:solidFill>
                <a:latin typeface="Calibri"/>
              </a:rPr>
              <a:t>0: TMR0 se usa en modo temporizador haciendo uso de los pulsos de reloj internos (Fosc/4).</a:t>
            </a:r>
            <a:endParaRPr b="0" lang="es-AR" sz="1700" spc="-1" strike="noStrike">
              <a:solidFill>
                <a:srgbClr val="000000"/>
              </a:solidFill>
              <a:latin typeface="Arial"/>
            </a:endParaRPr>
          </a:p>
          <a:p>
            <a:pPr>
              <a:lnSpc>
                <a:spcPct val="100000"/>
              </a:lnSpc>
            </a:pPr>
            <a:endParaRPr b="0" lang="es-AR" sz="1700" spc="-1" strike="noStrike">
              <a:solidFill>
                <a:srgbClr val="000000"/>
              </a:solidFill>
              <a:latin typeface="Arial"/>
            </a:endParaRPr>
          </a:p>
          <a:p>
            <a:pPr>
              <a:lnSpc>
                <a:spcPct val="100000"/>
              </a:lnSpc>
            </a:pPr>
            <a:r>
              <a:rPr b="1" lang="es-ES" sz="1700" spc="-1" strike="noStrike">
                <a:solidFill>
                  <a:srgbClr val="ff0000"/>
                </a:solidFill>
                <a:latin typeface="Calibri"/>
              </a:rPr>
              <a:t>Bit 4, T0SE (Timer 0 Signal Edge).</a:t>
            </a:r>
            <a:r>
              <a:rPr b="1" lang="es-ES" sz="1700" spc="-1" strike="noStrike">
                <a:solidFill>
                  <a:srgbClr val="000000"/>
                </a:solidFill>
                <a:latin typeface="Calibri"/>
              </a:rPr>
              <a:t> Tipo de flanco activo de T0CKI (patilla RA4/T0CKI).</a:t>
            </a:r>
            <a:endParaRPr b="0" lang="es-AR" sz="1700" spc="-1" strike="noStrike">
              <a:solidFill>
                <a:srgbClr val="000000"/>
              </a:solidFill>
              <a:latin typeface="Arial"/>
            </a:endParaRPr>
          </a:p>
          <a:p>
            <a:pPr>
              <a:lnSpc>
                <a:spcPct val="100000"/>
              </a:lnSpc>
            </a:pPr>
            <a:r>
              <a:rPr b="1" lang="es-ES" sz="1700" spc="-1" strike="noStrike">
                <a:solidFill>
                  <a:srgbClr val="000000"/>
                </a:solidFill>
                <a:latin typeface="Calibri"/>
              </a:rPr>
              <a:t>	</a:t>
            </a:r>
            <a:r>
              <a:rPr b="1" lang="es-ES" sz="1700" spc="-1" strike="noStrike">
                <a:solidFill>
                  <a:srgbClr val="000000"/>
                </a:solidFill>
                <a:latin typeface="Calibri"/>
              </a:rPr>
              <a:t>1 = El TMR0 se incrementa con el flanco descendente de la señal aplicada a RA4/T0CK1.</a:t>
            </a:r>
            <a:endParaRPr b="0" lang="es-AR" sz="1700" spc="-1" strike="noStrike">
              <a:solidFill>
                <a:srgbClr val="000000"/>
              </a:solidFill>
              <a:latin typeface="Arial"/>
            </a:endParaRPr>
          </a:p>
          <a:p>
            <a:pPr>
              <a:lnSpc>
                <a:spcPct val="100000"/>
              </a:lnSpc>
            </a:pPr>
            <a:r>
              <a:rPr b="1" lang="es-ES" sz="1700" spc="-1" strike="noStrike">
                <a:solidFill>
                  <a:srgbClr val="000000"/>
                </a:solidFill>
                <a:latin typeface="Calibri"/>
              </a:rPr>
              <a:t>	</a:t>
            </a:r>
            <a:r>
              <a:rPr b="1" lang="es-ES" sz="1700" spc="-1" strike="noStrike">
                <a:solidFill>
                  <a:srgbClr val="000000"/>
                </a:solidFill>
                <a:latin typeface="Calibri"/>
              </a:rPr>
              <a:t>0 = El TMR0 se incrementa con el flanco ascendente.</a:t>
            </a:r>
            <a:endParaRPr b="0" lang="es-AR" sz="1700" spc="-1" strike="noStrike">
              <a:solidFill>
                <a:srgbClr val="000000"/>
              </a:solidFill>
              <a:latin typeface="Arial"/>
            </a:endParaRPr>
          </a:p>
          <a:p>
            <a:pPr>
              <a:lnSpc>
                <a:spcPct val="100000"/>
              </a:lnSpc>
            </a:pPr>
            <a:r>
              <a:rPr b="1" lang="es-ES" sz="1700" spc="-1" strike="noStrike">
                <a:solidFill>
                  <a:srgbClr val="ff0000"/>
                </a:solidFill>
                <a:latin typeface="Calibri"/>
              </a:rPr>
              <a:t>Bit 3, PSA (PreScaler Assignement).</a:t>
            </a:r>
            <a:r>
              <a:rPr b="1" lang="es-ES" sz="1700" spc="-1" strike="noStrike">
                <a:solidFill>
                  <a:srgbClr val="000000"/>
                </a:solidFill>
                <a:latin typeface="Calibri"/>
              </a:rPr>
              <a:t> Se usa para la asignación del divisor de frecuencias o Prescaler.</a:t>
            </a:r>
            <a:endParaRPr b="0" lang="es-AR" sz="1700" spc="-1" strike="noStrike">
              <a:solidFill>
                <a:srgbClr val="000000"/>
              </a:solidFill>
              <a:latin typeface="Arial"/>
            </a:endParaRPr>
          </a:p>
          <a:p>
            <a:pPr>
              <a:lnSpc>
                <a:spcPct val="100000"/>
              </a:lnSpc>
            </a:pPr>
            <a:r>
              <a:rPr b="1" lang="es-ES" sz="1700" spc="-1" strike="noStrike">
                <a:solidFill>
                  <a:srgbClr val="000000"/>
                </a:solidFill>
                <a:latin typeface="Calibri"/>
              </a:rPr>
              <a:t>	</a:t>
            </a:r>
            <a:r>
              <a:rPr b="1" lang="es-ES" sz="1700" spc="-1" strike="noStrike">
                <a:solidFill>
                  <a:srgbClr val="000000"/>
                </a:solidFill>
                <a:latin typeface="Calibri"/>
              </a:rPr>
              <a:t>1 = El divisor de frecuencia se asigna al WDT.</a:t>
            </a:r>
            <a:endParaRPr b="0" lang="es-AR" sz="1700" spc="-1" strike="noStrike">
              <a:solidFill>
                <a:srgbClr val="000000"/>
              </a:solidFill>
              <a:latin typeface="Arial"/>
            </a:endParaRPr>
          </a:p>
          <a:p>
            <a:pPr>
              <a:lnSpc>
                <a:spcPct val="100000"/>
              </a:lnSpc>
            </a:pPr>
            <a:r>
              <a:rPr b="1" lang="es-ES" sz="1700" spc="-1" strike="noStrike">
                <a:solidFill>
                  <a:srgbClr val="000000"/>
                </a:solidFill>
                <a:latin typeface="Calibri"/>
              </a:rPr>
              <a:t>	</a:t>
            </a:r>
            <a:r>
              <a:rPr b="1" lang="es-ES" sz="1700" spc="-1" strike="noStrike">
                <a:solidFill>
                  <a:srgbClr val="000000"/>
                </a:solidFill>
                <a:latin typeface="Calibri"/>
              </a:rPr>
              <a:t>0 = El divisor de frecuencia se asigna a TMR0.</a:t>
            </a:r>
            <a:endParaRPr b="0" lang="es-AR" sz="1700" spc="-1" strike="noStrike">
              <a:solidFill>
                <a:srgbClr val="000000"/>
              </a:solidFill>
              <a:latin typeface="Arial"/>
            </a:endParaRPr>
          </a:p>
          <a:p>
            <a:pPr>
              <a:lnSpc>
                <a:spcPct val="100000"/>
              </a:lnSpc>
            </a:pPr>
            <a:endParaRPr b="0" lang="es-AR" sz="1700" spc="-1" strike="noStrike">
              <a:solidFill>
                <a:srgbClr val="000000"/>
              </a:solidFill>
              <a:latin typeface="Arial"/>
            </a:endParaRPr>
          </a:p>
          <a:p>
            <a:pPr>
              <a:lnSpc>
                <a:spcPct val="100000"/>
              </a:lnSpc>
            </a:pPr>
            <a:r>
              <a:rPr b="1" lang="es-ES" sz="1700" spc="-1" strike="noStrike">
                <a:solidFill>
                  <a:srgbClr val="ff0000"/>
                </a:solidFill>
                <a:latin typeface="Calibri"/>
              </a:rPr>
              <a:t>Bits 0, 1 y 2, PS0, PS1 y PS2 (Prescaler Rate Select Bits).</a:t>
            </a:r>
            <a:r>
              <a:rPr b="1" lang="es-ES" sz="1700" spc="-1" strike="noStrike">
                <a:solidFill>
                  <a:srgbClr val="000000"/>
                </a:solidFill>
                <a:latin typeface="Calibri"/>
              </a:rPr>
              <a:t> Configura la tasa del valor del divisor de frecuencia o prescaler. Difiere dependiendo que se haya asignado al TMR0 o al WDT.</a:t>
            </a:r>
            <a:endParaRPr b="0" lang="es-AR" sz="1700" spc="-1" strike="noStrike">
              <a:solidFill>
                <a:srgbClr val="000000"/>
              </a:solidFill>
              <a:latin typeface="Arial"/>
            </a:endParaRPr>
          </a:p>
        </p:txBody>
      </p:sp>
      <p:sp>
        <p:nvSpPr>
          <p:cNvPr id="693" name="Rectángulo 2"/>
          <p:cNvSpPr/>
          <p:nvPr/>
        </p:nvSpPr>
        <p:spPr>
          <a:xfrm>
            <a:off x="3959640" y="572760"/>
            <a:ext cx="7199640" cy="63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s-ES" sz="1800" spc="-1" strike="noStrike">
                <a:solidFill>
                  <a:srgbClr val="ff0000"/>
                </a:solidFill>
                <a:latin typeface="Calibri"/>
              </a:rPr>
              <a:t>Registro OPTION (80h)</a:t>
            </a:r>
            <a:br>
              <a:rPr sz="1800"/>
            </a:br>
            <a:r>
              <a:rPr b="0" i="1" lang="es-ES" sz="1800" spc="-1" strike="noStrike">
                <a:solidFill>
                  <a:srgbClr val="ff0000"/>
                </a:solidFill>
                <a:latin typeface="Calibri"/>
              </a:rPr>
              <a:t>(1)</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Freeform 3"/>
          <p:cNvSpPr/>
          <p:nvPr/>
        </p:nvSpPr>
        <p:spPr>
          <a:xfrm>
            <a:off x="1402920" y="837360"/>
            <a:ext cx="12313080" cy="1104840"/>
          </a:xfrm>
          <a:custGeom>
            <a:avLst/>
            <a:gdLst>
              <a:gd name="textAreaLeft" fmla="*/ 0 w 12313080"/>
              <a:gd name="textAreaRight" fmla="*/ 12313440 w 12313080"/>
              <a:gd name="textAreaTop" fmla="*/ 0 h 1104840"/>
              <a:gd name="textAreaBottom" fmla="*/ 1105200 h 1104840"/>
            </a:gdLst>
            <a:ahLst/>
            <a:rect l="textAreaLeft" t="textAreaTop" r="textAreaRight" b="textAreaBottom"/>
            <a:pathLst>
              <a:path w="9144000" h="838200">
                <a:moveTo>
                  <a:pt x="0" y="0"/>
                </a:moveTo>
                <a:lnTo>
                  <a:pt x="9143999" y="0"/>
                </a:lnTo>
                <a:lnTo>
                  <a:pt x="9143999"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04" name="Freeform 3"/>
          <p:cNvSpPr/>
          <p:nvPr/>
        </p:nvSpPr>
        <p:spPr>
          <a:xfrm>
            <a:off x="1402920" y="837360"/>
            <a:ext cx="2173680" cy="1104840"/>
          </a:xfrm>
          <a:custGeom>
            <a:avLst/>
            <a:gdLst>
              <a:gd name="textAreaLeft" fmla="*/ 0 w 2173680"/>
              <a:gd name="textAreaRight" fmla="*/ 2174040 w 2173680"/>
              <a:gd name="textAreaTop" fmla="*/ 0 h 1104840"/>
              <a:gd name="textAreaBottom" fmla="*/ 1105200 h 1104840"/>
            </a:gdLst>
            <a:ahLst/>
            <a:rect l="textAreaLeft" t="textAreaTop" r="textAreaRight" b="textAreaBottom"/>
            <a:pathLst>
              <a:path w="1614677" h="838200">
                <a:moveTo>
                  <a:pt x="0" y="0"/>
                </a:moveTo>
                <a:lnTo>
                  <a:pt x="1614677" y="0"/>
                </a:lnTo>
                <a:lnTo>
                  <a:pt x="1614677"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05" name="Freeform 3"/>
          <p:cNvSpPr/>
          <p:nvPr/>
        </p:nvSpPr>
        <p:spPr>
          <a:xfrm>
            <a:off x="1402920" y="196776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06" name="Freeform 3"/>
          <p:cNvSpPr/>
          <p:nvPr/>
        </p:nvSpPr>
        <p:spPr>
          <a:xfrm>
            <a:off x="1402920" y="1967760"/>
            <a:ext cx="2173680" cy="434880"/>
          </a:xfrm>
          <a:custGeom>
            <a:avLst/>
            <a:gdLst>
              <a:gd name="textAreaLeft" fmla="*/ 0 w 2173680"/>
              <a:gd name="textAreaRight" fmla="*/ 2174040 w 2173680"/>
              <a:gd name="textAreaTop" fmla="*/ 0 h 434880"/>
              <a:gd name="textAreaBottom" fmla="*/ 435240 h 434880"/>
            </a:gdLst>
            <a:ahLst/>
            <a:rect l="textAreaLeft" t="textAreaTop" r="textAreaRight" b="textAreaBottom"/>
            <a:pathLst>
              <a:path w="1614677" h="330200">
                <a:moveTo>
                  <a:pt x="0" y="0"/>
                </a:moveTo>
                <a:lnTo>
                  <a:pt x="1614677" y="0"/>
                </a:lnTo>
                <a:lnTo>
                  <a:pt x="1614677" y="330200"/>
                </a:lnTo>
                <a:lnTo>
                  <a:pt x="0" y="330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07" name="Freeform 3"/>
          <p:cNvSpPr/>
          <p:nvPr/>
        </p:nvSpPr>
        <p:spPr>
          <a:xfrm>
            <a:off x="1402920" y="308196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08" name="Freeform 3"/>
          <p:cNvSpPr/>
          <p:nvPr/>
        </p:nvSpPr>
        <p:spPr>
          <a:xfrm>
            <a:off x="1402920" y="421236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09" name="Freeform 3"/>
          <p:cNvSpPr/>
          <p:nvPr/>
        </p:nvSpPr>
        <p:spPr>
          <a:xfrm>
            <a:off x="1402920" y="534312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10" name="Freeform 3"/>
          <p:cNvSpPr/>
          <p:nvPr/>
        </p:nvSpPr>
        <p:spPr>
          <a:xfrm>
            <a:off x="1402920" y="647424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11" name="Freeform 3"/>
          <p:cNvSpPr/>
          <p:nvPr/>
        </p:nvSpPr>
        <p:spPr>
          <a:xfrm>
            <a:off x="1402920" y="760500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212" name="Freeform 3"/>
          <p:cNvSpPr/>
          <p:nvPr/>
        </p:nvSpPr>
        <p:spPr>
          <a:xfrm>
            <a:off x="1711080" y="9557280"/>
            <a:ext cx="11800080" cy="16560"/>
          </a:xfrm>
          <a:custGeom>
            <a:avLst/>
            <a:gdLst>
              <a:gd name="textAreaLeft" fmla="*/ 0 w 11800080"/>
              <a:gd name="textAreaRight" fmla="*/ 11800440 w 11800080"/>
              <a:gd name="textAreaTop" fmla="*/ 0 h 16560"/>
              <a:gd name="textAreaBottom" fmla="*/ 16920 h 16560"/>
            </a:gdLst>
            <a:ahLst/>
            <a:rect l="textAreaLeft" t="textAreaTop" r="textAreaRight" b="textAreaBottom"/>
            <a:pathLst>
              <a:path w="8763000" h="12954">
                <a:moveTo>
                  <a:pt x="0" y="6477"/>
                </a:moveTo>
                <a:lnTo>
                  <a:pt x="8762999" y="6477"/>
                </a:lnTo>
              </a:path>
            </a:pathLst>
          </a:custGeom>
          <a:noFill/>
          <a:ln w="12700">
            <a:solidFill>
              <a:srgbClr val="00279f"/>
            </a:solidFill>
            <a:round/>
          </a:ln>
        </p:spPr>
        <p:style>
          <a:lnRef idx="1">
            <a:schemeClr val="accent1"/>
          </a:lnRef>
          <a:fillRef idx="0">
            <a:schemeClr val="accent1"/>
          </a:fillRef>
          <a:effectRef idx="0">
            <a:schemeClr val="accent1"/>
          </a:effectRef>
          <a:fontRef idx="minor"/>
        </p:style>
        <p:txBody>
          <a:bodyPr lIns="90000" rIns="90000" tIns="-28080" bIns="-28080" anchor="ctr">
            <a:noAutofit/>
          </a:bodyPr>
          <a:p>
            <a:pPr algn="ctr">
              <a:lnSpc>
                <a:spcPct val="100000"/>
              </a:lnSpc>
            </a:pPr>
            <a:endParaRPr b="0" lang="es-AR" sz="1800" spc="-1" strike="noStrike">
              <a:solidFill>
                <a:srgbClr val="000000"/>
              </a:solidFill>
              <a:latin typeface="Calibri"/>
            </a:endParaRPr>
          </a:p>
        </p:txBody>
      </p:sp>
      <p:pic>
        <p:nvPicPr>
          <p:cNvPr id="213" name="Picture 3" descr=""/>
          <p:cNvPicPr/>
          <p:nvPr/>
        </p:nvPicPr>
        <p:blipFill>
          <a:blip r:embed="rId1"/>
          <a:stretch/>
        </p:blipFill>
        <p:spPr>
          <a:xfrm>
            <a:off x="3096000" y="1448640"/>
            <a:ext cx="68040" cy="33120"/>
          </a:xfrm>
          <a:prstGeom prst="rect">
            <a:avLst/>
          </a:prstGeom>
          <a:ln w="0">
            <a:noFill/>
          </a:ln>
        </p:spPr>
      </p:pic>
      <p:sp>
        <p:nvSpPr>
          <p:cNvPr id="214" name="TextBox 1"/>
          <p:cNvSpPr/>
          <p:nvPr/>
        </p:nvSpPr>
        <p:spPr>
          <a:xfrm>
            <a:off x="5585040" y="1195920"/>
            <a:ext cx="204948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i="1" lang="en-US" sz="4390" spc="-1" strike="noStrike">
                <a:solidFill>
                  <a:srgbClr val="ff0000"/>
                </a:solidFill>
                <a:latin typeface="Arial"/>
              </a:rPr>
              <a:t>Agenda</a:t>
            </a:r>
            <a:endParaRPr b="0" lang="es-AR" sz="4390" spc="-1" strike="noStrike">
              <a:solidFill>
                <a:srgbClr val="000000"/>
              </a:solidFill>
              <a:latin typeface="Arial"/>
            </a:endParaRPr>
          </a:p>
        </p:txBody>
      </p:sp>
      <p:sp>
        <p:nvSpPr>
          <p:cNvPr id="215" name="TextBox 1"/>
          <p:cNvSpPr/>
          <p:nvPr/>
        </p:nvSpPr>
        <p:spPr>
          <a:xfrm>
            <a:off x="3646800" y="2688480"/>
            <a:ext cx="6664320" cy="3626640"/>
          </a:xfrm>
          <a:prstGeom prst="rect">
            <a:avLst/>
          </a:prstGeom>
          <a:noFill/>
          <a:ln w="0">
            <a:noFill/>
          </a:ln>
        </p:spPr>
        <p:style>
          <a:lnRef idx="0"/>
          <a:fillRef idx="0"/>
          <a:effectRef idx="0"/>
          <a:fontRef idx="minor"/>
        </p:style>
        <p:txBody>
          <a:bodyPr wrap="none" lIns="0" rIns="0" tIns="0" bIns="45000" anchor="t">
            <a:spAutoFit/>
          </a:bodyPr>
          <a:p>
            <a:pPr marL="571680" indent="-571680">
              <a:lnSpc>
                <a:spcPts val="4700"/>
              </a:lnSpc>
              <a:buClr>
                <a:srgbClr val="000000"/>
              </a:buClr>
              <a:buFont typeface="Arial"/>
              <a:buChar char="•"/>
            </a:pPr>
            <a:r>
              <a:rPr b="0" lang="en-US" sz="3600" spc="-1" strike="noStrike">
                <a:solidFill>
                  <a:srgbClr val="000000"/>
                </a:solidFill>
                <a:latin typeface="Times New Roman"/>
              </a:rPr>
              <a:t>Arquitectura Básica</a:t>
            </a:r>
            <a:endParaRPr b="0" lang="es-AR" sz="3600" spc="-1" strike="noStrike">
              <a:solidFill>
                <a:srgbClr val="000000"/>
              </a:solidFill>
              <a:latin typeface="Arial"/>
            </a:endParaRPr>
          </a:p>
          <a:p>
            <a:pPr marL="571680" indent="-571680">
              <a:lnSpc>
                <a:spcPts val="4700"/>
              </a:lnSpc>
              <a:buClr>
                <a:srgbClr val="000000"/>
              </a:buClr>
              <a:buFont typeface="Arial"/>
              <a:buChar char="•"/>
            </a:pPr>
            <a:r>
              <a:rPr b="0" lang="en-US" sz="3600" spc="-1" strike="noStrike">
                <a:solidFill>
                  <a:srgbClr val="000000"/>
                </a:solidFill>
                <a:latin typeface="Times New Roman"/>
              </a:rPr>
              <a:t>Revisión del Set de Instrucciones</a:t>
            </a:r>
            <a:endParaRPr b="0" lang="es-AR" sz="3600" spc="-1" strike="noStrike">
              <a:solidFill>
                <a:srgbClr val="000000"/>
              </a:solidFill>
              <a:latin typeface="Arial"/>
            </a:endParaRPr>
          </a:p>
          <a:p>
            <a:pPr marL="571680" indent="-571680">
              <a:lnSpc>
                <a:spcPts val="4700"/>
              </a:lnSpc>
              <a:buClr>
                <a:srgbClr val="000000"/>
              </a:buClr>
              <a:buFont typeface="Arial"/>
              <a:buChar char="•"/>
            </a:pPr>
            <a:r>
              <a:rPr b="0" lang="en-US" sz="3600" spc="-1" strike="noStrike">
                <a:solidFill>
                  <a:srgbClr val="000000"/>
                </a:solidFill>
                <a:latin typeface="Times New Roman"/>
              </a:rPr>
              <a:t>Modos de direccionamiento y</a:t>
            </a:r>
            <a:endParaRPr b="0" lang="es-AR" sz="3600" spc="-1" strike="noStrike">
              <a:solidFill>
                <a:srgbClr val="000000"/>
              </a:solidFill>
              <a:latin typeface="Arial"/>
            </a:endParaRPr>
          </a:p>
          <a:p>
            <a:pPr>
              <a:lnSpc>
                <a:spcPts val="4700"/>
              </a:lnSpc>
            </a:pPr>
            <a:r>
              <a:rPr b="0" lang="en-US" sz="3600" spc="-1" strike="noStrike">
                <a:solidFill>
                  <a:srgbClr val="000000"/>
                </a:solidFill>
                <a:latin typeface="Times New Roman"/>
              </a:rPr>
              <a:t>     </a:t>
            </a:r>
            <a:r>
              <a:rPr b="0" lang="en-US" sz="3600" spc="-1" strike="noStrike">
                <a:solidFill>
                  <a:srgbClr val="000000"/>
                </a:solidFill>
                <a:latin typeface="Times New Roman"/>
              </a:rPr>
              <a:t>Organización de la Memoria</a:t>
            </a:r>
            <a:endParaRPr b="0" lang="es-AR" sz="3600" spc="-1" strike="noStrike">
              <a:solidFill>
                <a:srgbClr val="000000"/>
              </a:solidFill>
              <a:latin typeface="Arial"/>
            </a:endParaRPr>
          </a:p>
          <a:p>
            <a:pPr marL="571680" indent="-571680">
              <a:lnSpc>
                <a:spcPts val="4700"/>
              </a:lnSpc>
              <a:buClr>
                <a:srgbClr val="000000"/>
              </a:buClr>
              <a:buFont typeface="Arial"/>
              <a:buChar char="•"/>
            </a:pPr>
            <a:r>
              <a:rPr b="0" lang="en-US" sz="3600" spc="-1" strike="noStrike">
                <a:solidFill>
                  <a:srgbClr val="000000"/>
                </a:solidFill>
                <a:latin typeface="Times New Roman"/>
              </a:rPr>
              <a:t>Características Especiales</a:t>
            </a:r>
            <a:endParaRPr b="0" lang="es-AR" sz="3600" spc="-1" strike="noStrike">
              <a:solidFill>
                <a:srgbClr val="000000"/>
              </a:solidFill>
              <a:latin typeface="Arial"/>
            </a:endParaRPr>
          </a:p>
          <a:p>
            <a:pPr marL="571680" indent="-571680">
              <a:lnSpc>
                <a:spcPts val="4700"/>
              </a:lnSpc>
              <a:buClr>
                <a:srgbClr val="000000"/>
              </a:buClr>
              <a:buFont typeface="Arial"/>
              <a:buChar char="•"/>
            </a:pPr>
            <a:r>
              <a:rPr b="0" lang="en-US" sz="3600" spc="-1" strike="noStrike">
                <a:solidFill>
                  <a:srgbClr val="000000"/>
                </a:solidFill>
                <a:latin typeface="Times New Roman"/>
              </a:rPr>
              <a:t>Ejercicios</a:t>
            </a:r>
            <a:endParaRPr b="0" lang="es-A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4" name="Imagen 3" descr=""/>
          <p:cNvPicPr/>
          <p:nvPr/>
        </p:nvPicPr>
        <p:blipFill>
          <a:blip r:embed="rId1"/>
          <a:stretch/>
        </p:blipFill>
        <p:spPr>
          <a:xfrm>
            <a:off x="4378680" y="6856560"/>
            <a:ext cx="4219560" cy="2610000"/>
          </a:xfrm>
          <a:prstGeom prst="rect">
            <a:avLst/>
          </a:prstGeom>
          <a:ln w="0">
            <a:noFill/>
          </a:ln>
        </p:spPr>
      </p:pic>
      <p:pic>
        <p:nvPicPr>
          <p:cNvPr id="695" name="Imagen 4" descr=""/>
          <p:cNvPicPr/>
          <p:nvPr/>
        </p:nvPicPr>
        <p:blipFill>
          <a:blip r:embed="rId2"/>
          <a:stretch/>
        </p:blipFill>
        <p:spPr>
          <a:xfrm>
            <a:off x="4173480" y="2028960"/>
            <a:ext cx="4822200" cy="1388520"/>
          </a:xfrm>
          <a:prstGeom prst="rect">
            <a:avLst/>
          </a:prstGeom>
          <a:ln w="0">
            <a:noFill/>
          </a:ln>
        </p:spPr>
      </p:pic>
      <p:sp>
        <p:nvSpPr>
          <p:cNvPr id="696" name="CuadroTexto 5"/>
          <p:cNvSpPr/>
          <p:nvPr/>
        </p:nvSpPr>
        <p:spPr>
          <a:xfrm>
            <a:off x="1655280" y="3435840"/>
            <a:ext cx="11815200" cy="2833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800" spc="-1" strike="noStrike">
                <a:solidFill>
                  <a:srgbClr val="000000"/>
                </a:solidFill>
                <a:latin typeface="Calibri"/>
              </a:rPr>
              <a:t>Bit 7, /RBPU </a:t>
            </a:r>
            <a:r>
              <a:rPr b="0" lang="es-ES" sz="1800" spc="-1" strike="noStrike">
                <a:solidFill>
                  <a:srgbClr val="000000"/>
                </a:solidFill>
                <a:latin typeface="Calibri"/>
              </a:rPr>
              <a:t>(RB Pull Up). Conexión de las resistencias de polarización del Puerto B. Se conectan todas </a:t>
            </a:r>
            <a:endParaRPr b="0" lang="es-AR" sz="1800" spc="-1" strike="noStrike">
              <a:solidFill>
                <a:srgbClr val="000000"/>
              </a:solidFill>
              <a:latin typeface="Arial"/>
            </a:endParaRPr>
          </a:p>
          <a:p>
            <a:pPr>
              <a:lnSpc>
                <a:spcPct val="100000"/>
              </a:lnSpc>
            </a:pPr>
            <a:r>
              <a:rPr b="0" lang="es-ES" sz="1800" spc="-1" strike="noStrike">
                <a:solidFill>
                  <a:srgbClr val="000000"/>
                </a:solidFill>
                <a:latin typeface="Calibri"/>
              </a:rPr>
              <a:t>cuando el puerto B actua como entrada.</a:t>
            </a:r>
            <a:endParaRPr b="0" lang="es-AR" sz="1800" spc="-1" strike="noStrike">
              <a:solidFill>
                <a:srgbClr val="000000"/>
              </a:solidFill>
              <a:latin typeface="Arial"/>
            </a:endParaRPr>
          </a:p>
          <a:p>
            <a:pPr>
              <a:lnSpc>
                <a:spcPct val="100000"/>
              </a:lnSpc>
            </a:pPr>
            <a:r>
              <a:rPr b="1" lang="es-ES" sz="1800" spc="-1" strike="noStrike">
                <a:solidFill>
                  <a:srgbClr val="000000"/>
                </a:solidFill>
                <a:latin typeface="Calibri"/>
              </a:rPr>
              <a:t>Bit 6, INTDEG </a:t>
            </a:r>
            <a:r>
              <a:rPr b="0" lang="es-ES" sz="1800" spc="-1" strike="noStrike">
                <a:solidFill>
                  <a:srgbClr val="000000"/>
                </a:solidFill>
                <a:latin typeface="Calibri"/>
              </a:rPr>
              <a:t>(INTerrupt EDGe). Selecciona el tipo de flanco para la interrupción externa. </a:t>
            </a:r>
            <a:endParaRPr b="0" lang="es-AR" sz="1800" spc="-1" strike="noStrike">
              <a:solidFill>
                <a:srgbClr val="000000"/>
              </a:solidFill>
              <a:latin typeface="Arial"/>
            </a:endParaRPr>
          </a:p>
          <a:p>
            <a:pPr>
              <a:lnSpc>
                <a:spcPct val="100000"/>
              </a:lnSpc>
            </a:pPr>
            <a:r>
              <a:rPr b="0" lang="es-ES" sz="1800" spc="-1" strike="noStrike">
                <a:solidFill>
                  <a:srgbClr val="000000"/>
                </a:solidFill>
                <a:latin typeface="Calibri"/>
              </a:rPr>
              <a:t>Este bit indica el tipo de flanco de la señal externa que ha de provocar una interrupción en la patilla RB0/INT.</a:t>
            </a:r>
            <a:endParaRPr b="0" lang="es-AR" sz="1800" spc="-1" strike="noStrike">
              <a:solidFill>
                <a:srgbClr val="000000"/>
              </a:solidFill>
              <a:latin typeface="Arial"/>
            </a:endParaRPr>
          </a:p>
          <a:p>
            <a:pPr>
              <a:lnSpc>
                <a:spcPct val="100000"/>
              </a:lnSpc>
            </a:pPr>
            <a:r>
              <a:rPr b="1" lang="es-ES" sz="1800" spc="-1" strike="noStrike">
                <a:solidFill>
                  <a:srgbClr val="000000"/>
                </a:solidFill>
                <a:latin typeface="Calibri"/>
              </a:rPr>
              <a:t>Bit 5, T0CS </a:t>
            </a:r>
            <a:r>
              <a:rPr b="0" lang="es-ES" sz="1800" spc="-1" strike="noStrike">
                <a:solidFill>
                  <a:srgbClr val="000000"/>
                </a:solidFill>
                <a:latin typeface="Calibri"/>
              </a:rPr>
              <a:t>(Timer 0 Signal Source). Selección de la fuente de reloj para el TMR0.</a:t>
            </a:r>
            <a:endParaRPr b="0" lang="es-AR" sz="1800" spc="-1" strike="noStrike">
              <a:solidFill>
                <a:srgbClr val="000000"/>
              </a:solidFill>
              <a:latin typeface="Arial"/>
            </a:endParaRPr>
          </a:p>
          <a:p>
            <a:pPr>
              <a:lnSpc>
                <a:spcPct val="100000"/>
              </a:lnSpc>
            </a:pPr>
            <a:r>
              <a:rPr b="1" lang="es-ES" sz="1800" spc="-1" strike="noStrike">
                <a:solidFill>
                  <a:srgbClr val="000000"/>
                </a:solidFill>
                <a:latin typeface="Calibri"/>
              </a:rPr>
              <a:t>Bit 4, T0SE </a:t>
            </a:r>
            <a:r>
              <a:rPr b="0" lang="es-ES" sz="1800" spc="-1" strike="noStrike">
                <a:solidFill>
                  <a:srgbClr val="000000"/>
                </a:solidFill>
                <a:latin typeface="Calibri"/>
              </a:rPr>
              <a:t>(Timer 0 Signal Edge). Tipo de flanco activo de T0CKI (patilla RA4/T0CKI).</a:t>
            </a:r>
            <a:endParaRPr b="0" lang="es-AR" sz="1800" spc="-1" strike="noStrike">
              <a:solidFill>
                <a:srgbClr val="000000"/>
              </a:solidFill>
              <a:latin typeface="Arial"/>
            </a:endParaRPr>
          </a:p>
          <a:p>
            <a:pPr>
              <a:lnSpc>
                <a:spcPct val="100000"/>
              </a:lnSpc>
            </a:pPr>
            <a:r>
              <a:rPr b="1" lang="es-ES" sz="1800" spc="-1" strike="noStrike">
                <a:solidFill>
                  <a:srgbClr val="000000"/>
                </a:solidFill>
                <a:latin typeface="Calibri"/>
              </a:rPr>
              <a:t>Bit 3, PSA </a:t>
            </a:r>
            <a:r>
              <a:rPr b="0" lang="es-ES" sz="1800" spc="-1" strike="noStrike">
                <a:solidFill>
                  <a:srgbClr val="000000"/>
                </a:solidFill>
                <a:latin typeface="Calibri"/>
              </a:rPr>
              <a:t>(PreScaler Assignement). Se usa para la asignación del divisor de frecuencias o Prescaler.</a:t>
            </a:r>
            <a:endParaRPr b="0" lang="es-AR" sz="1800" spc="-1" strike="noStrike">
              <a:solidFill>
                <a:srgbClr val="000000"/>
              </a:solidFill>
              <a:latin typeface="Arial"/>
            </a:endParaRPr>
          </a:p>
          <a:p>
            <a:pPr>
              <a:lnSpc>
                <a:spcPct val="100000"/>
              </a:lnSpc>
            </a:pPr>
            <a:r>
              <a:rPr b="1" lang="es-ES" sz="1800" spc="-1" strike="noStrike">
                <a:solidFill>
                  <a:srgbClr val="000000"/>
                </a:solidFill>
                <a:latin typeface="Calibri"/>
              </a:rPr>
              <a:t>Bits 0, 1 y 2, PS0, PS1 y PS2 </a:t>
            </a:r>
            <a:r>
              <a:rPr b="0" lang="es-ES" sz="1800" spc="-1" strike="noStrike">
                <a:solidFill>
                  <a:srgbClr val="000000"/>
                </a:solidFill>
                <a:latin typeface="Calibri"/>
              </a:rPr>
              <a:t>(Prescaler Rate Select Bits). Configura la tasa del valor del divisor de frecuencia</a:t>
            </a:r>
            <a:endParaRPr b="0" lang="es-AR" sz="1800" spc="-1" strike="noStrike">
              <a:solidFill>
                <a:srgbClr val="000000"/>
              </a:solidFill>
              <a:latin typeface="Arial"/>
            </a:endParaRPr>
          </a:p>
          <a:p>
            <a:pPr>
              <a:lnSpc>
                <a:spcPct val="100000"/>
              </a:lnSpc>
            </a:pPr>
            <a:r>
              <a:rPr b="0" lang="es-ES" sz="1800" spc="-1" strike="noStrike">
                <a:solidFill>
                  <a:srgbClr val="000000"/>
                </a:solidFill>
                <a:latin typeface="Calibri"/>
              </a:rPr>
              <a:t>o prescaler. Difiere dependiendo que se haya asignado al TMR0 o al WDT.</a:t>
            </a:r>
            <a:endParaRPr b="0" lang="es-AR" sz="1800" spc="-1" strike="noStrike">
              <a:solidFill>
                <a:srgbClr val="000000"/>
              </a:solidFill>
              <a:latin typeface="Arial"/>
            </a:endParaRPr>
          </a:p>
          <a:p>
            <a:pPr>
              <a:lnSpc>
                <a:spcPct val="100000"/>
              </a:lnSpc>
            </a:pPr>
            <a:endParaRPr b="0" lang="es-AR" sz="1800" spc="-1" strike="noStrike">
              <a:solidFill>
                <a:srgbClr val="000000"/>
              </a:solidFill>
              <a:latin typeface="Arial"/>
            </a:endParaRPr>
          </a:p>
        </p:txBody>
      </p:sp>
      <p:sp>
        <p:nvSpPr>
          <p:cNvPr id="697" name="PlaceHolder 1"/>
          <p:cNvSpPr>
            <a:spLocks noGrp="1"/>
          </p:cNvSpPr>
          <p:nvPr>
            <p:ph type="title"/>
          </p:nvPr>
        </p:nvSpPr>
        <p:spPr>
          <a:xfrm>
            <a:off x="890280" y="722160"/>
            <a:ext cx="11389320" cy="1507320"/>
          </a:xfrm>
          <a:prstGeom prst="rect">
            <a:avLst/>
          </a:prstGeom>
          <a:noFill/>
          <a:ln w="0">
            <a:noFill/>
          </a:ln>
        </p:spPr>
        <p:txBody>
          <a:bodyPr anchor="ctr">
            <a:normAutofit/>
          </a:bodyPr>
          <a:p>
            <a:pPr indent="0" algn="ctr">
              <a:lnSpc>
                <a:spcPct val="100000"/>
              </a:lnSpc>
              <a:buNone/>
            </a:pPr>
            <a:r>
              <a:rPr b="1" i="1" lang="es-ES" sz="2640" spc="-1" strike="noStrike">
                <a:solidFill>
                  <a:srgbClr val="ff0000"/>
                </a:solidFill>
                <a:latin typeface="Calibri"/>
              </a:rPr>
              <a:t>Registro OPTION (80h)</a:t>
            </a:r>
            <a:br>
              <a:rPr sz="2640"/>
            </a:br>
            <a:r>
              <a:rPr b="0" i="1" lang="es-ES" sz="2640" spc="-1" strike="noStrike">
                <a:solidFill>
                  <a:srgbClr val="ff0000"/>
                </a:solidFill>
                <a:latin typeface="Calibri"/>
              </a:rPr>
              <a:t>(2)</a:t>
            </a:r>
            <a:endParaRPr b="0" lang="en-US" sz="264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title"/>
          </p:nvPr>
        </p:nvSpPr>
        <p:spPr>
          <a:xfrm>
            <a:off x="975600" y="722160"/>
            <a:ext cx="13151160" cy="1506960"/>
          </a:xfrm>
          <a:prstGeom prst="rect">
            <a:avLst/>
          </a:prstGeom>
          <a:noFill/>
          <a:ln w="3240">
            <a:solidFill>
              <a:srgbClr val="000000"/>
            </a:solidFill>
            <a:round/>
          </a:ln>
        </p:spPr>
        <p:txBody>
          <a:bodyPr anchor="ctr">
            <a:normAutofit/>
          </a:bodyPr>
          <a:p>
            <a:pPr indent="0" algn="ctr">
              <a:lnSpc>
                <a:spcPct val="100000"/>
              </a:lnSpc>
              <a:buNone/>
            </a:pPr>
            <a:r>
              <a:rPr b="0" lang="es-ES" sz="4400" spc="-1" strike="noStrike">
                <a:solidFill>
                  <a:srgbClr val="000000"/>
                </a:solidFill>
                <a:latin typeface="Calibri"/>
              </a:rPr>
              <a:t>Cuestionario</a:t>
            </a:r>
            <a:br>
              <a:rPr sz="4400"/>
            </a:br>
            <a:r>
              <a:rPr b="1" lang="es-ES" sz="1200" spc="-1" strike="noStrike">
                <a:solidFill>
                  <a:srgbClr val="ff0000"/>
                </a:solidFill>
                <a:latin typeface="Calibri"/>
              </a:rPr>
              <a:t>(20 minutos)</a:t>
            </a:r>
            <a:endParaRPr b="0" lang="en-US" sz="1200" spc="-1" strike="noStrike">
              <a:solidFill>
                <a:srgbClr val="000000"/>
              </a:solidFill>
              <a:latin typeface="Calibri"/>
            </a:endParaRPr>
          </a:p>
        </p:txBody>
      </p:sp>
      <p:sp>
        <p:nvSpPr>
          <p:cNvPr id="699" name="PlaceHolder 2"/>
          <p:cNvSpPr>
            <a:spLocks noGrp="1"/>
          </p:cNvSpPr>
          <p:nvPr>
            <p:ph/>
          </p:nvPr>
        </p:nvSpPr>
        <p:spPr>
          <a:xfrm>
            <a:off x="975600" y="2470680"/>
            <a:ext cx="13151160" cy="5969880"/>
          </a:xfrm>
          <a:prstGeom prst="rect">
            <a:avLst/>
          </a:prstGeom>
          <a:noFill/>
          <a:ln w="0">
            <a:noFill/>
          </a:ln>
        </p:spPr>
        <p:txBody>
          <a:bodyPr anchor="t">
            <a:noAutofit/>
          </a:bodyPr>
          <a:p>
            <a:pPr marL="343080" indent="-343080">
              <a:lnSpc>
                <a:spcPct val="100000"/>
              </a:lnSpc>
              <a:spcBef>
                <a:spcPts val="641"/>
              </a:spcBef>
              <a:buClr>
                <a:srgbClr val="000000"/>
              </a:buClr>
              <a:buFont typeface="Arial"/>
              <a:buChar char="•"/>
            </a:pPr>
            <a:r>
              <a:rPr b="0" i="1" lang="es-ES" sz="3200" spc="-1" strike="noStrike">
                <a:solidFill>
                  <a:srgbClr val="000000"/>
                </a:solidFill>
                <a:latin typeface="Calibri"/>
              </a:rPr>
              <a:t>Mencione  los registros trabajo y describa su utilización.</a:t>
            </a:r>
            <a:endParaRPr b="0" lang="en-US" sz="32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i="1" lang="es-ES" sz="3200" spc="-1" strike="noStrike">
                <a:solidFill>
                  <a:srgbClr val="000000"/>
                </a:solidFill>
                <a:latin typeface="Calibri"/>
              </a:rPr>
              <a:t>Brevemente describa</a:t>
            </a:r>
            <a:endParaRPr b="0" lang="en-US" sz="3200" spc="-1" strike="noStrike">
              <a:solidFill>
                <a:srgbClr val="000000"/>
              </a:solidFill>
              <a:latin typeface="Calibri"/>
            </a:endParaRPr>
          </a:p>
          <a:p>
            <a:pPr lvl="1" marL="743040" indent="-285840">
              <a:lnSpc>
                <a:spcPct val="100000"/>
              </a:lnSpc>
              <a:spcBef>
                <a:spcPts val="561"/>
              </a:spcBef>
              <a:buClr>
                <a:srgbClr val="000000"/>
              </a:buClr>
              <a:buFont typeface="Arial"/>
              <a:buChar char="–"/>
            </a:pPr>
            <a:r>
              <a:rPr b="0" i="1" lang="es-ES" sz="2800" spc="-1" strike="noStrike">
                <a:solidFill>
                  <a:srgbClr val="000000"/>
                </a:solidFill>
                <a:latin typeface="Calibri"/>
              </a:rPr>
              <a:t>El uso del registro W</a:t>
            </a:r>
            <a:endParaRPr b="0" lang="en-US" sz="2800" spc="-1" strike="noStrike">
              <a:solidFill>
                <a:srgbClr val="000000"/>
              </a:solidFill>
              <a:latin typeface="Calibri"/>
            </a:endParaRPr>
          </a:p>
          <a:p>
            <a:pPr lvl="1" marL="743040" indent="-285840">
              <a:lnSpc>
                <a:spcPct val="100000"/>
              </a:lnSpc>
              <a:spcBef>
                <a:spcPts val="561"/>
              </a:spcBef>
              <a:buClr>
                <a:srgbClr val="000000"/>
              </a:buClr>
              <a:buFont typeface="Arial"/>
              <a:buChar char="–"/>
            </a:pPr>
            <a:r>
              <a:rPr b="0" i="1" lang="es-ES" sz="2800" spc="-1" strike="noStrike">
                <a:solidFill>
                  <a:srgbClr val="000000"/>
                </a:solidFill>
                <a:latin typeface="Calibri"/>
              </a:rPr>
              <a:t>El uso del registro Status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2121480" y="4512240"/>
            <a:ext cx="10465920" cy="193860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Clase 6</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TextBox 1"/>
          <p:cNvSpPr/>
          <p:nvPr/>
        </p:nvSpPr>
        <p:spPr>
          <a:xfrm>
            <a:off x="1198080" y="5446080"/>
            <a:ext cx="10859040" cy="743760"/>
          </a:xfrm>
          <a:prstGeom prst="rect">
            <a:avLst/>
          </a:prstGeom>
          <a:noFill/>
          <a:ln w="0">
            <a:noFill/>
          </a:ln>
        </p:spPr>
        <p:style>
          <a:lnRef idx="0"/>
          <a:fillRef idx="0"/>
          <a:effectRef idx="0"/>
          <a:fontRef idx="minor"/>
        </p:style>
        <p:txBody>
          <a:bodyPr lIns="0" rIns="0" tIns="0" bIns="45000" anchor="t">
            <a:spAutoFit/>
          </a:bodyPr>
          <a:p>
            <a:pPr algn="ctr">
              <a:lnSpc>
                <a:spcPts val="5499"/>
              </a:lnSpc>
            </a:pPr>
            <a:r>
              <a:rPr b="1" lang="en-US" sz="1800" spc="-1" strike="noStrike">
                <a:solidFill>
                  <a:srgbClr val="ff0000"/>
                </a:solidFill>
                <a:latin typeface="Times New Roman"/>
              </a:rPr>
              <a:t>Calculo de Eventos / Tiempos</a:t>
            </a:r>
            <a:endParaRPr b="0" lang="es-AR" sz="1800" spc="-1" strike="noStrike">
              <a:solidFill>
                <a:srgbClr val="000000"/>
              </a:solidFill>
              <a:latin typeface="Arial"/>
            </a:endParaRPr>
          </a:p>
        </p:txBody>
      </p:sp>
      <p:sp>
        <p:nvSpPr>
          <p:cNvPr id="702" name="TextBox 1"/>
          <p:cNvSpPr/>
          <p:nvPr/>
        </p:nvSpPr>
        <p:spPr>
          <a:xfrm>
            <a:off x="5126760" y="8367840"/>
            <a:ext cx="863640" cy="642240"/>
          </a:xfrm>
          <a:prstGeom prst="rect">
            <a:avLst/>
          </a:prstGeom>
          <a:noFill/>
          <a:ln w="0">
            <a:noFill/>
          </a:ln>
        </p:spPr>
        <p:style>
          <a:lnRef idx="0"/>
          <a:fillRef idx="0"/>
          <a:effectRef idx="0"/>
          <a:fontRef idx="minor"/>
        </p:style>
        <p:txBody>
          <a:bodyPr wrap="none" lIns="0" rIns="0" tIns="0" bIns="45000" anchor="t">
            <a:spAutoFit/>
          </a:bodyPr>
          <a:p>
            <a:pPr>
              <a:lnSpc>
                <a:spcPts val="4700"/>
              </a:lnSpc>
            </a:pPr>
            <a:r>
              <a:rPr b="0" lang="en-US" sz="4800" spc="-1" strike="noStrike">
                <a:solidFill>
                  <a:srgbClr val="ffffff"/>
                </a:solidFill>
                <a:latin typeface="Corbel"/>
              </a:rPr>
              <a:t>mc</a:t>
            </a:r>
            <a:endParaRPr b="0" lang="es-AR" sz="4800" spc="-1" strike="noStrike">
              <a:solidFill>
                <a:srgbClr val="000000"/>
              </a:solidFill>
              <a:latin typeface="Arial"/>
            </a:endParaRPr>
          </a:p>
        </p:txBody>
      </p:sp>
      <p:sp>
        <p:nvSpPr>
          <p:cNvPr id="703" name="Rectángulo 1"/>
          <p:cNvSpPr/>
          <p:nvPr/>
        </p:nvSpPr>
        <p:spPr>
          <a:xfrm>
            <a:off x="1608120" y="1023840"/>
            <a:ext cx="5232600" cy="80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
        <p:nvSpPr>
          <p:cNvPr id="704" name="Título 1"/>
          <p:cNvSpPr/>
          <p:nvPr/>
        </p:nvSpPr>
        <p:spPr>
          <a:xfrm>
            <a:off x="975240" y="4140000"/>
            <a:ext cx="11081880" cy="1507320"/>
          </a:xfrm>
          <a:prstGeom prst="rect">
            <a:avLst/>
          </a:prstGeom>
          <a:noFill/>
          <a:ln w="0">
            <a:noFill/>
          </a:ln>
        </p:spPr>
        <p:style>
          <a:lnRef idx="0"/>
          <a:fillRef idx="0"/>
          <a:effectRef idx="0"/>
          <a:fontRef idx="minor"/>
        </p:style>
        <p:txBody>
          <a:bodyPr anchor="ctr">
            <a:normAutofit/>
          </a:bodyPr>
          <a:p>
            <a:pPr algn="ctr">
              <a:lnSpc>
                <a:spcPct val="100000"/>
              </a:lnSpc>
            </a:pPr>
            <a:r>
              <a:rPr b="1" i="1" lang="es-ES" sz="4400" spc="-1" strike="noStrike" u="sng">
                <a:solidFill>
                  <a:srgbClr val="0070c0"/>
                </a:solidFill>
                <a:uFillTx/>
                <a:latin typeface="Calibri"/>
              </a:rPr>
              <a:t>Timer</a:t>
            </a:r>
            <a:endParaRPr b="0" lang="es-AR"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alpha val="40000"/>
          </a:srgbClr>
        </a:solidFill>
      </p:bgPr>
    </p:bg>
    <p:spTree>
      <p:nvGrpSpPr>
        <p:cNvPr id="1" name=""/>
        <p:cNvGrpSpPr/>
        <p:nvPr/>
      </p:nvGrpSpPr>
      <p:grpSpPr>
        <a:xfrm>
          <a:off x="0" y="0"/>
          <a:ext cx="0" cy="0"/>
          <a:chOff x="0" y="0"/>
          <a:chExt cx="0" cy="0"/>
        </a:xfrm>
      </p:grpSpPr>
      <p:pic>
        <p:nvPicPr>
          <p:cNvPr id="705" name="Imagen 2" descr=""/>
          <p:cNvPicPr/>
          <p:nvPr/>
        </p:nvPicPr>
        <p:blipFill>
          <a:blip r:embed="rId1"/>
          <a:stretch/>
        </p:blipFill>
        <p:spPr>
          <a:xfrm>
            <a:off x="1778400" y="822960"/>
            <a:ext cx="11835000" cy="8641800"/>
          </a:xfrm>
          <a:prstGeom prst="rect">
            <a:avLst/>
          </a:prstGeom>
          <a:ln w="0">
            <a:noFill/>
          </a:ln>
        </p:spPr>
      </p:pic>
      <p:sp>
        <p:nvSpPr>
          <p:cNvPr id="706" name="Rectángulo 1"/>
          <p:cNvSpPr/>
          <p:nvPr/>
        </p:nvSpPr>
        <p:spPr>
          <a:xfrm>
            <a:off x="10398960" y="7155360"/>
            <a:ext cx="260280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ff0000"/>
                </a:solidFill>
                <a:latin typeface="Calibri"/>
              </a:rPr>
              <a:t>Registro OPTION (80h)</a:t>
            </a:r>
            <a:endParaRPr b="0" lang="es-AR" sz="1800" spc="-1" strike="noStrike">
              <a:solidFill>
                <a:srgbClr val="000000"/>
              </a:solidFill>
              <a:latin typeface="Arial"/>
            </a:endParaRPr>
          </a:p>
        </p:txBody>
      </p:sp>
      <p:sp>
        <p:nvSpPr>
          <p:cNvPr id="707" name="Rectángulo 3"/>
          <p:cNvSpPr/>
          <p:nvPr/>
        </p:nvSpPr>
        <p:spPr>
          <a:xfrm>
            <a:off x="10465920" y="7572600"/>
            <a:ext cx="325800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s-ES" sz="1800" spc="-1" strike="noStrike">
                <a:solidFill>
                  <a:srgbClr val="ff0000"/>
                </a:solidFill>
                <a:latin typeface="Calibri"/>
              </a:rPr>
              <a:t>Registro INTCON (0Bh y 8Bh)</a:t>
            </a:r>
            <a:endParaRPr b="0" lang="es-AR" sz="1800" spc="-1" strike="noStrike">
              <a:solidFill>
                <a:srgbClr val="000000"/>
              </a:solidFill>
              <a:latin typeface="Arial"/>
            </a:endParaRPr>
          </a:p>
        </p:txBody>
      </p:sp>
      <p:sp>
        <p:nvSpPr>
          <p:cNvPr id="708" name="CuadroTexto 4"/>
          <p:cNvSpPr/>
          <p:nvPr/>
        </p:nvSpPr>
        <p:spPr>
          <a:xfrm>
            <a:off x="1931400" y="1319040"/>
            <a:ext cx="813600" cy="455400"/>
          </a:xfrm>
          <a:prstGeom prst="rect">
            <a:avLst/>
          </a:prstGeom>
          <a:gradFill rotWithShape="0">
            <a:gsLst>
              <a:gs pos="0">
                <a:srgbClr val="ffc1be"/>
              </a:gs>
              <a:gs pos="100000">
                <a:srgbClr val="ffe5e5"/>
              </a:gs>
            </a:gsLst>
            <a:lin ang="16200000"/>
          </a:gradFill>
          <a:ln>
            <a:solidFill>
              <a:srgbClr val="be4b48"/>
            </a:solidFill>
            <a:round/>
          </a:ln>
          <a:effectLst>
            <a:outerShdw blurRad="3996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wrap="none" lIns="90000" rIns="90000" tIns="45000" bIns="45000" anchor="t">
            <a:spAutoFit/>
          </a:bodyPr>
          <a:p>
            <a:pPr>
              <a:lnSpc>
                <a:spcPct val="100000"/>
              </a:lnSpc>
            </a:pPr>
            <a:r>
              <a:rPr b="0" i="1" lang="es-ES" sz="1200" spc="-1" strike="noStrike">
                <a:solidFill>
                  <a:srgbClr val="ff0000"/>
                </a:solidFill>
                <a:latin typeface="Calibri"/>
              </a:rPr>
              <a:t>Uso reloj </a:t>
            </a:r>
            <a:endParaRPr b="0" lang="es-AR" sz="1200" spc="-1" strike="noStrike">
              <a:solidFill>
                <a:srgbClr val="000000"/>
              </a:solidFill>
              <a:latin typeface="Arial"/>
            </a:endParaRPr>
          </a:p>
          <a:p>
            <a:pPr>
              <a:lnSpc>
                <a:spcPct val="100000"/>
              </a:lnSpc>
            </a:pPr>
            <a:r>
              <a:rPr b="0" i="1" lang="es-ES" sz="1200" spc="-1" strike="noStrike">
                <a:solidFill>
                  <a:srgbClr val="ff0000"/>
                </a:solidFill>
                <a:latin typeface="Calibri"/>
              </a:rPr>
              <a:t>interno</a:t>
            </a:r>
            <a:endParaRPr b="0" lang="es-AR" sz="1200" spc="-1" strike="noStrike">
              <a:solidFill>
                <a:srgbClr val="000000"/>
              </a:solidFill>
              <a:latin typeface="Arial"/>
            </a:endParaRPr>
          </a:p>
        </p:txBody>
      </p:sp>
      <p:sp>
        <p:nvSpPr>
          <p:cNvPr id="709" name="CuadroTexto 5"/>
          <p:cNvSpPr/>
          <p:nvPr/>
        </p:nvSpPr>
        <p:spPr>
          <a:xfrm>
            <a:off x="1514520" y="2324520"/>
            <a:ext cx="813600" cy="455400"/>
          </a:xfrm>
          <a:prstGeom prst="rect">
            <a:avLst/>
          </a:prstGeom>
          <a:gradFill rotWithShape="0">
            <a:gsLst>
              <a:gs pos="0">
                <a:srgbClr val="ffc1be"/>
              </a:gs>
              <a:gs pos="100000">
                <a:srgbClr val="ffe5e5"/>
              </a:gs>
            </a:gsLst>
            <a:lin ang="16200000"/>
          </a:gradFill>
          <a:ln>
            <a:solidFill>
              <a:srgbClr val="be4b48"/>
            </a:solidFill>
            <a:round/>
          </a:ln>
          <a:effectLst>
            <a:outerShdw blurRad="3996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wrap="none" lIns="90000" rIns="90000" tIns="45000" bIns="45000" anchor="t">
            <a:spAutoFit/>
          </a:bodyPr>
          <a:p>
            <a:pPr>
              <a:lnSpc>
                <a:spcPct val="100000"/>
              </a:lnSpc>
            </a:pPr>
            <a:r>
              <a:rPr b="0" i="1" lang="es-ES" sz="1200" spc="-1" strike="noStrike">
                <a:solidFill>
                  <a:srgbClr val="ff0000"/>
                </a:solidFill>
                <a:latin typeface="Calibri"/>
              </a:rPr>
              <a:t>Uso reloj </a:t>
            </a:r>
            <a:endParaRPr b="0" lang="es-AR" sz="1200" spc="-1" strike="noStrike">
              <a:solidFill>
                <a:srgbClr val="000000"/>
              </a:solidFill>
              <a:latin typeface="Arial"/>
            </a:endParaRPr>
          </a:p>
          <a:p>
            <a:pPr>
              <a:lnSpc>
                <a:spcPct val="100000"/>
              </a:lnSpc>
            </a:pPr>
            <a:r>
              <a:rPr b="0" i="1" lang="es-ES" sz="1200" spc="-1" strike="noStrike">
                <a:solidFill>
                  <a:srgbClr val="ff0000"/>
                </a:solidFill>
                <a:latin typeface="Calibri"/>
              </a:rPr>
              <a:t>Externo</a:t>
            </a:r>
            <a:endParaRPr b="0" lang="es-AR" sz="1200" spc="-1" strike="noStrike">
              <a:solidFill>
                <a:srgbClr val="000000"/>
              </a:solidFill>
              <a:latin typeface="Arial"/>
            </a:endParaRPr>
          </a:p>
        </p:txBody>
      </p:sp>
      <p:sp>
        <p:nvSpPr>
          <p:cNvPr id="710" name="CuadroTexto 6"/>
          <p:cNvSpPr/>
          <p:nvPr/>
        </p:nvSpPr>
        <p:spPr>
          <a:xfrm>
            <a:off x="1432080" y="4937760"/>
            <a:ext cx="844200" cy="455400"/>
          </a:xfrm>
          <a:prstGeom prst="rect">
            <a:avLst/>
          </a:prstGeom>
          <a:gradFill rotWithShape="0">
            <a:gsLst>
              <a:gs pos="0">
                <a:srgbClr val="ffc1be"/>
              </a:gs>
              <a:gs pos="100000">
                <a:srgbClr val="ffe5e5"/>
              </a:gs>
            </a:gsLst>
            <a:lin ang="16200000"/>
          </a:gradFill>
          <a:ln>
            <a:solidFill>
              <a:srgbClr val="be4b48"/>
            </a:solidFill>
            <a:round/>
          </a:ln>
          <a:effectLst>
            <a:outerShdw blurRad="3996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wrap="none" lIns="90000" rIns="90000" tIns="45000" bIns="45000" anchor="t">
            <a:spAutoFit/>
          </a:bodyPr>
          <a:p>
            <a:pPr>
              <a:lnSpc>
                <a:spcPct val="100000"/>
              </a:lnSpc>
            </a:pPr>
            <a:r>
              <a:rPr b="0" i="1" lang="es-ES" sz="1200" spc="-1" strike="noStrike">
                <a:solidFill>
                  <a:srgbClr val="ff0000"/>
                </a:solidFill>
                <a:latin typeface="Calibri"/>
              </a:rPr>
              <a:t>Uso perro</a:t>
            </a:r>
            <a:endParaRPr b="0" lang="es-AR" sz="1200" spc="-1" strike="noStrike">
              <a:solidFill>
                <a:srgbClr val="000000"/>
              </a:solidFill>
              <a:latin typeface="Arial"/>
            </a:endParaRPr>
          </a:p>
          <a:p>
            <a:pPr>
              <a:lnSpc>
                <a:spcPct val="100000"/>
              </a:lnSpc>
            </a:pPr>
            <a:r>
              <a:rPr b="0" i="1" lang="es-ES" sz="1200" spc="-1" strike="noStrike">
                <a:solidFill>
                  <a:srgbClr val="ff0000"/>
                </a:solidFill>
                <a:latin typeface="Calibri"/>
              </a:rPr>
              <a:t>guardian</a:t>
            </a:r>
            <a:endParaRPr b="0" lang="es-AR" sz="1200" spc="-1" strike="noStrike">
              <a:solidFill>
                <a:srgbClr val="000000"/>
              </a:solidFill>
              <a:latin typeface="Arial"/>
            </a:endParaRPr>
          </a:p>
        </p:txBody>
      </p:sp>
      <p:sp>
        <p:nvSpPr>
          <p:cNvPr id="711" name="CuadroTexto 7"/>
          <p:cNvSpPr/>
          <p:nvPr/>
        </p:nvSpPr>
        <p:spPr>
          <a:xfrm>
            <a:off x="6328440" y="1903320"/>
            <a:ext cx="820080" cy="394920"/>
          </a:xfrm>
          <a:prstGeom prst="rect">
            <a:avLst/>
          </a:prstGeom>
          <a:gradFill rotWithShape="0">
            <a:gsLst>
              <a:gs pos="0">
                <a:srgbClr val="ffc1be"/>
              </a:gs>
              <a:gs pos="100000">
                <a:srgbClr val="ffe5e5"/>
              </a:gs>
            </a:gsLst>
            <a:lin ang="16200000"/>
          </a:gradFill>
          <a:ln>
            <a:solidFill>
              <a:srgbClr val="be4b48"/>
            </a:solidFill>
            <a:round/>
          </a:ln>
          <a:effectLst>
            <a:outerShdw blurRad="3996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t">
            <a:spAutoFit/>
          </a:bodyPr>
          <a:p>
            <a:pPr>
              <a:lnSpc>
                <a:spcPct val="100000"/>
              </a:lnSpc>
            </a:pPr>
            <a:r>
              <a:rPr b="0" i="1" lang="es-ES" sz="1000" spc="-1" strike="noStrike">
                <a:solidFill>
                  <a:srgbClr val="ff0000"/>
                </a:solidFill>
                <a:latin typeface="Calibri"/>
              </a:rPr>
              <a:t>Fuente </a:t>
            </a:r>
            <a:endParaRPr b="0" lang="es-AR" sz="1000" spc="-1" strike="noStrike">
              <a:solidFill>
                <a:srgbClr val="000000"/>
              </a:solidFill>
              <a:latin typeface="Arial"/>
            </a:endParaRPr>
          </a:p>
          <a:p>
            <a:pPr>
              <a:lnSpc>
                <a:spcPct val="100000"/>
              </a:lnSpc>
            </a:pPr>
            <a:r>
              <a:rPr b="0" i="1" lang="es-ES" sz="1000" spc="-1" strike="noStrike">
                <a:solidFill>
                  <a:srgbClr val="ff0000"/>
                </a:solidFill>
                <a:latin typeface="Calibri"/>
              </a:rPr>
              <a:t>Reloj</a:t>
            </a:r>
            <a:endParaRPr b="0" lang="es-AR" sz="1000" spc="-1" strike="noStrike">
              <a:solidFill>
                <a:srgbClr val="000000"/>
              </a:solidFill>
              <a:latin typeface="Arial"/>
            </a:endParaRPr>
          </a:p>
        </p:txBody>
      </p:sp>
      <p:sp>
        <p:nvSpPr>
          <p:cNvPr id="712" name="CuadroTexto 8"/>
          <p:cNvSpPr/>
          <p:nvPr/>
        </p:nvSpPr>
        <p:spPr>
          <a:xfrm>
            <a:off x="8688240" y="3436200"/>
            <a:ext cx="1128240" cy="242640"/>
          </a:xfrm>
          <a:prstGeom prst="rect">
            <a:avLst/>
          </a:prstGeom>
          <a:gradFill rotWithShape="0">
            <a:gsLst>
              <a:gs pos="0">
                <a:srgbClr val="ffc1be"/>
              </a:gs>
              <a:gs pos="100000">
                <a:srgbClr val="ffe5e5"/>
              </a:gs>
            </a:gsLst>
            <a:lin ang="16200000"/>
          </a:gradFill>
          <a:ln>
            <a:solidFill>
              <a:srgbClr val="be4b48"/>
            </a:solidFill>
            <a:round/>
          </a:ln>
          <a:effectLst>
            <a:outerShdw blurRad="3996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t">
            <a:spAutoFit/>
          </a:bodyPr>
          <a:p>
            <a:pPr>
              <a:lnSpc>
                <a:spcPct val="100000"/>
              </a:lnSpc>
            </a:pPr>
            <a:r>
              <a:rPr b="0" i="1" lang="es-ES" sz="1000" spc="-1" strike="noStrike">
                <a:solidFill>
                  <a:srgbClr val="ff0000"/>
                </a:solidFill>
                <a:latin typeface="Calibri"/>
              </a:rPr>
              <a:t>Escritura T0</a:t>
            </a:r>
            <a:endParaRPr b="0" lang="es-AR" sz="1000" spc="-1" strike="noStrike">
              <a:solidFill>
                <a:srgbClr val="000000"/>
              </a:solidFill>
              <a:latin typeface="Arial"/>
            </a:endParaRPr>
          </a:p>
        </p:txBody>
      </p:sp>
      <p:sp>
        <p:nvSpPr>
          <p:cNvPr id="713" name="CuadroTexto 9"/>
          <p:cNvSpPr/>
          <p:nvPr/>
        </p:nvSpPr>
        <p:spPr>
          <a:xfrm>
            <a:off x="8072640" y="3838320"/>
            <a:ext cx="1743840" cy="242640"/>
          </a:xfrm>
          <a:prstGeom prst="rect">
            <a:avLst/>
          </a:prstGeom>
          <a:gradFill rotWithShape="0">
            <a:gsLst>
              <a:gs pos="0">
                <a:srgbClr val="ffc1be"/>
              </a:gs>
              <a:gs pos="100000">
                <a:srgbClr val="ffe5e5"/>
              </a:gs>
            </a:gsLst>
            <a:lin ang="16200000"/>
          </a:gradFill>
          <a:ln>
            <a:solidFill>
              <a:srgbClr val="be4b48"/>
            </a:solidFill>
            <a:round/>
          </a:ln>
          <a:effectLst>
            <a:outerShdw blurRad="3996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t">
            <a:spAutoFit/>
          </a:bodyPr>
          <a:p>
            <a:pPr>
              <a:lnSpc>
                <a:spcPct val="100000"/>
              </a:lnSpc>
            </a:pPr>
            <a:r>
              <a:rPr b="0" i="1" lang="es-ES" sz="1000" spc="-1" strike="noStrike">
                <a:solidFill>
                  <a:srgbClr val="ff0000"/>
                </a:solidFill>
                <a:latin typeface="Calibri"/>
              </a:rPr>
              <a:t>Asignación Prescaler</a:t>
            </a:r>
            <a:endParaRPr b="0" lang="es-AR" sz="1000" spc="-1" strike="noStrike">
              <a:solidFill>
                <a:srgbClr val="000000"/>
              </a:solidFill>
              <a:latin typeface="Arial"/>
            </a:endParaRPr>
          </a:p>
        </p:txBody>
      </p:sp>
      <p:sp>
        <p:nvSpPr>
          <p:cNvPr id="714" name="CuadroTexto 10"/>
          <p:cNvSpPr/>
          <p:nvPr/>
        </p:nvSpPr>
        <p:spPr>
          <a:xfrm>
            <a:off x="8380440" y="4920480"/>
            <a:ext cx="923040" cy="242640"/>
          </a:xfrm>
          <a:prstGeom prst="rect">
            <a:avLst/>
          </a:prstGeom>
          <a:gradFill rotWithShape="0">
            <a:gsLst>
              <a:gs pos="0">
                <a:srgbClr val="ffc1be"/>
              </a:gs>
              <a:gs pos="100000">
                <a:srgbClr val="ffe5e5"/>
              </a:gs>
            </a:gsLst>
            <a:lin ang="16200000"/>
          </a:gradFill>
          <a:ln>
            <a:solidFill>
              <a:srgbClr val="be4b48"/>
            </a:solidFill>
            <a:round/>
          </a:ln>
          <a:effectLst>
            <a:outerShdw blurRad="3996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t">
            <a:spAutoFit/>
          </a:bodyPr>
          <a:p>
            <a:pPr>
              <a:lnSpc>
                <a:spcPct val="100000"/>
              </a:lnSpc>
            </a:pPr>
            <a:r>
              <a:rPr b="0" i="1" lang="es-ES" sz="1000" spc="-1" strike="noStrike">
                <a:solidFill>
                  <a:srgbClr val="ff0000"/>
                </a:solidFill>
                <a:latin typeface="Calibri"/>
              </a:rPr>
              <a:t>Prescaler</a:t>
            </a:r>
            <a:endParaRPr b="0" lang="es-AR" sz="1000" spc="-1" strike="noStrike">
              <a:solidFill>
                <a:srgbClr val="000000"/>
              </a:solidFill>
              <a:latin typeface="Arial"/>
            </a:endParaRPr>
          </a:p>
        </p:txBody>
      </p:sp>
      <p:sp>
        <p:nvSpPr>
          <p:cNvPr id="715" name="CuadroTexto 11"/>
          <p:cNvSpPr/>
          <p:nvPr/>
        </p:nvSpPr>
        <p:spPr>
          <a:xfrm>
            <a:off x="5096880" y="5446080"/>
            <a:ext cx="1743840" cy="242640"/>
          </a:xfrm>
          <a:prstGeom prst="rect">
            <a:avLst/>
          </a:prstGeom>
          <a:gradFill rotWithShape="0">
            <a:gsLst>
              <a:gs pos="0">
                <a:srgbClr val="ffc1be"/>
              </a:gs>
              <a:gs pos="100000">
                <a:srgbClr val="ffe5e5"/>
              </a:gs>
            </a:gsLst>
            <a:lin ang="16200000"/>
          </a:gradFill>
          <a:ln>
            <a:solidFill>
              <a:srgbClr val="be4b48"/>
            </a:solidFill>
            <a:round/>
          </a:ln>
          <a:effectLst>
            <a:outerShdw blurRad="3996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t">
            <a:spAutoFit/>
          </a:bodyPr>
          <a:p>
            <a:pPr>
              <a:lnSpc>
                <a:spcPct val="100000"/>
              </a:lnSpc>
            </a:pPr>
            <a:r>
              <a:rPr b="0" i="1" lang="es-ES" sz="1000" spc="-1" strike="noStrike">
                <a:solidFill>
                  <a:srgbClr val="ff0000"/>
                </a:solidFill>
                <a:latin typeface="Calibri"/>
              </a:rPr>
              <a:t>Asignación Prescaler</a:t>
            </a:r>
            <a:endParaRPr b="0" lang="es-AR" sz="1000" spc="-1" strike="noStrike">
              <a:solidFill>
                <a:srgbClr val="000000"/>
              </a:solidFill>
              <a:latin typeface="Arial"/>
            </a:endParaRPr>
          </a:p>
        </p:txBody>
      </p:sp>
      <p:sp>
        <p:nvSpPr>
          <p:cNvPr id="716" name="CuadroTexto 12"/>
          <p:cNvSpPr/>
          <p:nvPr/>
        </p:nvSpPr>
        <p:spPr>
          <a:xfrm>
            <a:off x="5404680" y="6528960"/>
            <a:ext cx="1743840" cy="242640"/>
          </a:xfrm>
          <a:prstGeom prst="rect">
            <a:avLst/>
          </a:prstGeom>
          <a:gradFill rotWithShape="0">
            <a:gsLst>
              <a:gs pos="0">
                <a:srgbClr val="ffc1be"/>
              </a:gs>
              <a:gs pos="100000">
                <a:srgbClr val="ffe5e5"/>
              </a:gs>
            </a:gsLst>
            <a:lin ang="16200000"/>
          </a:gradFill>
          <a:ln>
            <a:solidFill>
              <a:srgbClr val="be4b48"/>
            </a:solidFill>
            <a:round/>
          </a:ln>
          <a:effectLst>
            <a:outerShdw blurRad="3996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t">
            <a:spAutoFit/>
          </a:bodyPr>
          <a:p>
            <a:pPr>
              <a:lnSpc>
                <a:spcPct val="100000"/>
              </a:lnSpc>
            </a:pPr>
            <a:r>
              <a:rPr b="0" i="1" lang="es-ES" sz="1000" spc="-1" strike="noStrike">
                <a:solidFill>
                  <a:srgbClr val="ff0000"/>
                </a:solidFill>
                <a:latin typeface="Calibri"/>
              </a:rPr>
              <a:t>Divisor de frecuencia</a:t>
            </a:r>
            <a:endParaRPr b="0" lang="es-AR" sz="1000" spc="-1" strike="noStrike">
              <a:solidFill>
                <a:srgbClr val="000000"/>
              </a:solidFill>
              <a:latin typeface="Arial"/>
            </a:endParaRPr>
          </a:p>
        </p:txBody>
      </p:sp>
      <p:pic>
        <p:nvPicPr>
          <p:cNvPr id="717" name="Imagen 13" descr=""/>
          <p:cNvPicPr/>
          <p:nvPr/>
        </p:nvPicPr>
        <p:blipFill>
          <a:blip r:embed="rId2"/>
          <a:stretch/>
        </p:blipFill>
        <p:spPr>
          <a:xfrm>
            <a:off x="2942280" y="8361720"/>
            <a:ext cx="8619120" cy="1608120"/>
          </a:xfrm>
          <a:prstGeom prst="rect">
            <a:avLst/>
          </a:prstGeom>
          <a:ln w="0">
            <a:noFill/>
          </a:ln>
        </p:spPr>
      </p:pic>
      <p:pic>
        <p:nvPicPr>
          <p:cNvPr id="718" name="Imagen 14" descr=""/>
          <p:cNvPicPr/>
          <p:nvPr/>
        </p:nvPicPr>
        <p:blipFill>
          <a:blip r:embed="rId3"/>
          <a:stretch/>
        </p:blipFill>
        <p:spPr>
          <a:xfrm>
            <a:off x="11766600" y="4140000"/>
            <a:ext cx="1141200" cy="225720"/>
          </a:xfrm>
          <a:prstGeom prst="rect">
            <a:avLst/>
          </a:prstGeom>
          <a:ln w="0">
            <a:noFill/>
          </a:ln>
        </p:spPr>
      </p:pic>
      <p:pic>
        <p:nvPicPr>
          <p:cNvPr id="719" name="Imagen 15" descr=""/>
          <p:cNvPicPr/>
          <p:nvPr/>
        </p:nvPicPr>
        <p:blipFill>
          <a:blip r:embed="rId4"/>
          <a:stretch/>
        </p:blipFill>
        <p:spPr>
          <a:xfrm>
            <a:off x="8483400" y="7858800"/>
            <a:ext cx="1141200" cy="22572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0" name="Picture 3" descr=""/>
          <p:cNvPicPr/>
          <p:nvPr/>
        </p:nvPicPr>
        <p:blipFill>
          <a:blip r:embed="rId1"/>
          <a:stretch/>
        </p:blipFill>
        <p:spPr>
          <a:xfrm>
            <a:off x="1386000" y="812520"/>
            <a:ext cx="12347280" cy="9062640"/>
          </a:xfrm>
          <a:prstGeom prst="rect">
            <a:avLst/>
          </a:prstGeom>
          <a:ln w="0">
            <a:noFill/>
          </a:ln>
        </p:spPr>
      </p:pic>
      <p:sp>
        <p:nvSpPr>
          <p:cNvPr id="721" name="TextBox 1"/>
          <p:cNvSpPr/>
          <p:nvPr/>
        </p:nvSpPr>
        <p:spPr>
          <a:xfrm>
            <a:off x="3054600" y="963000"/>
            <a:ext cx="5445000" cy="1709280"/>
          </a:xfrm>
          <a:prstGeom prst="rect">
            <a:avLst/>
          </a:prstGeom>
          <a:noFill/>
          <a:ln w="0">
            <a:noFill/>
          </a:ln>
        </p:spPr>
        <p:style>
          <a:lnRef idx="0"/>
          <a:fillRef idx="0"/>
          <a:effectRef idx="0"/>
          <a:fontRef idx="minor"/>
        </p:style>
        <p:txBody>
          <a:bodyPr wrap="none" lIns="0" rIns="0" tIns="0" bIns="45000" anchor="t">
            <a:spAutoFit/>
          </a:bodyPr>
          <a:p>
            <a:pPr algn="ctr">
              <a:lnSpc>
                <a:spcPts val="6100"/>
              </a:lnSpc>
              <a:tabLst>
                <a:tab algn="l" pos="3009960"/>
              </a:tabLst>
            </a:pPr>
            <a:r>
              <a:rPr b="0" lang="en-US" sz="1800" spc="-1" strike="noStrike">
                <a:solidFill>
                  <a:srgbClr val="000000"/>
                </a:solidFill>
                <a:latin typeface="Calibri"/>
              </a:rPr>
              <a:t>	</a:t>
            </a:r>
            <a:r>
              <a:rPr b="1" i="1" lang="en-US" sz="4800" spc="-1" strike="noStrike">
                <a:solidFill>
                  <a:srgbClr val="ff0000"/>
                </a:solidFill>
                <a:latin typeface="Calibri"/>
              </a:rPr>
              <a:t>Timers 0</a:t>
            </a:r>
            <a:endParaRPr b="0" lang="es-AR" sz="4800" spc="-1" strike="noStrike">
              <a:solidFill>
                <a:srgbClr val="000000"/>
              </a:solidFill>
              <a:latin typeface="Arial"/>
            </a:endParaRPr>
          </a:p>
          <a:p>
            <a:pPr>
              <a:lnSpc>
                <a:spcPts val="1001"/>
              </a:lnSpc>
              <a:tabLst>
                <a:tab algn="l" pos="3009960"/>
              </a:tabLst>
            </a:pPr>
            <a:endParaRPr b="0" lang="es-AR" sz="1800" spc="-1" strike="noStrike">
              <a:solidFill>
                <a:srgbClr val="000000"/>
              </a:solidFill>
              <a:latin typeface="Arial"/>
            </a:endParaRPr>
          </a:p>
          <a:p>
            <a:pPr>
              <a:lnSpc>
                <a:spcPts val="1001"/>
              </a:lnSpc>
              <a:tabLst>
                <a:tab algn="l" pos="3009960"/>
              </a:tabLst>
            </a:pPr>
            <a:endParaRPr b="0" lang="es-AR" sz="1800" spc="-1" strike="noStrike">
              <a:solidFill>
                <a:srgbClr val="000000"/>
              </a:solidFill>
              <a:latin typeface="Arial"/>
            </a:endParaRPr>
          </a:p>
          <a:p>
            <a:pPr>
              <a:lnSpc>
                <a:spcPts val="5000"/>
              </a:lnSpc>
              <a:tabLst>
                <a:tab algn="l" pos="3009960"/>
              </a:tabLst>
            </a:pPr>
            <a:r>
              <a:rPr b="1" lang="en-US" sz="3190" spc="-1" strike="noStrike">
                <a:solidFill>
                  <a:srgbClr val="000000"/>
                </a:solidFill>
                <a:latin typeface="Times New Roman"/>
              </a:rPr>
              <a:t>Timers</a:t>
            </a:r>
            <a:r>
              <a:rPr b="0" lang="en-US" sz="3190" spc="-1" strike="noStrike">
                <a:solidFill>
                  <a:srgbClr val="000000"/>
                </a:solidFill>
                <a:latin typeface="Times New Roman"/>
              </a:rPr>
              <a:t> </a:t>
            </a:r>
            <a:r>
              <a:rPr b="1" lang="en-US" sz="3190" spc="-1" strike="noStrike">
                <a:solidFill>
                  <a:srgbClr val="000000"/>
                </a:solidFill>
                <a:latin typeface="Times New Roman"/>
              </a:rPr>
              <a:t>son</a:t>
            </a:r>
            <a:r>
              <a:rPr b="0" lang="en-US" sz="3190" spc="-1" strike="noStrike">
                <a:solidFill>
                  <a:srgbClr val="000000"/>
                </a:solidFill>
                <a:latin typeface="Times New Roman"/>
              </a:rPr>
              <a:t> </a:t>
            </a:r>
            <a:r>
              <a:rPr b="1" lang="en-US" sz="3190" spc="-1" strike="noStrike">
                <a:solidFill>
                  <a:srgbClr val="000000"/>
                </a:solidFill>
                <a:latin typeface="Times New Roman"/>
              </a:rPr>
              <a:t>usados</a:t>
            </a:r>
            <a:r>
              <a:rPr b="0" lang="en-US" sz="3190" spc="-1" strike="noStrike">
                <a:solidFill>
                  <a:srgbClr val="000000"/>
                </a:solidFill>
                <a:latin typeface="Times New Roman"/>
              </a:rPr>
              <a:t> </a:t>
            </a:r>
            <a:r>
              <a:rPr b="1" lang="en-US" sz="3190" spc="-1" strike="noStrike">
                <a:solidFill>
                  <a:srgbClr val="000000"/>
                </a:solidFill>
                <a:latin typeface="Times New Roman"/>
              </a:rPr>
              <a:t>para:</a:t>
            </a:r>
            <a:endParaRPr b="0" lang="es-AR" sz="3190" spc="-1" strike="noStrike">
              <a:solidFill>
                <a:srgbClr val="000000"/>
              </a:solidFill>
              <a:latin typeface="Arial"/>
            </a:endParaRPr>
          </a:p>
        </p:txBody>
      </p:sp>
      <p:sp>
        <p:nvSpPr>
          <p:cNvPr id="722" name="TextBox 1"/>
          <p:cNvSpPr/>
          <p:nvPr/>
        </p:nvSpPr>
        <p:spPr>
          <a:xfrm>
            <a:off x="2463840" y="3274560"/>
            <a:ext cx="135360" cy="1429560"/>
          </a:xfrm>
          <a:prstGeom prst="rect">
            <a:avLst/>
          </a:prstGeom>
          <a:noFill/>
          <a:ln w="0">
            <a:noFill/>
          </a:ln>
        </p:spPr>
        <p:style>
          <a:lnRef idx="0"/>
          <a:fillRef idx="0"/>
          <a:effectRef idx="0"/>
          <a:fontRef idx="minor"/>
        </p:style>
        <p:txBody>
          <a:bodyPr wrap="none" lIns="0" rIns="0" tIns="0" bIns="45000" anchor="t">
            <a:spAutoFit/>
          </a:bodyPr>
          <a:p>
            <a:pPr>
              <a:lnSpc>
                <a:spcPts val="2900"/>
              </a:lnSpc>
            </a:pPr>
            <a:r>
              <a:rPr b="0" lang="en-US" sz="2100" spc="-1" strike="noStrike">
                <a:solidFill>
                  <a:srgbClr val="fc0128"/>
                </a:solidFill>
                <a:latin typeface="Arial Black"/>
              </a:rPr>
              <a:t>–</a:t>
            </a:r>
            <a:endParaRPr b="0" lang="es-AR" sz="21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999"/>
              </a:lnSpc>
            </a:pPr>
            <a:r>
              <a:rPr b="0" lang="en-US" sz="2100" spc="-1" strike="noStrike">
                <a:solidFill>
                  <a:srgbClr val="fc0128"/>
                </a:solidFill>
                <a:latin typeface="Arial Black"/>
              </a:rPr>
              <a:t>–</a:t>
            </a:r>
            <a:endParaRPr b="0" lang="es-AR" sz="21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999"/>
              </a:lnSpc>
            </a:pPr>
            <a:r>
              <a:rPr b="0" lang="en-US" sz="2100" spc="-1" strike="noStrike">
                <a:solidFill>
                  <a:srgbClr val="fc0128"/>
                </a:solidFill>
                <a:latin typeface="Arial Black"/>
              </a:rPr>
              <a:t>–</a:t>
            </a:r>
            <a:endParaRPr b="0" lang="es-AR" sz="2100" spc="-1" strike="noStrike">
              <a:solidFill>
                <a:srgbClr val="000000"/>
              </a:solidFill>
              <a:latin typeface="Arial"/>
            </a:endParaRPr>
          </a:p>
        </p:txBody>
      </p:sp>
      <p:sp>
        <p:nvSpPr>
          <p:cNvPr id="723" name="TextBox 1"/>
          <p:cNvSpPr/>
          <p:nvPr/>
        </p:nvSpPr>
        <p:spPr>
          <a:xfrm>
            <a:off x="3903480" y="3191040"/>
            <a:ext cx="5329440" cy="1556640"/>
          </a:xfrm>
          <a:prstGeom prst="rect">
            <a:avLst/>
          </a:prstGeom>
          <a:noFill/>
          <a:ln w="0">
            <a:noFill/>
          </a:ln>
        </p:spPr>
        <p:style>
          <a:lnRef idx="0"/>
          <a:fillRef idx="0"/>
          <a:effectRef idx="0"/>
          <a:fontRef idx="minor"/>
        </p:style>
        <p:txBody>
          <a:bodyPr wrap="none" lIns="0" rIns="0" tIns="0" bIns="45000" anchor="t">
            <a:spAutoFit/>
          </a:bodyPr>
          <a:p>
            <a:pPr>
              <a:lnSpc>
                <a:spcPts val="3900"/>
              </a:lnSpc>
              <a:tabLst>
                <a:tab algn="l" pos="101520"/>
              </a:tabLst>
            </a:pPr>
            <a:r>
              <a:rPr b="0" lang="en-US" sz="1800" spc="-1" strike="noStrike">
                <a:solidFill>
                  <a:srgbClr val="000000"/>
                </a:solidFill>
                <a:latin typeface="Calibri"/>
              </a:rPr>
              <a:t>	</a:t>
            </a:r>
            <a:r>
              <a:rPr b="1" lang="en-US" sz="2800" spc="-1" strike="noStrike">
                <a:solidFill>
                  <a:srgbClr val="000000"/>
                </a:solidFill>
                <a:latin typeface="Times New Roman"/>
              </a:rPr>
              <a:t>tiempo</a:t>
            </a:r>
            <a:r>
              <a:rPr b="0" lang="en-US" sz="2800" spc="-1" strike="noStrike">
                <a:solidFill>
                  <a:srgbClr val="000000"/>
                </a:solidFill>
                <a:latin typeface="Times New Roman"/>
              </a:rPr>
              <a:t> </a:t>
            </a:r>
            <a:r>
              <a:rPr b="1" lang="en-US" sz="2800" spc="-1" strike="noStrike">
                <a:solidFill>
                  <a:srgbClr val="000000"/>
                </a:solidFill>
                <a:latin typeface="Times New Roman"/>
              </a:rPr>
              <a:t>de</a:t>
            </a:r>
            <a:r>
              <a:rPr b="0" lang="en-US" sz="2800" spc="-1" strike="noStrike">
                <a:solidFill>
                  <a:srgbClr val="000000"/>
                </a:solidFill>
                <a:latin typeface="Times New Roman"/>
              </a:rPr>
              <a:t> </a:t>
            </a:r>
            <a:r>
              <a:rPr b="1" lang="en-US" sz="2800" spc="-1" strike="noStrike">
                <a:solidFill>
                  <a:srgbClr val="000000"/>
                </a:solidFill>
                <a:latin typeface="Times New Roman"/>
              </a:rPr>
              <a:t>referencia</a:t>
            </a:r>
            <a:r>
              <a:rPr b="0" lang="en-US" sz="2800" spc="-1" strike="noStrike">
                <a:solidFill>
                  <a:srgbClr val="000000"/>
                </a:solidFill>
                <a:latin typeface="Times New Roman"/>
              </a:rPr>
              <a:t> </a:t>
            </a:r>
            <a:r>
              <a:rPr b="1" lang="en-US" sz="2800" spc="-1" strike="noStrike">
                <a:solidFill>
                  <a:srgbClr val="000000"/>
                </a:solidFill>
                <a:latin typeface="Times New Roman"/>
              </a:rPr>
              <a:t>para</a:t>
            </a:r>
            <a:r>
              <a:rPr b="0" lang="en-US" sz="2800" spc="-1" strike="noStrike">
                <a:solidFill>
                  <a:srgbClr val="000000"/>
                </a:solidFill>
                <a:latin typeface="Times New Roman"/>
              </a:rPr>
              <a:t> </a:t>
            </a:r>
            <a:r>
              <a:rPr b="1" lang="en-US" sz="2800" spc="-1" strike="noStrike">
                <a:solidFill>
                  <a:srgbClr val="000000"/>
                </a:solidFill>
                <a:latin typeface="Times New Roman"/>
              </a:rPr>
              <a:t>eventos</a:t>
            </a:r>
            <a:endParaRPr b="0" lang="es-AR" sz="2800" spc="-1" strike="noStrike">
              <a:solidFill>
                <a:srgbClr val="000000"/>
              </a:solidFill>
              <a:latin typeface="Arial"/>
            </a:endParaRPr>
          </a:p>
          <a:p>
            <a:pPr>
              <a:lnSpc>
                <a:spcPts val="4000"/>
              </a:lnSpc>
              <a:tabLst>
                <a:tab algn="l" pos="101520"/>
              </a:tabLst>
            </a:pPr>
            <a:r>
              <a:rPr b="1" lang="en-US" sz="2800" spc="-1" strike="noStrike">
                <a:solidFill>
                  <a:srgbClr val="000000"/>
                </a:solidFill>
                <a:latin typeface="Times New Roman"/>
              </a:rPr>
              <a:t>contar</a:t>
            </a:r>
            <a:r>
              <a:rPr b="0" lang="en-US" sz="2800" spc="-1" strike="noStrike">
                <a:solidFill>
                  <a:srgbClr val="000000"/>
                </a:solidFill>
                <a:latin typeface="Times New Roman"/>
              </a:rPr>
              <a:t> </a:t>
            </a:r>
            <a:r>
              <a:rPr b="1" lang="en-US" sz="2800" spc="-1" strike="noStrike">
                <a:solidFill>
                  <a:srgbClr val="000000"/>
                </a:solidFill>
                <a:latin typeface="Times New Roman"/>
              </a:rPr>
              <a:t>el</a:t>
            </a:r>
            <a:r>
              <a:rPr b="0" lang="en-US" sz="2800" spc="-1" strike="noStrike">
                <a:solidFill>
                  <a:srgbClr val="000000"/>
                </a:solidFill>
                <a:latin typeface="Times New Roman"/>
              </a:rPr>
              <a:t> </a:t>
            </a:r>
            <a:r>
              <a:rPr b="1" lang="en-US" sz="2800" spc="-1" strike="noStrike">
                <a:solidFill>
                  <a:srgbClr val="000000"/>
                </a:solidFill>
                <a:latin typeface="Times New Roman"/>
              </a:rPr>
              <a:t>número</a:t>
            </a:r>
            <a:r>
              <a:rPr b="0" lang="en-US" sz="2800" spc="-1" strike="noStrike">
                <a:solidFill>
                  <a:srgbClr val="000000"/>
                </a:solidFill>
                <a:latin typeface="Times New Roman"/>
              </a:rPr>
              <a:t> </a:t>
            </a:r>
            <a:r>
              <a:rPr b="1" lang="en-US" sz="2800" spc="-1" strike="noStrike">
                <a:solidFill>
                  <a:srgbClr val="000000"/>
                </a:solidFill>
                <a:latin typeface="Times New Roman"/>
              </a:rPr>
              <a:t>de</a:t>
            </a:r>
            <a:r>
              <a:rPr b="0" lang="en-US" sz="2800" spc="-1" strike="noStrike">
                <a:solidFill>
                  <a:srgbClr val="000000"/>
                </a:solidFill>
                <a:latin typeface="Times New Roman"/>
              </a:rPr>
              <a:t> </a:t>
            </a:r>
            <a:r>
              <a:rPr b="1" lang="en-US" sz="2800" spc="-1" strike="noStrike">
                <a:solidFill>
                  <a:srgbClr val="000000"/>
                </a:solidFill>
                <a:latin typeface="Times New Roman"/>
              </a:rPr>
              <a:t>eventos</a:t>
            </a:r>
            <a:endParaRPr b="0" lang="es-AR" sz="2800" spc="-1" strike="noStrike">
              <a:solidFill>
                <a:srgbClr val="000000"/>
              </a:solidFill>
              <a:latin typeface="Arial"/>
            </a:endParaRPr>
          </a:p>
          <a:p>
            <a:pPr>
              <a:lnSpc>
                <a:spcPts val="4000"/>
              </a:lnSpc>
              <a:tabLst>
                <a:tab algn="l" pos="101520"/>
              </a:tabLst>
            </a:pPr>
            <a:r>
              <a:rPr b="1" lang="en-US" sz="2800" spc="-1" strike="noStrike">
                <a:solidFill>
                  <a:srgbClr val="000000"/>
                </a:solidFill>
                <a:latin typeface="Times New Roman"/>
              </a:rPr>
              <a:t>generación</a:t>
            </a:r>
            <a:r>
              <a:rPr b="0" lang="en-US" sz="2800" spc="-1" strike="noStrike">
                <a:solidFill>
                  <a:srgbClr val="000000"/>
                </a:solidFill>
                <a:latin typeface="Times New Roman"/>
              </a:rPr>
              <a:t> </a:t>
            </a:r>
            <a:r>
              <a:rPr b="1" lang="en-US" sz="2800" spc="-1" strike="noStrike">
                <a:solidFill>
                  <a:srgbClr val="000000"/>
                </a:solidFill>
                <a:latin typeface="Times New Roman"/>
              </a:rPr>
              <a:t>de</a:t>
            </a:r>
            <a:r>
              <a:rPr b="0" lang="en-US" sz="2800" spc="-1" strike="noStrike">
                <a:solidFill>
                  <a:srgbClr val="000000"/>
                </a:solidFill>
                <a:latin typeface="Times New Roman"/>
              </a:rPr>
              <a:t> </a:t>
            </a:r>
            <a:r>
              <a:rPr b="1" lang="en-US" sz="2800" spc="-1" strike="noStrike">
                <a:solidFill>
                  <a:srgbClr val="000000"/>
                </a:solidFill>
                <a:latin typeface="Times New Roman"/>
              </a:rPr>
              <a:t>formas</a:t>
            </a:r>
            <a:r>
              <a:rPr b="0" lang="en-US" sz="2800" spc="-1" strike="noStrike">
                <a:solidFill>
                  <a:srgbClr val="000000"/>
                </a:solidFill>
                <a:latin typeface="Times New Roman"/>
              </a:rPr>
              <a:t> </a:t>
            </a:r>
            <a:r>
              <a:rPr b="1" lang="en-US" sz="2800" spc="-1" strike="noStrike">
                <a:solidFill>
                  <a:srgbClr val="000000"/>
                </a:solidFill>
                <a:latin typeface="Times New Roman"/>
              </a:rPr>
              <a:t>de</a:t>
            </a:r>
            <a:r>
              <a:rPr b="0" lang="en-US" sz="2800" spc="-1" strike="noStrike">
                <a:solidFill>
                  <a:srgbClr val="000000"/>
                </a:solidFill>
                <a:latin typeface="Times New Roman"/>
              </a:rPr>
              <a:t> </a:t>
            </a:r>
            <a:r>
              <a:rPr b="1" lang="en-US" sz="2800" spc="-1" strike="noStrike">
                <a:solidFill>
                  <a:srgbClr val="000000"/>
                </a:solidFill>
                <a:latin typeface="Times New Roman"/>
              </a:rPr>
              <a:t>onda</a:t>
            </a:r>
            <a:r>
              <a:rPr b="0" lang="en-US" sz="2800" spc="-1" strike="noStrike">
                <a:solidFill>
                  <a:srgbClr val="000000"/>
                </a:solidFill>
                <a:latin typeface="Times New Roman"/>
              </a:rPr>
              <a:t> </a:t>
            </a:r>
            <a:r>
              <a:rPr b="1" lang="en-US" sz="2800" spc="-1" strike="noStrike">
                <a:solidFill>
                  <a:srgbClr val="000000"/>
                </a:solidFill>
                <a:latin typeface="Times New Roman"/>
              </a:rPr>
              <a:t>etc...</a:t>
            </a:r>
            <a:endParaRPr b="0" lang="es-AR" sz="2800" spc="-1" strike="noStrike">
              <a:solidFill>
                <a:srgbClr val="000000"/>
              </a:solidFill>
              <a:latin typeface="Arial"/>
            </a:endParaRPr>
          </a:p>
        </p:txBody>
      </p:sp>
      <p:sp>
        <p:nvSpPr>
          <p:cNvPr id="724" name="TextBox 1"/>
          <p:cNvSpPr/>
          <p:nvPr/>
        </p:nvSpPr>
        <p:spPr>
          <a:xfrm>
            <a:off x="2463840" y="6742440"/>
            <a:ext cx="135360" cy="1429560"/>
          </a:xfrm>
          <a:prstGeom prst="rect">
            <a:avLst/>
          </a:prstGeom>
          <a:noFill/>
          <a:ln w="0">
            <a:noFill/>
          </a:ln>
        </p:spPr>
        <p:style>
          <a:lnRef idx="0"/>
          <a:fillRef idx="0"/>
          <a:effectRef idx="0"/>
          <a:fontRef idx="minor"/>
        </p:style>
        <p:txBody>
          <a:bodyPr wrap="none" lIns="0" rIns="0" tIns="0" bIns="45000" anchor="t">
            <a:spAutoFit/>
          </a:bodyPr>
          <a:p>
            <a:pPr>
              <a:lnSpc>
                <a:spcPts val="2900"/>
              </a:lnSpc>
            </a:pPr>
            <a:r>
              <a:rPr b="0" lang="en-US" sz="2100" spc="-1" strike="noStrike">
                <a:solidFill>
                  <a:srgbClr val="fc0128"/>
                </a:solidFill>
                <a:latin typeface="Arial Black"/>
              </a:rPr>
              <a:t>–</a:t>
            </a:r>
            <a:endParaRPr b="0" lang="es-AR" sz="21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999"/>
              </a:lnSpc>
            </a:pPr>
            <a:r>
              <a:rPr b="0" lang="en-US" sz="2100" spc="-1" strike="noStrike">
                <a:solidFill>
                  <a:srgbClr val="fc0128"/>
                </a:solidFill>
                <a:latin typeface="Arial Black"/>
              </a:rPr>
              <a:t>–</a:t>
            </a:r>
            <a:endParaRPr b="0" lang="es-AR" sz="21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999"/>
              </a:lnSpc>
            </a:pPr>
            <a:r>
              <a:rPr b="0" lang="en-US" sz="2100" spc="-1" strike="noStrike">
                <a:solidFill>
                  <a:srgbClr val="fc0128"/>
                </a:solidFill>
                <a:latin typeface="Arial Black"/>
              </a:rPr>
              <a:t>–</a:t>
            </a:r>
            <a:endParaRPr b="0" lang="es-AR" sz="2100" spc="-1" strike="noStrike">
              <a:solidFill>
                <a:srgbClr val="000000"/>
              </a:solidFill>
              <a:latin typeface="Arial"/>
            </a:endParaRPr>
          </a:p>
        </p:txBody>
      </p:sp>
      <p:sp>
        <p:nvSpPr>
          <p:cNvPr id="725" name="TextBox 1"/>
          <p:cNvSpPr/>
          <p:nvPr/>
        </p:nvSpPr>
        <p:spPr>
          <a:xfrm>
            <a:off x="3024000" y="6658560"/>
            <a:ext cx="1118160" cy="1556640"/>
          </a:xfrm>
          <a:prstGeom prst="rect">
            <a:avLst/>
          </a:prstGeom>
          <a:noFill/>
          <a:ln w="0">
            <a:noFill/>
          </a:ln>
        </p:spPr>
        <p:style>
          <a:lnRef idx="0"/>
          <a:fillRef idx="0"/>
          <a:effectRef idx="0"/>
          <a:fontRef idx="minor"/>
        </p:style>
        <p:txBody>
          <a:bodyPr wrap="none" lIns="0" rIns="0" tIns="0" bIns="45000" anchor="t">
            <a:spAutoFit/>
          </a:bodyPr>
          <a:p>
            <a:pPr>
              <a:lnSpc>
                <a:spcPts val="3900"/>
              </a:lnSpc>
            </a:pPr>
            <a:r>
              <a:rPr b="1" lang="en-US" sz="2800" spc="-1" strike="noStrike">
                <a:solidFill>
                  <a:srgbClr val="ff0000"/>
                </a:solidFill>
                <a:latin typeface="Times New Roman"/>
              </a:rPr>
              <a:t>Timer0</a:t>
            </a:r>
            <a:endParaRPr b="0" lang="es-AR" sz="2800" spc="-1" strike="noStrike">
              <a:solidFill>
                <a:srgbClr val="000000"/>
              </a:solidFill>
              <a:latin typeface="Arial"/>
            </a:endParaRPr>
          </a:p>
          <a:p>
            <a:pPr>
              <a:lnSpc>
                <a:spcPts val="4000"/>
              </a:lnSpc>
            </a:pPr>
            <a:r>
              <a:rPr b="1" i="1" lang="en-US" sz="2800" spc="-1" strike="noStrike">
                <a:solidFill>
                  <a:schemeClr val="accent5">
                    <a:lumMod val="60000"/>
                    <a:lumOff val="40000"/>
                  </a:schemeClr>
                </a:solidFill>
                <a:latin typeface="Times New Roman"/>
              </a:rPr>
              <a:t>Timer1</a:t>
            </a:r>
            <a:endParaRPr b="0" lang="es-AR" sz="2800" spc="-1" strike="noStrike">
              <a:solidFill>
                <a:srgbClr val="000000"/>
              </a:solidFill>
              <a:latin typeface="Arial"/>
            </a:endParaRPr>
          </a:p>
          <a:p>
            <a:pPr>
              <a:lnSpc>
                <a:spcPts val="4000"/>
              </a:lnSpc>
            </a:pPr>
            <a:r>
              <a:rPr b="1" i="1" lang="en-US" sz="2800" spc="-1" strike="noStrike">
                <a:solidFill>
                  <a:schemeClr val="accent5">
                    <a:lumMod val="60000"/>
                    <a:lumOff val="40000"/>
                  </a:schemeClr>
                </a:solidFill>
                <a:latin typeface="Times New Roman"/>
              </a:rPr>
              <a:t>Timer2</a:t>
            </a:r>
            <a:endParaRPr b="0" lang="es-AR" sz="2800" spc="-1" strike="noStrike">
              <a:solidFill>
                <a:srgbClr val="000000"/>
              </a:solidFill>
              <a:latin typeface="Arial"/>
            </a:endParaRPr>
          </a:p>
        </p:txBody>
      </p:sp>
      <p:sp>
        <p:nvSpPr>
          <p:cNvPr id="726" name="CuadroTexto 4"/>
          <p:cNvSpPr/>
          <p:nvPr/>
        </p:nvSpPr>
        <p:spPr>
          <a:xfrm>
            <a:off x="4852800" y="6849360"/>
            <a:ext cx="2963880" cy="303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s-ES" sz="1400" spc="-1" strike="noStrike" u="sng">
                <a:solidFill>
                  <a:srgbClr val="ff0000"/>
                </a:solidFill>
                <a:uFillTx/>
                <a:latin typeface="Calibri"/>
              </a:rPr>
              <a:t>Vamos a utilizarlo en nuestro curso</a:t>
            </a: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7" name="Picture 3" descr=""/>
          <p:cNvPicPr/>
          <p:nvPr/>
        </p:nvPicPr>
        <p:blipFill>
          <a:blip r:embed="rId1"/>
          <a:stretch/>
        </p:blipFill>
        <p:spPr>
          <a:xfrm>
            <a:off x="1386000" y="812520"/>
            <a:ext cx="12347280" cy="9062640"/>
          </a:xfrm>
          <a:prstGeom prst="rect">
            <a:avLst/>
          </a:prstGeom>
          <a:ln w="0">
            <a:noFill/>
          </a:ln>
        </p:spPr>
      </p:pic>
      <p:sp>
        <p:nvSpPr>
          <p:cNvPr id="728" name="TextBox 1"/>
          <p:cNvSpPr/>
          <p:nvPr/>
        </p:nvSpPr>
        <p:spPr>
          <a:xfrm>
            <a:off x="1608120" y="762840"/>
            <a:ext cx="12125160" cy="820080"/>
          </a:xfrm>
          <a:prstGeom prst="rect">
            <a:avLst/>
          </a:prstGeom>
          <a:noFill/>
          <a:ln w="0">
            <a:noFill/>
          </a:ln>
        </p:spPr>
        <p:style>
          <a:lnRef idx="0"/>
          <a:fillRef idx="0"/>
          <a:effectRef idx="0"/>
          <a:fontRef idx="minor"/>
        </p:style>
        <p:txBody>
          <a:bodyPr lIns="0" rIns="0" tIns="0" bIns="45000" anchor="t">
            <a:spAutoFit/>
          </a:bodyPr>
          <a:p>
            <a:pPr algn="ctr">
              <a:lnSpc>
                <a:spcPts val="6100"/>
              </a:lnSpc>
              <a:tabLst>
                <a:tab algn="l" pos="774720"/>
              </a:tabLst>
            </a:pPr>
            <a:r>
              <a:rPr b="1" i="1" lang="es-AR" sz="4390" spc="-1" strike="noStrike">
                <a:solidFill>
                  <a:srgbClr val="ff0000"/>
                </a:solidFill>
                <a:latin typeface="Times New Roman"/>
              </a:rPr>
              <a:t>Características</a:t>
            </a:r>
            <a:r>
              <a:rPr b="1" i="1" lang="en-US" sz="4390" spc="-1" strike="noStrike">
                <a:solidFill>
                  <a:srgbClr val="ff0000"/>
                </a:solidFill>
                <a:latin typeface="Times New Roman"/>
              </a:rPr>
              <a:t> del Timer 0</a:t>
            </a:r>
            <a:endParaRPr b="0" lang="es-AR" sz="4390" spc="-1" strike="noStrike">
              <a:solidFill>
                <a:srgbClr val="000000"/>
              </a:solidFill>
              <a:latin typeface="Arial"/>
            </a:endParaRPr>
          </a:p>
        </p:txBody>
      </p:sp>
      <p:sp>
        <p:nvSpPr>
          <p:cNvPr id="729" name="TextBox 1"/>
          <p:cNvSpPr/>
          <p:nvPr/>
        </p:nvSpPr>
        <p:spPr>
          <a:xfrm>
            <a:off x="2162520" y="2571480"/>
            <a:ext cx="1848240" cy="99792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343080"/>
                <a:tab algn="l" pos="49536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ffffff"/>
                </a:solidFill>
                <a:latin typeface="Times New Roman"/>
              </a:rPr>
              <a:t>SIZE</a:t>
            </a:r>
            <a:r>
              <a:rPr b="0" lang="en-US" sz="1800" spc="-1" strike="noStrike">
                <a:solidFill>
                  <a:srgbClr val="000000"/>
                </a:solidFill>
                <a:latin typeface="Times New Roman"/>
              </a:rPr>
              <a:t> </a:t>
            </a:r>
            <a:r>
              <a:rPr b="1" lang="en-US" sz="1800" spc="-1" strike="noStrike">
                <a:solidFill>
                  <a:srgbClr val="ffffff"/>
                </a:solidFill>
                <a:latin typeface="Times New Roman"/>
              </a:rPr>
              <a:t>OF</a:t>
            </a:r>
            <a:endParaRPr b="0" lang="es-AR" sz="1800" spc="-1" strike="noStrike">
              <a:solidFill>
                <a:srgbClr val="000000"/>
              </a:solidFill>
              <a:latin typeface="Arial"/>
            </a:endParaRPr>
          </a:p>
          <a:p>
            <a:pPr>
              <a:lnSpc>
                <a:spcPts val="2100"/>
              </a:lnSpc>
              <a:tabLst>
                <a:tab algn="l" pos="343080"/>
                <a:tab algn="l" pos="495360"/>
              </a:tabLst>
            </a:pPr>
            <a:r>
              <a:rPr b="0" lang="en-US" sz="1800" spc="-1" strike="noStrike">
                <a:solidFill>
                  <a:srgbClr val="000000"/>
                </a:solidFill>
                <a:latin typeface="Calibri"/>
              </a:rPr>
              <a:t>	</a:t>
            </a:r>
            <a:r>
              <a:rPr b="1" lang="en-US" sz="1800" spc="-1" strike="noStrike">
                <a:solidFill>
                  <a:srgbClr val="ffffff"/>
                </a:solidFill>
                <a:latin typeface="Times New Roman"/>
              </a:rPr>
              <a:t>REGISTER</a:t>
            </a:r>
            <a:endParaRPr b="0" lang="es-AR" sz="1800" spc="-1" strike="noStrike">
              <a:solidFill>
                <a:srgbClr val="000000"/>
              </a:solidFill>
              <a:latin typeface="Arial"/>
            </a:endParaRPr>
          </a:p>
          <a:p>
            <a:pPr>
              <a:lnSpc>
                <a:spcPts val="2900"/>
              </a:lnSpc>
              <a:tabLst>
                <a:tab algn="l" pos="343080"/>
                <a:tab algn="l" pos="495360"/>
              </a:tabLst>
            </a:pPr>
            <a:r>
              <a:rPr b="1" lang="en-US" sz="1800" spc="-1" strike="noStrike">
                <a:solidFill>
                  <a:srgbClr val="ffffff"/>
                </a:solidFill>
                <a:latin typeface="Times New Roman"/>
              </a:rPr>
              <a:t>CLOCK</a:t>
            </a:r>
            <a:r>
              <a:rPr b="0" lang="en-US" sz="1800" spc="-1" strike="noStrike">
                <a:solidFill>
                  <a:srgbClr val="000000"/>
                </a:solidFill>
                <a:latin typeface="Times New Roman"/>
              </a:rPr>
              <a:t> </a:t>
            </a:r>
            <a:r>
              <a:rPr b="1" lang="en-US" sz="1800" spc="-1" strike="noStrike">
                <a:solidFill>
                  <a:srgbClr val="ffffff"/>
                </a:solidFill>
                <a:latin typeface="Times New Roman"/>
              </a:rPr>
              <a:t>SOURCE</a:t>
            </a:r>
            <a:endParaRPr b="0" lang="es-AR" sz="1800" spc="-1" strike="noStrike">
              <a:solidFill>
                <a:srgbClr val="000000"/>
              </a:solidFill>
              <a:latin typeface="Arial"/>
            </a:endParaRPr>
          </a:p>
        </p:txBody>
      </p:sp>
      <p:sp>
        <p:nvSpPr>
          <p:cNvPr id="730" name="TextBox 1"/>
          <p:cNvSpPr/>
          <p:nvPr/>
        </p:nvSpPr>
        <p:spPr>
          <a:xfrm>
            <a:off x="2601720" y="3827880"/>
            <a:ext cx="95364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ffffff"/>
                </a:solidFill>
                <a:latin typeface="Times New Roman"/>
              </a:rPr>
              <a:t>(Internal)</a:t>
            </a:r>
            <a:endParaRPr b="0" lang="es-AR" sz="1800" spc="-1" strike="noStrike">
              <a:solidFill>
                <a:srgbClr val="000000"/>
              </a:solidFill>
              <a:latin typeface="Arial"/>
            </a:endParaRPr>
          </a:p>
        </p:txBody>
      </p:sp>
      <p:sp>
        <p:nvSpPr>
          <p:cNvPr id="731" name="TextBox 1"/>
          <p:cNvSpPr/>
          <p:nvPr/>
        </p:nvSpPr>
        <p:spPr>
          <a:xfrm>
            <a:off x="5463000" y="2571480"/>
            <a:ext cx="1405080" cy="101088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368280"/>
              </a:tabLst>
            </a:pPr>
            <a:r>
              <a:rPr b="1" lang="en-US" sz="1800" spc="-1" strike="noStrike">
                <a:solidFill>
                  <a:srgbClr val="000000"/>
                </a:solidFill>
                <a:latin typeface="Times New Roman"/>
              </a:rPr>
              <a:t>8-bits</a:t>
            </a:r>
            <a:r>
              <a:rPr b="0" lang="en-US" sz="1800" spc="-1" strike="noStrike">
                <a:solidFill>
                  <a:srgbClr val="000000"/>
                </a:solidFill>
                <a:latin typeface="Times New Roman"/>
              </a:rPr>
              <a:t> </a:t>
            </a:r>
            <a:r>
              <a:rPr b="1" lang="en-US" sz="1800" spc="-1" strike="noStrike">
                <a:solidFill>
                  <a:srgbClr val="000000"/>
                </a:solidFill>
                <a:latin typeface="Times New Roman"/>
              </a:rPr>
              <a:t>(TMR0)</a:t>
            </a:r>
            <a:endParaRPr b="0" lang="es-AR" sz="1800" spc="-1" strike="noStrike">
              <a:solidFill>
                <a:srgbClr val="000000"/>
              </a:solidFill>
              <a:latin typeface="Arial"/>
            </a:endParaRPr>
          </a:p>
          <a:p>
            <a:pPr>
              <a:lnSpc>
                <a:spcPts val="1001"/>
              </a:lnSpc>
              <a:tabLst>
                <a:tab algn="l" pos="368280"/>
              </a:tabLst>
            </a:pPr>
            <a:endParaRPr b="0" lang="es-AR" sz="1800" spc="-1" strike="noStrike">
              <a:solidFill>
                <a:srgbClr val="000000"/>
              </a:solidFill>
              <a:latin typeface="Arial"/>
            </a:endParaRPr>
          </a:p>
          <a:p>
            <a:pPr>
              <a:lnSpc>
                <a:spcPts val="1001"/>
              </a:lnSpc>
              <a:tabLst>
                <a:tab algn="l" pos="368280"/>
              </a:tabLst>
            </a:pPr>
            <a:endParaRPr b="0" lang="es-AR" sz="1800" spc="-1" strike="noStrike">
              <a:solidFill>
                <a:srgbClr val="000000"/>
              </a:solidFill>
              <a:latin typeface="Arial"/>
            </a:endParaRPr>
          </a:p>
          <a:p>
            <a:pPr>
              <a:lnSpc>
                <a:spcPts val="3101"/>
              </a:lnSpc>
              <a:tabLst>
                <a:tab algn="l" pos="368280"/>
              </a:tabLst>
            </a:pPr>
            <a:r>
              <a:rPr b="0" lang="en-US" sz="1800" spc="-1" strike="noStrike">
                <a:solidFill>
                  <a:srgbClr val="000000"/>
                </a:solidFill>
                <a:latin typeface="Calibri"/>
              </a:rPr>
              <a:t>	</a:t>
            </a:r>
            <a:r>
              <a:rPr b="1" lang="en-US" sz="1800" spc="-1" strike="noStrike">
                <a:solidFill>
                  <a:srgbClr val="000000"/>
                </a:solidFill>
                <a:latin typeface="Times New Roman"/>
              </a:rPr>
              <a:t>Fosc/4</a:t>
            </a:r>
            <a:endParaRPr b="0" lang="es-AR" sz="1800" spc="-1" strike="noStrike">
              <a:solidFill>
                <a:srgbClr val="000000"/>
              </a:solidFill>
              <a:latin typeface="Arial"/>
            </a:endParaRPr>
          </a:p>
        </p:txBody>
      </p:sp>
      <p:sp>
        <p:nvSpPr>
          <p:cNvPr id="732" name="TextBox 1"/>
          <p:cNvSpPr/>
          <p:nvPr/>
        </p:nvSpPr>
        <p:spPr>
          <a:xfrm>
            <a:off x="8290440" y="2571480"/>
            <a:ext cx="1855800" cy="99792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520560"/>
                <a:tab algn="l" pos="533520"/>
              </a:tabLst>
            </a:pPr>
            <a:r>
              <a:rPr b="0" lang="en-US" sz="1800" spc="-1" strike="noStrike">
                <a:solidFill>
                  <a:srgbClr val="000000"/>
                </a:solidFill>
                <a:latin typeface="Calibri"/>
              </a:rPr>
              <a:t>	</a:t>
            </a:r>
            <a:r>
              <a:rPr b="1" lang="en-US" sz="1800" spc="-1" strike="noStrike">
                <a:solidFill>
                  <a:srgbClr val="000000"/>
                </a:solidFill>
                <a:latin typeface="Times New Roman"/>
              </a:rPr>
              <a:t>16-bits</a:t>
            </a:r>
            <a:endParaRPr b="0" lang="es-AR" sz="1800" spc="-1" strike="noStrike">
              <a:solidFill>
                <a:srgbClr val="000000"/>
              </a:solidFill>
              <a:latin typeface="Arial"/>
            </a:endParaRPr>
          </a:p>
          <a:p>
            <a:pPr>
              <a:lnSpc>
                <a:spcPts val="2100"/>
              </a:lnSpc>
              <a:tabLst>
                <a:tab algn="l" pos="520560"/>
                <a:tab algn="l" pos="533520"/>
              </a:tabLst>
            </a:pPr>
            <a:r>
              <a:rPr b="1" lang="en-US" sz="1800" spc="-1" strike="noStrike">
                <a:solidFill>
                  <a:srgbClr val="000000"/>
                </a:solidFill>
                <a:latin typeface="Times New Roman"/>
              </a:rPr>
              <a:t>(TMR1H:TMR1L)</a:t>
            </a:r>
            <a:endParaRPr b="0" lang="es-AR" sz="1800" spc="-1" strike="noStrike">
              <a:solidFill>
                <a:srgbClr val="000000"/>
              </a:solidFill>
              <a:latin typeface="Arial"/>
            </a:endParaRPr>
          </a:p>
          <a:p>
            <a:pPr>
              <a:lnSpc>
                <a:spcPts val="2900"/>
              </a:lnSpc>
              <a:tabLst>
                <a:tab algn="l" pos="520560"/>
                <a:tab algn="l" pos="5335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Fosc/4</a:t>
            </a:r>
            <a:endParaRPr b="0" lang="es-AR" sz="1800" spc="-1" strike="noStrike">
              <a:solidFill>
                <a:srgbClr val="000000"/>
              </a:solidFill>
              <a:latin typeface="Arial"/>
            </a:endParaRPr>
          </a:p>
        </p:txBody>
      </p:sp>
      <p:sp>
        <p:nvSpPr>
          <p:cNvPr id="733" name="TextBox 1"/>
          <p:cNvSpPr/>
          <p:nvPr/>
        </p:nvSpPr>
        <p:spPr>
          <a:xfrm>
            <a:off x="11328840" y="2571480"/>
            <a:ext cx="1405080" cy="101088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355680"/>
              </a:tabLst>
            </a:pPr>
            <a:r>
              <a:rPr b="1" lang="en-US" sz="1800" spc="-1" strike="noStrike">
                <a:solidFill>
                  <a:srgbClr val="000000"/>
                </a:solidFill>
                <a:latin typeface="Times New Roman"/>
              </a:rPr>
              <a:t>8-bits</a:t>
            </a:r>
            <a:r>
              <a:rPr b="0" lang="en-US" sz="1800" spc="-1" strike="noStrike">
                <a:solidFill>
                  <a:srgbClr val="000000"/>
                </a:solidFill>
                <a:latin typeface="Times New Roman"/>
              </a:rPr>
              <a:t> </a:t>
            </a:r>
            <a:r>
              <a:rPr b="1" lang="en-US" sz="1800" spc="-1" strike="noStrike">
                <a:solidFill>
                  <a:srgbClr val="000000"/>
                </a:solidFill>
                <a:latin typeface="Times New Roman"/>
              </a:rPr>
              <a:t>(TMR2)</a:t>
            </a:r>
            <a:endParaRPr b="0" lang="es-AR" sz="1800" spc="-1" strike="noStrike">
              <a:solidFill>
                <a:srgbClr val="000000"/>
              </a:solidFill>
              <a:latin typeface="Arial"/>
            </a:endParaRPr>
          </a:p>
          <a:p>
            <a:pPr>
              <a:lnSpc>
                <a:spcPts val="1001"/>
              </a:lnSpc>
              <a:tabLst>
                <a:tab algn="l" pos="355680"/>
              </a:tabLst>
            </a:pPr>
            <a:endParaRPr b="0" lang="es-AR" sz="1800" spc="-1" strike="noStrike">
              <a:solidFill>
                <a:srgbClr val="000000"/>
              </a:solidFill>
              <a:latin typeface="Arial"/>
            </a:endParaRPr>
          </a:p>
          <a:p>
            <a:pPr>
              <a:lnSpc>
                <a:spcPts val="1001"/>
              </a:lnSpc>
              <a:tabLst>
                <a:tab algn="l" pos="355680"/>
              </a:tabLst>
            </a:pPr>
            <a:endParaRPr b="0" lang="es-AR" sz="1800" spc="-1" strike="noStrike">
              <a:solidFill>
                <a:srgbClr val="000000"/>
              </a:solidFill>
              <a:latin typeface="Arial"/>
            </a:endParaRPr>
          </a:p>
          <a:p>
            <a:pPr>
              <a:lnSpc>
                <a:spcPts val="3101"/>
              </a:lnSpc>
              <a:tabLst>
                <a:tab algn="l" pos="355680"/>
              </a:tabLst>
            </a:pPr>
            <a:r>
              <a:rPr b="0" lang="en-US" sz="1800" spc="-1" strike="noStrike">
                <a:solidFill>
                  <a:srgbClr val="000000"/>
                </a:solidFill>
                <a:latin typeface="Calibri"/>
              </a:rPr>
              <a:t>	</a:t>
            </a:r>
            <a:r>
              <a:rPr b="1" lang="en-US" sz="1800" spc="-1" strike="noStrike">
                <a:solidFill>
                  <a:srgbClr val="000000"/>
                </a:solidFill>
                <a:latin typeface="Times New Roman"/>
              </a:rPr>
              <a:t>Fosc/4</a:t>
            </a:r>
            <a:endParaRPr b="0" lang="es-AR" sz="1800" spc="-1" strike="noStrike">
              <a:solidFill>
                <a:srgbClr val="000000"/>
              </a:solidFill>
              <a:latin typeface="Arial"/>
            </a:endParaRPr>
          </a:p>
        </p:txBody>
      </p:sp>
      <p:sp>
        <p:nvSpPr>
          <p:cNvPr id="734" name="TextBox 1"/>
          <p:cNvSpPr/>
          <p:nvPr/>
        </p:nvSpPr>
        <p:spPr>
          <a:xfrm>
            <a:off x="5041800" y="4340520"/>
            <a:ext cx="2248920" cy="344988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241200"/>
                <a:tab algn="l" pos="431640"/>
                <a:tab algn="l" pos="444600"/>
                <a:tab algn="l" pos="558720"/>
                <a:tab algn="l" pos="571680"/>
                <a:tab algn="l" pos="9270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T0CKI</a:t>
            </a:r>
            <a:r>
              <a:rPr b="0" lang="en-US" sz="1800" spc="-1" strike="noStrike">
                <a:solidFill>
                  <a:srgbClr val="000000"/>
                </a:solidFill>
                <a:latin typeface="Times New Roman"/>
              </a:rPr>
              <a:t> </a:t>
            </a:r>
            <a:r>
              <a:rPr b="1" lang="en-US" sz="1800" spc="-1" strike="noStrike">
                <a:solidFill>
                  <a:srgbClr val="000000"/>
                </a:solidFill>
                <a:latin typeface="Times New Roman"/>
              </a:rPr>
              <a:t>pin</a:t>
            </a:r>
            <a:endParaRPr b="0" lang="es-AR" sz="1800" spc="-1" strike="noStrike">
              <a:solidFill>
                <a:srgbClr val="000000"/>
              </a:solidFill>
              <a:latin typeface="Arial"/>
            </a:endParaRPr>
          </a:p>
          <a:p>
            <a:pPr>
              <a:lnSpc>
                <a:spcPts val="1001"/>
              </a:lnSpc>
              <a:tabLst>
                <a:tab algn="l" pos="241200"/>
                <a:tab algn="l" pos="431640"/>
                <a:tab algn="l" pos="444600"/>
                <a:tab algn="l" pos="558720"/>
                <a:tab algn="l" pos="571680"/>
                <a:tab algn="l" pos="927000"/>
              </a:tabLst>
            </a:pPr>
            <a:endParaRPr b="0" lang="es-AR" sz="1800" spc="-1" strike="noStrike">
              <a:solidFill>
                <a:srgbClr val="000000"/>
              </a:solidFill>
              <a:latin typeface="Arial"/>
            </a:endParaRPr>
          </a:p>
          <a:p>
            <a:pPr>
              <a:lnSpc>
                <a:spcPts val="1001"/>
              </a:lnSpc>
              <a:tabLst>
                <a:tab algn="l" pos="241200"/>
                <a:tab algn="l" pos="431640"/>
                <a:tab algn="l" pos="444600"/>
                <a:tab algn="l" pos="558720"/>
                <a:tab algn="l" pos="571680"/>
                <a:tab algn="l" pos="927000"/>
              </a:tabLst>
            </a:pPr>
            <a:endParaRPr b="0" lang="es-AR" sz="1800" spc="-1" strike="noStrike">
              <a:solidFill>
                <a:srgbClr val="000000"/>
              </a:solidFill>
              <a:latin typeface="Arial"/>
            </a:endParaRPr>
          </a:p>
          <a:p>
            <a:pPr>
              <a:lnSpc>
                <a:spcPts val="1001"/>
              </a:lnSpc>
              <a:tabLst>
                <a:tab algn="l" pos="241200"/>
                <a:tab algn="l" pos="431640"/>
                <a:tab algn="l" pos="444600"/>
                <a:tab algn="l" pos="558720"/>
                <a:tab algn="l" pos="571680"/>
                <a:tab algn="l" pos="927000"/>
              </a:tabLst>
            </a:pPr>
            <a:endParaRPr b="0" lang="es-AR" sz="1800" spc="-1" strike="noStrike">
              <a:solidFill>
                <a:srgbClr val="000000"/>
              </a:solidFill>
              <a:latin typeface="Arial"/>
            </a:endParaRPr>
          </a:p>
          <a:p>
            <a:pPr>
              <a:lnSpc>
                <a:spcPts val="1001"/>
              </a:lnSpc>
              <a:tabLst>
                <a:tab algn="l" pos="241200"/>
                <a:tab algn="l" pos="431640"/>
                <a:tab algn="l" pos="444600"/>
                <a:tab algn="l" pos="558720"/>
                <a:tab algn="l" pos="571680"/>
                <a:tab algn="l" pos="927000"/>
              </a:tabLst>
            </a:pPr>
            <a:endParaRPr b="0" lang="es-AR" sz="1800" spc="-1" strike="noStrike">
              <a:solidFill>
                <a:srgbClr val="000000"/>
              </a:solidFill>
              <a:latin typeface="Arial"/>
            </a:endParaRPr>
          </a:p>
          <a:p>
            <a:pPr>
              <a:lnSpc>
                <a:spcPts val="3200"/>
              </a:lnSpc>
              <a:tabLst>
                <a:tab algn="l" pos="241200"/>
                <a:tab algn="l" pos="431640"/>
                <a:tab algn="l" pos="444600"/>
                <a:tab algn="l" pos="558720"/>
                <a:tab algn="l" pos="571680"/>
                <a:tab algn="l" pos="927000"/>
              </a:tabLst>
            </a:pPr>
            <a:r>
              <a:rPr b="0" lang="en-US" sz="1800" spc="-1" strike="noStrike">
                <a:solidFill>
                  <a:srgbClr val="000000"/>
                </a:solidFill>
                <a:latin typeface="Calibri"/>
              </a:rPr>
              <a:t>	</a:t>
            </a:r>
            <a:r>
              <a:rPr b="1" lang="en-US" sz="1800" spc="-1" strike="noStrike">
                <a:solidFill>
                  <a:srgbClr val="000000"/>
                </a:solidFill>
                <a:latin typeface="Times New Roman"/>
              </a:rPr>
              <a:t>Prescaler</a:t>
            </a:r>
            <a:r>
              <a:rPr b="0" lang="en-US" sz="1800" spc="-1" strike="noStrike">
                <a:solidFill>
                  <a:srgbClr val="000000"/>
                </a:solidFill>
                <a:latin typeface="Times New Roman"/>
              </a:rPr>
              <a:t> </a:t>
            </a:r>
            <a:r>
              <a:rPr b="1" lang="en-US" sz="1800" spc="-1" strike="noStrike">
                <a:solidFill>
                  <a:srgbClr val="000000"/>
                </a:solidFill>
                <a:latin typeface="Times New Roman"/>
              </a:rPr>
              <a:t>8-bits</a:t>
            </a:r>
            <a:endParaRPr b="0" lang="es-AR" sz="1800" spc="-1" strike="noStrike">
              <a:solidFill>
                <a:srgbClr val="000000"/>
              </a:solidFill>
              <a:latin typeface="Arial"/>
            </a:endParaRPr>
          </a:p>
          <a:p>
            <a:pPr>
              <a:lnSpc>
                <a:spcPts val="2100"/>
              </a:lnSpc>
              <a:tabLst>
                <a:tab algn="l" pos="241200"/>
                <a:tab algn="l" pos="431640"/>
                <a:tab algn="l" pos="444600"/>
                <a:tab algn="l" pos="558720"/>
                <a:tab algn="l" pos="571680"/>
                <a:tab algn="l" pos="9270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(1:2</a:t>
            </a:r>
            <a:r>
              <a:rPr b="0" lang="en-US" sz="1800" spc="-1" strike="noStrike">
                <a:solidFill>
                  <a:srgbClr val="000000"/>
                </a:solidFill>
                <a:latin typeface="Times New Roman"/>
              </a:rPr>
              <a:t>    </a:t>
            </a:r>
            <a:r>
              <a:rPr b="1" lang="en-US" sz="1800" spc="-1" strike="noStrike">
                <a:solidFill>
                  <a:srgbClr val="000000"/>
                </a:solidFill>
                <a:latin typeface="Times New Roman"/>
              </a:rPr>
              <a:t>1:256)</a:t>
            </a:r>
            <a:endParaRPr b="0" lang="es-AR" sz="1800" spc="-1" strike="noStrike">
              <a:solidFill>
                <a:srgbClr val="000000"/>
              </a:solidFill>
              <a:latin typeface="Arial"/>
            </a:endParaRPr>
          </a:p>
          <a:p>
            <a:pPr>
              <a:lnSpc>
                <a:spcPts val="1001"/>
              </a:lnSpc>
              <a:tabLst>
                <a:tab algn="l" pos="241200"/>
                <a:tab algn="l" pos="431640"/>
                <a:tab algn="l" pos="444600"/>
                <a:tab algn="l" pos="558720"/>
                <a:tab algn="l" pos="571680"/>
                <a:tab algn="l" pos="927000"/>
              </a:tabLst>
            </a:pPr>
            <a:endParaRPr b="0" lang="es-AR" sz="1800" spc="-1" strike="noStrike">
              <a:solidFill>
                <a:srgbClr val="000000"/>
              </a:solidFill>
              <a:latin typeface="Arial"/>
            </a:endParaRPr>
          </a:p>
          <a:p>
            <a:pPr>
              <a:lnSpc>
                <a:spcPts val="1001"/>
              </a:lnSpc>
              <a:tabLst>
                <a:tab algn="l" pos="241200"/>
                <a:tab algn="l" pos="431640"/>
                <a:tab algn="l" pos="444600"/>
                <a:tab algn="l" pos="558720"/>
                <a:tab algn="l" pos="571680"/>
                <a:tab algn="l" pos="927000"/>
              </a:tabLst>
            </a:pPr>
            <a:endParaRPr b="0" lang="es-AR" sz="1800" spc="-1" strike="noStrike">
              <a:solidFill>
                <a:srgbClr val="000000"/>
              </a:solidFill>
              <a:latin typeface="Arial"/>
            </a:endParaRPr>
          </a:p>
          <a:p>
            <a:pPr>
              <a:lnSpc>
                <a:spcPts val="1001"/>
              </a:lnSpc>
              <a:tabLst>
                <a:tab algn="l" pos="241200"/>
                <a:tab algn="l" pos="431640"/>
                <a:tab algn="l" pos="444600"/>
                <a:tab algn="l" pos="558720"/>
                <a:tab algn="l" pos="571680"/>
                <a:tab algn="l" pos="927000"/>
              </a:tabLst>
            </a:pPr>
            <a:endParaRPr b="0" lang="es-AR" sz="1800" spc="-1" strike="noStrike">
              <a:solidFill>
                <a:srgbClr val="000000"/>
              </a:solidFill>
              <a:latin typeface="Arial"/>
            </a:endParaRPr>
          </a:p>
          <a:p>
            <a:pPr>
              <a:lnSpc>
                <a:spcPts val="1001"/>
              </a:lnSpc>
              <a:tabLst>
                <a:tab algn="l" pos="241200"/>
                <a:tab algn="l" pos="431640"/>
                <a:tab algn="l" pos="444600"/>
                <a:tab algn="l" pos="558720"/>
                <a:tab algn="l" pos="571680"/>
                <a:tab algn="l" pos="927000"/>
              </a:tabLst>
            </a:pPr>
            <a:endParaRPr b="0" lang="es-AR" sz="1800" spc="-1" strike="noStrike">
              <a:solidFill>
                <a:srgbClr val="000000"/>
              </a:solidFill>
              <a:latin typeface="Arial"/>
            </a:endParaRPr>
          </a:p>
          <a:p>
            <a:pPr>
              <a:lnSpc>
                <a:spcPts val="1001"/>
              </a:lnSpc>
              <a:tabLst>
                <a:tab algn="l" pos="241200"/>
                <a:tab algn="l" pos="431640"/>
                <a:tab algn="l" pos="444600"/>
                <a:tab algn="l" pos="558720"/>
                <a:tab algn="l" pos="571680"/>
                <a:tab algn="l" pos="927000"/>
              </a:tabLst>
            </a:pPr>
            <a:endParaRPr b="0" lang="es-AR" sz="1800" spc="-1" strike="noStrike">
              <a:solidFill>
                <a:srgbClr val="000000"/>
              </a:solidFill>
              <a:latin typeface="Arial"/>
            </a:endParaRPr>
          </a:p>
          <a:p>
            <a:pPr>
              <a:lnSpc>
                <a:spcPts val="2599"/>
              </a:lnSpc>
              <a:tabLst>
                <a:tab algn="l" pos="241200"/>
                <a:tab algn="l" pos="431640"/>
                <a:tab algn="l" pos="444600"/>
                <a:tab algn="l" pos="558720"/>
                <a:tab algn="l" pos="571680"/>
                <a:tab algn="l" pos="92700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On</a:t>
            </a:r>
            <a:r>
              <a:rPr b="0" lang="en-US" sz="1800" spc="-1" strike="noStrike">
                <a:solidFill>
                  <a:srgbClr val="000000"/>
                </a:solidFill>
                <a:latin typeface="Times New Roman"/>
              </a:rPr>
              <a:t> </a:t>
            </a:r>
            <a:r>
              <a:rPr b="1" lang="en-US" sz="1800" spc="-1" strike="noStrike">
                <a:solidFill>
                  <a:srgbClr val="000000"/>
                </a:solidFill>
                <a:latin typeface="Times New Roman"/>
              </a:rPr>
              <a:t>overflow</a:t>
            </a:r>
            <a:endParaRPr b="0" lang="es-AR" sz="1800" spc="-1" strike="noStrike">
              <a:solidFill>
                <a:srgbClr val="000000"/>
              </a:solidFill>
              <a:latin typeface="Arial"/>
            </a:endParaRPr>
          </a:p>
          <a:p>
            <a:pPr>
              <a:lnSpc>
                <a:spcPts val="2100"/>
              </a:lnSpc>
              <a:tabLst>
                <a:tab algn="l" pos="241200"/>
                <a:tab algn="l" pos="431640"/>
                <a:tab algn="l" pos="444600"/>
                <a:tab algn="l" pos="558720"/>
                <a:tab algn="l" pos="571680"/>
                <a:tab algn="l" pos="9270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FFh</a:t>
            </a:r>
            <a:r>
              <a:rPr b="0" lang="en-US" sz="1800" spc="-1" strike="noStrike">
                <a:solidFill>
                  <a:srgbClr val="000000"/>
                </a:solidFill>
                <a:latin typeface="Times New Roman"/>
              </a:rPr>
              <a:t>    </a:t>
            </a:r>
            <a:r>
              <a:rPr b="1" lang="en-US" sz="1800" spc="-1" strike="noStrike">
                <a:solidFill>
                  <a:srgbClr val="000000"/>
                </a:solidFill>
                <a:latin typeface="Times New Roman"/>
              </a:rPr>
              <a:t>00h</a:t>
            </a:r>
            <a:endParaRPr b="0" lang="es-AR" sz="1800" spc="-1" strike="noStrike">
              <a:solidFill>
                <a:srgbClr val="000000"/>
              </a:solidFill>
              <a:latin typeface="Arial"/>
            </a:endParaRPr>
          </a:p>
          <a:p>
            <a:pPr>
              <a:lnSpc>
                <a:spcPts val="2500"/>
              </a:lnSpc>
              <a:tabLst>
                <a:tab algn="l" pos="241200"/>
                <a:tab algn="l" pos="431640"/>
                <a:tab algn="l" pos="444600"/>
                <a:tab algn="l" pos="558720"/>
                <a:tab algn="l" pos="571680"/>
                <a:tab algn="l" pos="927000"/>
              </a:tabLst>
            </a:pPr>
            <a:r>
              <a:rPr b="1" lang="en-US" sz="1800" spc="-1" strike="noStrike">
                <a:solidFill>
                  <a:srgbClr val="000000"/>
                </a:solidFill>
                <a:latin typeface="Times New Roman"/>
              </a:rPr>
              <a:t>(TMR0IF</a:t>
            </a:r>
            <a:r>
              <a:rPr b="0" lang="en-US" sz="1800" spc="-1" strike="noStrike">
                <a:solidFill>
                  <a:srgbClr val="000000"/>
                </a:solidFill>
                <a:latin typeface="Times New Roman"/>
              </a:rPr>
              <a:t> </a:t>
            </a:r>
            <a:r>
              <a:rPr b="1" lang="en-US" sz="1800" spc="-1" strike="noStrike">
                <a:solidFill>
                  <a:srgbClr val="000000"/>
                </a:solidFill>
                <a:latin typeface="Times New Roman"/>
              </a:rPr>
              <a:t>in</a:t>
            </a:r>
            <a:r>
              <a:rPr b="0" lang="en-US" sz="1800" spc="-1" strike="noStrike">
                <a:solidFill>
                  <a:srgbClr val="000000"/>
                </a:solidFill>
                <a:latin typeface="Times New Roman"/>
              </a:rPr>
              <a:t> </a:t>
            </a:r>
            <a:r>
              <a:rPr b="1" lang="en-US" sz="1800" spc="-1" strike="noStrike">
                <a:solidFill>
                  <a:srgbClr val="000000"/>
                </a:solidFill>
                <a:latin typeface="Times New Roman"/>
              </a:rPr>
              <a:t>INTCON)</a:t>
            </a:r>
            <a:endParaRPr b="0" lang="es-AR" sz="1800" spc="-1" strike="noStrike">
              <a:solidFill>
                <a:srgbClr val="000000"/>
              </a:solidFill>
              <a:latin typeface="Arial"/>
            </a:endParaRPr>
          </a:p>
          <a:p>
            <a:pPr>
              <a:lnSpc>
                <a:spcPts val="2801"/>
              </a:lnSpc>
              <a:tabLst>
                <a:tab algn="l" pos="241200"/>
                <a:tab algn="l" pos="431640"/>
                <a:tab algn="l" pos="444600"/>
                <a:tab algn="l" pos="558720"/>
                <a:tab algn="l" pos="571680"/>
                <a:tab algn="l" pos="92700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NO</a:t>
            </a:r>
            <a:endParaRPr b="0" lang="es-AR" sz="1800" spc="-1" strike="noStrike">
              <a:solidFill>
                <a:srgbClr val="000000"/>
              </a:solidFill>
              <a:latin typeface="Arial"/>
            </a:endParaRPr>
          </a:p>
        </p:txBody>
      </p:sp>
      <p:sp>
        <p:nvSpPr>
          <p:cNvPr id="735" name="TextBox 1"/>
          <p:cNvSpPr/>
          <p:nvPr/>
        </p:nvSpPr>
        <p:spPr>
          <a:xfrm>
            <a:off x="8277480" y="4340520"/>
            <a:ext cx="1881720" cy="343692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38160"/>
                <a:tab algn="l" pos="101520"/>
                <a:tab algn="l" pos="165240"/>
                <a:tab algn="l" pos="266760"/>
                <a:tab algn="l" pos="291960"/>
                <a:tab algn="l" pos="482760"/>
                <a:tab algn="l" pos="7113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T1CKI</a:t>
            </a:r>
            <a:r>
              <a:rPr b="0" lang="en-US" sz="1800" spc="-1" strike="noStrike">
                <a:solidFill>
                  <a:srgbClr val="000000"/>
                </a:solidFill>
                <a:latin typeface="Times New Roman"/>
              </a:rPr>
              <a:t> </a:t>
            </a:r>
            <a:r>
              <a:rPr b="1" lang="en-US" sz="1800" spc="-1" strike="noStrike">
                <a:solidFill>
                  <a:srgbClr val="000000"/>
                </a:solidFill>
                <a:latin typeface="Times New Roman"/>
              </a:rPr>
              <a:t>pin</a:t>
            </a:r>
            <a:r>
              <a:rPr b="0" lang="en-US" sz="1800" spc="-1" strike="noStrike">
                <a:solidFill>
                  <a:srgbClr val="000000"/>
                </a:solidFill>
                <a:latin typeface="Times New Roman"/>
              </a:rPr>
              <a:t> </a:t>
            </a:r>
            <a:r>
              <a:rPr b="1" lang="en-US" sz="1800" spc="-1" strike="noStrike">
                <a:solidFill>
                  <a:srgbClr val="000000"/>
                </a:solidFill>
                <a:latin typeface="Times New Roman"/>
              </a:rPr>
              <a:t>or</a:t>
            </a:r>
            <a:endParaRPr b="0" lang="es-AR" sz="1800" spc="-1" strike="noStrike">
              <a:solidFill>
                <a:srgbClr val="000000"/>
              </a:solidFill>
              <a:latin typeface="Arial"/>
            </a:endParaRPr>
          </a:p>
          <a:p>
            <a:pPr>
              <a:lnSpc>
                <a:spcPts val="2100"/>
              </a:lnSpc>
              <a:tabLst>
                <a:tab algn="l" pos="38160"/>
                <a:tab algn="l" pos="101520"/>
                <a:tab algn="l" pos="165240"/>
                <a:tab algn="l" pos="266760"/>
                <a:tab algn="l" pos="291960"/>
                <a:tab algn="l" pos="482760"/>
                <a:tab algn="l" pos="711360"/>
              </a:tabLst>
            </a:pPr>
            <a:r>
              <a:rPr b="1" lang="en-US" sz="1800" spc="-1" strike="noStrike">
                <a:solidFill>
                  <a:srgbClr val="000000"/>
                </a:solidFill>
                <a:latin typeface="Times New Roman"/>
              </a:rPr>
              <a:t>Timer</a:t>
            </a:r>
            <a:r>
              <a:rPr b="0" lang="en-US" sz="1800" spc="-1" strike="noStrike">
                <a:solidFill>
                  <a:srgbClr val="000000"/>
                </a:solidFill>
                <a:latin typeface="Times New Roman"/>
              </a:rPr>
              <a:t> </a:t>
            </a:r>
            <a:r>
              <a:rPr b="1" lang="en-US" sz="1800" spc="-1" strike="noStrike">
                <a:solidFill>
                  <a:srgbClr val="000000"/>
                </a:solidFill>
                <a:latin typeface="Times New Roman"/>
              </a:rPr>
              <a:t>1</a:t>
            </a:r>
            <a:r>
              <a:rPr b="0" lang="en-US" sz="1800" spc="-1" strike="noStrike">
                <a:solidFill>
                  <a:srgbClr val="000000"/>
                </a:solidFill>
                <a:latin typeface="Times New Roman"/>
              </a:rPr>
              <a:t> </a:t>
            </a:r>
            <a:r>
              <a:rPr b="1" lang="en-US" sz="1800" spc="-1" strike="noStrike">
                <a:solidFill>
                  <a:srgbClr val="000000"/>
                </a:solidFill>
                <a:latin typeface="Times New Roman"/>
              </a:rPr>
              <a:t>oscillator</a:t>
            </a:r>
            <a:endParaRPr b="0" lang="es-AR" sz="1800" spc="-1" strike="noStrike">
              <a:solidFill>
                <a:srgbClr val="000000"/>
              </a:solidFill>
              <a:latin typeface="Arial"/>
            </a:endParaRPr>
          </a:p>
          <a:p>
            <a:pPr>
              <a:lnSpc>
                <a:spcPts val="2100"/>
              </a:lnSpc>
              <a:tabLst>
                <a:tab algn="l" pos="38160"/>
                <a:tab algn="l" pos="101520"/>
                <a:tab algn="l" pos="165240"/>
                <a:tab algn="l" pos="266760"/>
                <a:tab algn="l" pos="291960"/>
                <a:tab algn="l" pos="482760"/>
                <a:tab algn="l" pos="7113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(T1OSC)</a:t>
            </a:r>
            <a:endParaRPr b="0" lang="es-AR" sz="1800" spc="-1" strike="noStrike">
              <a:solidFill>
                <a:srgbClr val="000000"/>
              </a:solidFill>
              <a:latin typeface="Arial"/>
            </a:endParaRPr>
          </a:p>
          <a:p>
            <a:pPr>
              <a:lnSpc>
                <a:spcPts val="2801"/>
              </a:lnSpc>
              <a:tabLst>
                <a:tab algn="l" pos="38160"/>
                <a:tab algn="l" pos="101520"/>
                <a:tab algn="l" pos="165240"/>
                <a:tab algn="l" pos="266760"/>
                <a:tab algn="l" pos="291960"/>
                <a:tab algn="l" pos="482760"/>
                <a:tab algn="l" pos="71136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Prescaler</a:t>
            </a:r>
            <a:r>
              <a:rPr b="0" lang="en-US" sz="1800" spc="-1" strike="noStrike">
                <a:solidFill>
                  <a:srgbClr val="000000"/>
                </a:solidFill>
                <a:latin typeface="Times New Roman"/>
              </a:rPr>
              <a:t> </a:t>
            </a:r>
            <a:r>
              <a:rPr b="1" lang="en-US" sz="1800" spc="-1" strike="noStrike">
                <a:solidFill>
                  <a:srgbClr val="000000"/>
                </a:solidFill>
                <a:latin typeface="Times New Roman"/>
              </a:rPr>
              <a:t>3-bits</a:t>
            </a:r>
            <a:endParaRPr b="0" lang="es-AR" sz="1800" spc="-1" strike="noStrike">
              <a:solidFill>
                <a:srgbClr val="000000"/>
              </a:solidFill>
              <a:latin typeface="Arial"/>
            </a:endParaRPr>
          </a:p>
          <a:p>
            <a:pPr>
              <a:lnSpc>
                <a:spcPts val="2100"/>
              </a:lnSpc>
              <a:tabLst>
                <a:tab algn="l" pos="38160"/>
                <a:tab algn="l" pos="101520"/>
                <a:tab algn="l" pos="165240"/>
                <a:tab algn="l" pos="266760"/>
                <a:tab algn="l" pos="291960"/>
                <a:tab algn="l" pos="482760"/>
                <a:tab algn="l" pos="7113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(÷1,÷2,÷4,÷8)</a:t>
            </a:r>
            <a:endParaRPr b="0" lang="es-AR" sz="1800" spc="-1" strike="noStrike">
              <a:solidFill>
                <a:srgbClr val="000000"/>
              </a:solidFill>
              <a:latin typeface="Arial"/>
            </a:endParaRPr>
          </a:p>
          <a:p>
            <a:pPr>
              <a:lnSpc>
                <a:spcPts val="1001"/>
              </a:lnSpc>
              <a:tabLst>
                <a:tab algn="l" pos="38160"/>
                <a:tab algn="l" pos="101520"/>
                <a:tab algn="l" pos="165240"/>
                <a:tab algn="l" pos="266760"/>
                <a:tab algn="l" pos="291960"/>
                <a:tab algn="l" pos="482760"/>
                <a:tab algn="l" pos="711360"/>
              </a:tabLst>
            </a:pPr>
            <a:endParaRPr b="0" lang="es-AR" sz="1800" spc="-1" strike="noStrike">
              <a:solidFill>
                <a:srgbClr val="000000"/>
              </a:solidFill>
              <a:latin typeface="Arial"/>
            </a:endParaRPr>
          </a:p>
          <a:p>
            <a:pPr>
              <a:lnSpc>
                <a:spcPts val="1001"/>
              </a:lnSpc>
              <a:tabLst>
                <a:tab algn="l" pos="38160"/>
                <a:tab algn="l" pos="101520"/>
                <a:tab algn="l" pos="165240"/>
                <a:tab algn="l" pos="266760"/>
                <a:tab algn="l" pos="291960"/>
                <a:tab algn="l" pos="482760"/>
                <a:tab algn="l" pos="711360"/>
              </a:tabLst>
            </a:pPr>
            <a:endParaRPr b="0" lang="es-AR" sz="1800" spc="-1" strike="noStrike">
              <a:solidFill>
                <a:srgbClr val="000000"/>
              </a:solidFill>
              <a:latin typeface="Arial"/>
            </a:endParaRPr>
          </a:p>
          <a:p>
            <a:pPr>
              <a:lnSpc>
                <a:spcPts val="1001"/>
              </a:lnSpc>
              <a:tabLst>
                <a:tab algn="l" pos="38160"/>
                <a:tab algn="l" pos="101520"/>
                <a:tab algn="l" pos="165240"/>
                <a:tab algn="l" pos="266760"/>
                <a:tab algn="l" pos="291960"/>
                <a:tab algn="l" pos="482760"/>
                <a:tab algn="l" pos="711360"/>
              </a:tabLst>
            </a:pPr>
            <a:endParaRPr b="0" lang="es-AR" sz="1800" spc="-1" strike="noStrike">
              <a:solidFill>
                <a:srgbClr val="000000"/>
              </a:solidFill>
              <a:latin typeface="Arial"/>
            </a:endParaRPr>
          </a:p>
          <a:p>
            <a:pPr>
              <a:lnSpc>
                <a:spcPts val="1001"/>
              </a:lnSpc>
              <a:tabLst>
                <a:tab algn="l" pos="38160"/>
                <a:tab algn="l" pos="101520"/>
                <a:tab algn="l" pos="165240"/>
                <a:tab algn="l" pos="266760"/>
                <a:tab algn="l" pos="291960"/>
                <a:tab algn="l" pos="482760"/>
                <a:tab algn="l" pos="711360"/>
              </a:tabLst>
            </a:pPr>
            <a:endParaRPr b="0" lang="es-AR" sz="1800" spc="-1" strike="noStrike">
              <a:solidFill>
                <a:srgbClr val="000000"/>
              </a:solidFill>
              <a:latin typeface="Arial"/>
            </a:endParaRPr>
          </a:p>
          <a:p>
            <a:pPr>
              <a:lnSpc>
                <a:spcPts val="1001"/>
              </a:lnSpc>
              <a:tabLst>
                <a:tab algn="l" pos="38160"/>
                <a:tab algn="l" pos="101520"/>
                <a:tab algn="l" pos="165240"/>
                <a:tab algn="l" pos="266760"/>
                <a:tab algn="l" pos="291960"/>
                <a:tab algn="l" pos="482760"/>
                <a:tab algn="l" pos="711360"/>
              </a:tabLst>
            </a:pPr>
            <a:endParaRPr b="0" lang="es-AR" sz="1800" spc="-1" strike="noStrike">
              <a:solidFill>
                <a:srgbClr val="000000"/>
              </a:solidFill>
              <a:latin typeface="Arial"/>
            </a:endParaRPr>
          </a:p>
          <a:p>
            <a:pPr>
              <a:lnSpc>
                <a:spcPts val="2599"/>
              </a:lnSpc>
              <a:tabLst>
                <a:tab algn="l" pos="38160"/>
                <a:tab algn="l" pos="101520"/>
                <a:tab algn="l" pos="165240"/>
                <a:tab algn="l" pos="266760"/>
                <a:tab algn="l" pos="291960"/>
                <a:tab algn="l" pos="482760"/>
                <a:tab algn="l" pos="7113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On</a:t>
            </a:r>
            <a:r>
              <a:rPr b="0" lang="en-US" sz="1800" spc="-1" strike="noStrike">
                <a:solidFill>
                  <a:srgbClr val="000000"/>
                </a:solidFill>
                <a:latin typeface="Times New Roman"/>
              </a:rPr>
              <a:t> </a:t>
            </a:r>
            <a:r>
              <a:rPr b="1" lang="en-US" sz="1800" spc="-1" strike="noStrike">
                <a:solidFill>
                  <a:srgbClr val="000000"/>
                </a:solidFill>
                <a:latin typeface="Times New Roman"/>
              </a:rPr>
              <a:t>overflow</a:t>
            </a:r>
            <a:endParaRPr b="0" lang="es-AR" sz="1800" spc="-1" strike="noStrike">
              <a:solidFill>
                <a:srgbClr val="000000"/>
              </a:solidFill>
              <a:latin typeface="Arial"/>
            </a:endParaRPr>
          </a:p>
          <a:p>
            <a:pPr>
              <a:lnSpc>
                <a:spcPts val="2100"/>
              </a:lnSpc>
              <a:tabLst>
                <a:tab algn="l" pos="38160"/>
                <a:tab algn="l" pos="101520"/>
                <a:tab algn="l" pos="165240"/>
                <a:tab algn="l" pos="266760"/>
                <a:tab algn="l" pos="291960"/>
                <a:tab algn="l" pos="482760"/>
                <a:tab algn="l" pos="7113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FFFFh</a:t>
            </a:r>
            <a:r>
              <a:rPr b="0" lang="en-US" sz="1800" spc="-1" strike="noStrike">
                <a:solidFill>
                  <a:srgbClr val="000000"/>
                </a:solidFill>
                <a:latin typeface="Times New Roman"/>
              </a:rPr>
              <a:t>    </a:t>
            </a:r>
            <a:r>
              <a:rPr b="1" lang="en-US" sz="1800" spc="-1" strike="noStrike">
                <a:solidFill>
                  <a:srgbClr val="000000"/>
                </a:solidFill>
                <a:latin typeface="Times New Roman"/>
              </a:rPr>
              <a:t>0000h</a:t>
            </a:r>
            <a:endParaRPr b="0" lang="es-AR" sz="1800" spc="-1" strike="noStrike">
              <a:solidFill>
                <a:srgbClr val="000000"/>
              </a:solidFill>
              <a:latin typeface="Arial"/>
            </a:endParaRPr>
          </a:p>
          <a:p>
            <a:pPr>
              <a:lnSpc>
                <a:spcPts val="2100"/>
              </a:lnSpc>
              <a:tabLst>
                <a:tab algn="l" pos="38160"/>
                <a:tab algn="l" pos="101520"/>
                <a:tab algn="l" pos="165240"/>
                <a:tab algn="l" pos="266760"/>
                <a:tab algn="l" pos="291960"/>
                <a:tab algn="l" pos="482760"/>
                <a:tab algn="l" pos="711360"/>
              </a:tabLst>
            </a:pPr>
            <a:r>
              <a:rPr b="0" lang="en-US" sz="1800" spc="-1" strike="noStrike">
                <a:solidFill>
                  <a:srgbClr val="000000"/>
                </a:solidFill>
                <a:latin typeface="Calibri"/>
              </a:rPr>
              <a:t>	</a:t>
            </a:r>
            <a:r>
              <a:rPr b="1" lang="en-US" sz="1800" spc="-1" strike="noStrike">
                <a:solidFill>
                  <a:srgbClr val="000000"/>
                </a:solidFill>
                <a:latin typeface="Times New Roman"/>
              </a:rPr>
              <a:t>(TMR1IF</a:t>
            </a:r>
            <a:r>
              <a:rPr b="0" lang="en-US" sz="1800" spc="-1" strike="noStrike">
                <a:solidFill>
                  <a:srgbClr val="000000"/>
                </a:solidFill>
                <a:latin typeface="Times New Roman"/>
              </a:rPr>
              <a:t> </a:t>
            </a:r>
            <a:r>
              <a:rPr b="1" lang="en-US" sz="1800" spc="-1" strike="noStrike">
                <a:solidFill>
                  <a:srgbClr val="000000"/>
                </a:solidFill>
                <a:latin typeface="Times New Roman"/>
              </a:rPr>
              <a:t>in</a:t>
            </a:r>
            <a:r>
              <a:rPr b="0" lang="en-US" sz="1800" spc="-1" strike="noStrike">
                <a:solidFill>
                  <a:srgbClr val="000000"/>
                </a:solidFill>
                <a:latin typeface="Times New Roman"/>
              </a:rPr>
              <a:t> </a:t>
            </a:r>
            <a:r>
              <a:rPr b="1" lang="en-US" sz="1800" spc="-1" strike="noStrike">
                <a:solidFill>
                  <a:srgbClr val="000000"/>
                </a:solidFill>
                <a:latin typeface="Times New Roman"/>
              </a:rPr>
              <a:t>PIR1)</a:t>
            </a:r>
            <a:endParaRPr b="0" lang="es-AR" sz="1800" spc="-1" strike="noStrike">
              <a:solidFill>
                <a:srgbClr val="000000"/>
              </a:solidFill>
              <a:latin typeface="Arial"/>
            </a:endParaRPr>
          </a:p>
          <a:p>
            <a:pPr>
              <a:lnSpc>
                <a:spcPts val="3300"/>
              </a:lnSpc>
              <a:tabLst>
                <a:tab algn="l" pos="38160"/>
                <a:tab algn="l" pos="101520"/>
                <a:tab algn="l" pos="165240"/>
                <a:tab algn="l" pos="266760"/>
                <a:tab algn="l" pos="291960"/>
                <a:tab algn="l" pos="482760"/>
                <a:tab algn="l" pos="7113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YES</a:t>
            </a:r>
            <a:endParaRPr b="0" lang="es-AR" sz="1800" spc="-1" strike="noStrike">
              <a:solidFill>
                <a:srgbClr val="000000"/>
              </a:solidFill>
              <a:latin typeface="Arial"/>
            </a:endParaRPr>
          </a:p>
        </p:txBody>
      </p:sp>
      <p:sp>
        <p:nvSpPr>
          <p:cNvPr id="736" name="TextBox 1"/>
          <p:cNvSpPr/>
          <p:nvPr/>
        </p:nvSpPr>
        <p:spPr>
          <a:xfrm>
            <a:off x="11110320" y="4340520"/>
            <a:ext cx="1843560" cy="341172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101520"/>
                <a:tab algn="l" pos="266760"/>
                <a:tab algn="l" pos="330120"/>
                <a:tab algn="l" pos="393840"/>
                <a:tab algn="l" pos="622440"/>
                <a:tab algn="l" pos="685800"/>
                <a:tab algn="l" pos="7365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None</a:t>
            </a:r>
            <a:endParaRPr b="0" lang="es-AR" sz="1800" spc="-1" strike="noStrike">
              <a:solidFill>
                <a:srgbClr val="000000"/>
              </a:solidFill>
              <a:latin typeface="Arial"/>
            </a:endParaRPr>
          </a:p>
          <a:p>
            <a:pPr>
              <a:lnSpc>
                <a:spcPts val="1001"/>
              </a:lnSpc>
              <a:tabLst>
                <a:tab algn="l" pos="101520"/>
                <a:tab algn="l" pos="266760"/>
                <a:tab algn="l" pos="330120"/>
                <a:tab algn="l" pos="393840"/>
                <a:tab algn="l" pos="622440"/>
                <a:tab algn="l" pos="685800"/>
                <a:tab algn="l" pos="736560"/>
              </a:tabLst>
            </a:pPr>
            <a:endParaRPr b="0" lang="es-AR" sz="1800" spc="-1" strike="noStrike">
              <a:solidFill>
                <a:srgbClr val="000000"/>
              </a:solidFill>
              <a:latin typeface="Arial"/>
            </a:endParaRPr>
          </a:p>
          <a:p>
            <a:pPr>
              <a:lnSpc>
                <a:spcPts val="1001"/>
              </a:lnSpc>
              <a:tabLst>
                <a:tab algn="l" pos="101520"/>
                <a:tab algn="l" pos="266760"/>
                <a:tab algn="l" pos="330120"/>
                <a:tab algn="l" pos="393840"/>
                <a:tab algn="l" pos="622440"/>
                <a:tab algn="l" pos="685800"/>
                <a:tab algn="l" pos="736560"/>
              </a:tabLst>
            </a:pPr>
            <a:endParaRPr b="0" lang="es-AR" sz="1800" spc="-1" strike="noStrike">
              <a:solidFill>
                <a:srgbClr val="000000"/>
              </a:solidFill>
              <a:latin typeface="Arial"/>
            </a:endParaRPr>
          </a:p>
          <a:p>
            <a:pPr>
              <a:lnSpc>
                <a:spcPts val="1001"/>
              </a:lnSpc>
              <a:tabLst>
                <a:tab algn="l" pos="101520"/>
                <a:tab algn="l" pos="266760"/>
                <a:tab algn="l" pos="330120"/>
                <a:tab algn="l" pos="393840"/>
                <a:tab algn="l" pos="622440"/>
                <a:tab algn="l" pos="685800"/>
                <a:tab algn="l" pos="736560"/>
              </a:tabLst>
            </a:pPr>
            <a:endParaRPr b="0" lang="es-AR" sz="1800" spc="-1" strike="noStrike">
              <a:solidFill>
                <a:srgbClr val="000000"/>
              </a:solidFill>
              <a:latin typeface="Arial"/>
            </a:endParaRPr>
          </a:p>
          <a:p>
            <a:pPr>
              <a:lnSpc>
                <a:spcPts val="1001"/>
              </a:lnSpc>
              <a:tabLst>
                <a:tab algn="l" pos="101520"/>
                <a:tab algn="l" pos="266760"/>
                <a:tab algn="l" pos="330120"/>
                <a:tab algn="l" pos="393840"/>
                <a:tab algn="l" pos="622440"/>
                <a:tab algn="l" pos="685800"/>
                <a:tab algn="l" pos="736560"/>
              </a:tabLst>
            </a:pPr>
            <a:endParaRPr b="0" lang="es-AR" sz="1800" spc="-1" strike="noStrike">
              <a:solidFill>
                <a:srgbClr val="000000"/>
              </a:solidFill>
              <a:latin typeface="Arial"/>
            </a:endParaRPr>
          </a:p>
          <a:p>
            <a:pPr>
              <a:lnSpc>
                <a:spcPts val="3101"/>
              </a:lnSpc>
              <a:tabLst>
                <a:tab algn="l" pos="101520"/>
                <a:tab algn="l" pos="266760"/>
                <a:tab algn="l" pos="330120"/>
                <a:tab algn="l" pos="393840"/>
                <a:tab algn="l" pos="622440"/>
                <a:tab algn="l" pos="685800"/>
                <a:tab algn="l" pos="7365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Prescaler</a:t>
            </a:r>
            <a:endParaRPr b="0" lang="es-AR" sz="1800" spc="-1" strike="noStrike">
              <a:solidFill>
                <a:srgbClr val="000000"/>
              </a:solidFill>
              <a:latin typeface="Arial"/>
            </a:endParaRPr>
          </a:p>
          <a:p>
            <a:pPr>
              <a:lnSpc>
                <a:spcPts val="2100"/>
              </a:lnSpc>
              <a:tabLst>
                <a:tab algn="l" pos="101520"/>
                <a:tab algn="l" pos="266760"/>
                <a:tab algn="l" pos="330120"/>
                <a:tab algn="l" pos="393840"/>
                <a:tab algn="l" pos="622440"/>
                <a:tab algn="l" pos="685800"/>
                <a:tab algn="l" pos="73656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(1:1,1:4,1:8)</a:t>
            </a:r>
            <a:endParaRPr b="0" lang="es-AR" sz="1800" spc="-1" strike="noStrike">
              <a:solidFill>
                <a:srgbClr val="000000"/>
              </a:solidFill>
              <a:latin typeface="Arial"/>
            </a:endParaRPr>
          </a:p>
          <a:p>
            <a:pPr>
              <a:lnSpc>
                <a:spcPts val="2500"/>
              </a:lnSpc>
              <a:tabLst>
                <a:tab algn="l" pos="101520"/>
                <a:tab algn="l" pos="266760"/>
                <a:tab algn="l" pos="330120"/>
                <a:tab algn="l" pos="393840"/>
                <a:tab algn="l" pos="622440"/>
                <a:tab algn="l" pos="685800"/>
                <a:tab algn="l" pos="7365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Postscaler</a:t>
            </a:r>
            <a:endParaRPr b="0" lang="es-AR" sz="1800" spc="-1" strike="noStrike">
              <a:solidFill>
                <a:srgbClr val="000000"/>
              </a:solidFill>
              <a:latin typeface="Arial"/>
            </a:endParaRPr>
          </a:p>
          <a:p>
            <a:pPr>
              <a:lnSpc>
                <a:spcPts val="2100"/>
              </a:lnSpc>
              <a:tabLst>
                <a:tab algn="l" pos="101520"/>
                <a:tab algn="l" pos="266760"/>
                <a:tab algn="l" pos="330120"/>
                <a:tab algn="l" pos="393840"/>
                <a:tab algn="l" pos="622440"/>
                <a:tab algn="l" pos="685800"/>
                <a:tab algn="l" pos="7365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(1:1</a:t>
            </a:r>
            <a:r>
              <a:rPr b="0" lang="en-US" sz="1800" spc="-1" strike="noStrike">
                <a:solidFill>
                  <a:srgbClr val="000000"/>
                </a:solidFill>
                <a:latin typeface="Times New Roman"/>
              </a:rPr>
              <a:t>    </a:t>
            </a:r>
            <a:r>
              <a:rPr b="1" lang="en-US" sz="1800" spc="-1" strike="noStrike">
                <a:solidFill>
                  <a:srgbClr val="000000"/>
                </a:solidFill>
                <a:latin typeface="Times New Roman"/>
              </a:rPr>
              <a:t>1:16)</a:t>
            </a:r>
            <a:endParaRPr b="0" lang="es-AR" sz="1800" spc="-1" strike="noStrike">
              <a:solidFill>
                <a:srgbClr val="000000"/>
              </a:solidFill>
              <a:latin typeface="Arial"/>
            </a:endParaRPr>
          </a:p>
          <a:p>
            <a:pPr>
              <a:lnSpc>
                <a:spcPts val="2801"/>
              </a:lnSpc>
              <a:tabLst>
                <a:tab algn="l" pos="101520"/>
                <a:tab algn="l" pos="266760"/>
                <a:tab algn="l" pos="330120"/>
                <a:tab algn="l" pos="393840"/>
                <a:tab algn="l" pos="622440"/>
                <a:tab algn="l" pos="685800"/>
                <a:tab algn="l" pos="736560"/>
              </a:tabLst>
            </a:pPr>
            <a:r>
              <a:rPr b="0" lang="en-US" sz="1800" spc="-1" strike="noStrike">
                <a:solidFill>
                  <a:srgbClr val="000000"/>
                </a:solidFill>
                <a:latin typeface="Calibri"/>
              </a:rPr>
              <a:t>	</a:t>
            </a:r>
            <a:r>
              <a:rPr b="1" lang="en-US" sz="1800" spc="-1" strike="noStrike">
                <a:solidFill>
                  <a:srgbClr val="000000"/>
                </a:solidFill>
                <a:latin typeface="Times New Roman"/>
              </a:rPr>
              <a:t>TMR2</a:t>
            </a:r>
            <a:r>
              <a:rPr b="0" lang="en-US" sz="1800" spc="-1" strike="noStrike">
                <a:solidFill>
                  <a:srgbClr val="000000"/>
                </a:solidFill>
                <a:latin typeface="Times New Roman"/>
              </a:rPr>
              <a:t> </a:t>
            </a:r>
            <a:r>
              <a:rPr b="1" lang="en-US" sz="1800" spc="-1" strike="noStrike">
                <a:solidFill>
                  <a:srgbClr val="000000"/>
                </a:solidFill>
                <a:latin typeface="Times New Roman"/>
              </a:rPr>
              <a:t>matches</a:t>
            </a:r>
            <a:endParaRPr b="0" lang="es-AR" sz="1800" spc="-1" strike="noStrike">
              <a:solidFill>
                <a:srgbClr val="000000"/>
              </a:solidFill>
              <a:latin typeface="Arial"/>
            </a:endParaRPr>
          </a:p>
          <a:p>
            <a:pPr>
              <a:lnSpc>
                <a:spcPts val="2100"/>
              </a:lnSpc>
              <a:tabLst>
                <a:tab algn="l" pos="101520"/>
                <a:tab algn="l" pos="266760"/>
                <a:tab algn="l" pos="330120"/>
                <a:tab algn="l" pos="393840"/>
                <a:tab algn="l" pos="622440"/>
                <a:tab algn="l" pos="685800"/>
                <a:tab algn="l" pos="7365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PR2</a:t>
            </a:r>
            <a:endParaRPr b="0" lang="es-AR" sz="1800" spc="-1" strike="noStrike">
              <a:solidFill>
                <a:srgbClr val="000000"/>
              </a:solidFill>
              <a:latin typeface="Arial"/>
            </a:endParaRPr>
          </a:p>
          <a:p>
            <a:pPr>
              <a:lnSpc>
                <a:spcPts val="2500"/>
              </a:lnSpc>
              <a:tabLst>
                <a:tab algn="l" pos="101520"/>
                <a:tab algn="l" pos="266760"/>
                <a:tab algn="l" pos="330120"/>
                <a:tab algn="l" pos="393840"/>
                <a:tab algn="l" pos="622440"/>
                <a:tab algn="l" pos="685800"/>
                <a:tab algn="l" pos="736560"/>
              </a:tabLst>
            </a:pPr>
            <a:r>
              <a:rPr b="1" lang="en-US" sz="1800" spc="-1" strike="noStrike">
                <a:solidFill>
                  <a:srgbClr val="000000"/>
                </a:solidFill>
                <a:latin typeface="Times New Roman"/>
              </a:rPr>
              <a:t>(TMR2IF</a:t>
            </a:r>
            <a:r>
              <a:rPr b="0" lang="en-US" sz="1800" spc="-1" strike="noStrike">
                <a:solidFill>
                  <a:srgbClr val="000000"/>
                </a:solidFill>
                <a:latin typeface="Times New Roman"/>
              </a:rPr>
              <a:t> </a:t>
            </a:r>
            <a:r>
              <a:rPr b="1" lang="en-US" sz="1800" spc="-1" strike="noStrike">
                <a:solidFill>
                  <a:srgbClr val="000000"/>
                </a:solidFill>
                <a:latin typeface="Times New Roman"/>
              </a:rPr>
              <a:t>in</a:t>
            </a:r>
            <a:r>
              <a:rPr b="0" lang="en-US" sz="1800" spc="-1" strike="noStrike">
                <a:solidFill>
                  <a:srgbClr val="000000"/>
                </a:solidFill>
                <a:latin typeface="Times New Roman"/>
              </a:rPr>
              <a:t> </a:t>
            </a:r>
            <a:r>
              <a:rPr b="1" lang="en-US" sz="1800" spc="-1" strike="noStrike">
                <a:solidFill>
                  <a:srgbClr val="000000"/>
                </a:solidFill>
                <a:latin typeface="Times New Roman"/>
              </a:rPr>
              <a:t>PIR2)</a:t>
            </a:r>
            <a:endParaRPr b="0" lang="es-AR" sz="1800" spc="-1" strike="noStrike">
              <a:solidFill>
                <a:srgbClr val="000000"/>
              </a:solidFill>
              <a:latin typeface="Arial"/>
            </a:endParaRPr>
          </a:p>
          <a:p>
            <a:pPr>
              <a:lnSpc>
                <a:spcPts val="2801"/>
              </a:lnSpc>
              <a:tabLst>
                <a:tab algn="l" pos="101520"/>
                <a:tab algn="l" pos="266760"/>
                <a:tab algn="l" pos="330120"/>
                <a:tab algn="l" pos="393840"/>
                <a:tab algn="l" pos="622440"/>
                <a:tab algn="l" pos="685800"/>
                <a:tab algn="l" pos="7365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NO</a:t>
            </a:r>
            <a:endParaRPr b="0" lang="es-AR" sz="1800" spc="-1" strike="noStrike">
              <a:solidFill>
                <a:srgbClr val="000000"/>
              </a:solidFill>
              <a:latin typeface="Arial"/>
            </a:endParaRPr>
          </a:p>
        </p:txBody>
      </p:sp>
      <p:sp>
        <p:nvSpPr>
          <p:cNvPr id="737" name="TextBox 1"/>
          <p:cNvSpPr/>
          <p:nvPr/>
        </p:nvSpPr>
        <p:spPr>
          <a:xfrm>
            <a:off x="2110320" y="4464000"/>
            <a:ext cx="1936440" cy="370332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25560"/>
                <a:tab algn="l" pos="114480"/>
                <a:tab algn="l" pos="139680"/>
                <a:tab algn="l" pos="291960"/>
                <a:tab algn="l" pos="304920"/>
                <a:tab algn="l" pos="317520"/>
                <a:tab algn="l" pos="368280"/>
                <a:tab algn="l" pos="393840"/>
              </a:tabLst>
            </a:pPr>
            <a:r>
              <a:rPr b="0" lang="en-US" sz="1800" spc="-1" strike="noStrike">
                <a:solidFill>
                  <a:srgbClr val="000000"/>
                </a:solidFill>
                <a:latin typeface="Calibri"/>
              </a:rPr>
              <a:t>	</a:t>
            </a:r>
            <a:r>
              <a:rPr b="1" lang="en-US" sz="1800" spc="-1" strike="noStrike">
                <a:solidFill>
                  <a:srgbClr val="ffffff"/>
                </a:solidFill>
                <a:latin typeface="Times New Roman"/>
              </a:rPr>
              <a:t>CLOCK</a:t>
            </a:r>
            <a:r>
              <a:rPr b="0" lang="en-US" sz="1800" spc="-1" strike="noStrike">
                <a:solidFill>
                  <a:srgbClr val="000000"/>
                </a:solidFill>
                <a:latin typeface="Times New Roman"/>
              </a:rPr>
              <a:t> </a:t>
            </a:r>
            <a:r>
              <a:rPr b="1" lang="en-US" sz="1800" spc="-1" strike="noStrike">
                <a:solidFill>
                  <a:srgbClr val="ffffff"/>
                </a:solidFill>
                <a:latin typeface="Times New Roman"/>
              </a:rPr>
              <a:t>SOURCE</a:t>
            </a:r>
            <a:endParaRPr b="0" lang="es-AR" sz="1800" spc="-1" strike="noStrike">
              <a:solidFill>
                <a:srgbClr val="000000"/>
              </a:solidFill>
              <a:latin typeface="Arial"/>
            </a:endParaRPr>
          </a:p>
          <a:p>
            <a:pPr>
              <a:lnSpc>
                <a:spcPts val="2500"/>
              </a:lnSpc>
              <a:tabLst>
                <a:tab algn="l" pos="25560"/>
                <a:tab algn="l" pos="114480"/>
                <a:tab algn="l" pos="139680"/>
                <a:tab algn="l" pos="291960"/>
                <a:tab algn="l" pos="304920"/>
                <a:tab algn="l" pos="317520"/>
                <a:tab algn="l" pos="3682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ffffff"/>
                </a:solidFill>
                <a:latin typeface="Times New Roman"/>
              </a:rPr>
              <a:t>(External</a:t>
            </a:r>
            <a:r>
              <a:rPr b="0" lang="en-US" sz="1800" spc="-1" strike="noStrike">
                <a:solidFill>
                  <a:srgbClr val="000000"/>
                </a:solidFill>
                <a:latin typeface="Times New Roman"/>
              </a:rPr>
              <a:t> </a:t>
            </a:r>
            <a:r>
              <a:rPr b="1" lang="en-US" sz="1800" spc="-1" strike="noStrike">
                <a:solidFill>
                  <a:srgbClr val="ffffff"/>
                </a:solidFill>
                <a:latin typeface="Times New Roman"/>
              </a:rPr>
              <a:t>)</a:t>
            </a:r>
            <a:endParaRPr b="0" lang="es-AR" sz="1800" spc="-1" strike="noStrike">
              <a:solidFill>
                <a:srgbClr val="000000"/>
              </a:solidFill>
              <a:latin typeface="Arial"/>
            </a:endParaRPr>
          </a:p>
          <a:p>
            <a:pPr>
              <a:lnSpc>
                <a:spcPts val="1001"/>
              </a:lnSpc>
              <a:tabLst>
                <a:tab algn="l" pos="25560"/>
                <a:tab algn="l" pos="114480"/>
                <a:tab algn="l" pos="139680"/>
                <a:tab algn="l" pos="291960"/>
                <a:tab algn="l" pos="304920"/>
                <a:tab algn="l" pos="317520"/>
                <a:tab algn="l" pos="368280"/>
                <a:tab algn="l" pos="393840"/>
              </a:tabLst>
            </a:pPr>
            <a:endParaRPr b="0" lang="es-AR" sz="1800" spc="-1" strike="noStrike">
              <a:solidFill>
                <a:srgbClr val="000000"/>
              </a:solidFill>
              <a:latin typeface="Arial"/>
            </a:endParaRPr>
          </a:p>
          <a:p>
            <a:pPr>
              <a:lnSpc>
                <a:spcPts val="1001"/>
              </a:lnSpc>
              <a:tabLst>
                <a:tab algn="l" pos="25560"/>
                <a:tab algn="l" pos="114480"/>
                <a:tab algn="l" pos="139680"/>
                <a:tab algn="l" pos="291960"/>
                <a:tab algn="l" pos="304920"/>
                <a:tab algn="l" pos="317520"/>
                <a:tab algn="l" pos="368280"/>
                <a:tab algn="l" pos="393840"/>
              </a:tabLst>
            </a:pPr>
            <a:endParaRPr b="0" lang="es-AR" sz="1800" spc="-1" strike="noStrike">
              <a:solidFill>
                <a:srgbClr val="000000"/>
              </a:solidFill>
              <a:latin typeface="Arial"/>
            </a:endParaRPr>
          </a:p>
          <a:p>
            <a:pPr>
              <a:lnSpc>
                <a:spcPts val="2599"/>
              </a:lnSpc>
              <a:tabLst>
                <a:tab algn="l" pos="25560"/>
                <a:tab algn="l" pos="114480"/>
                <a:tab algn="l" pos="139680"/>
                <a:tab algn="l" pos="291960"/>
                <a:tab algn="l" pos="304920"/>
                <a:tab algn="l" pos="317520"/>
                <a:tab algn="l" pos="368280"/>
                <a:tab algn="l" pos="393840"/>
              </a:tabLst>
            </a:pPr>
            <a:r>
              <a:rPr b="1" lang="en-US" sz="1800" spc="-1" strike="noStrike">
                <a:solidFill>
                  <a:srgbClr val="ffffff"/>
                </a:solidFill>
                <a:latin typeface="Times New Roman"/>
              </a:rPr>
              <a:t>CLOCK</a:t>
            </a:r>
            <a:r>
              <a:rPr b="0" lang="en-US" sz="1800" spc="-1" strike="noStrike">
                <a:solidFill>
                  <a:srgbClr val="000000"/>
                </a:solidFill>
                <a:latin typeface="Times New Roman"/>
              </a:rPr>
              <a:t> </a:t>
            </a:r>
            <a:r>
              <a:rPr b="1" lang="en-US" sz="1800" spc="-1" strike="noStrike">
                <a:solidFill>
                  <a:srgbClr val="ffffff"/>
                </a:solidFill>
                <a:latin typeface="Times New Roman"/>
              </a:rPr>
              <a:t>SCALING</a:t>
            </a:r>
            <a:endParaRPr b="0" lang="es-AR" sz="1800" spc="-1" strike="noStrike">
              <a:solidFill>
                <a:srgbClr val="000000"/>
              </a:solidFill>
              <a:latin typeface="Arial"/>
            </a:endParaRPr>
          </a:p>
          <a:p>
            <a:pPr>
              <a:lnSpc>
                <a:spcPts val="2100"/>
              </a:lnSpc>
              <a:tabLst>
                <a:tab algn="l" pos="25560"/>
                <a:tab algn="l" pos="114480"/>
                <a:tab algn="l" pos="139680"/>
                <a:tab algn="l" pos="291960"/>
                <a:tab algn="l" pos="304920"/>
                <a:tab algn="l" pos="317520"/>
                <a:tab algn="l" pos="3682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ffffff"/>
                </a:solidFill>
                <a:latin typeface="Times New Roman"/>
              </a:rPr>
              <a:t>AVAILABLE</a:t>
            </a:r>
            <a:endParaRPr b="0" lang="es-AR" sz="1800" spc="-1" strike="noStrike">
              <a:solidFill>
                <a:srgbClr val="000000"/>
              </a:solidFill>
              <a:latin typeface="Arial"/>
            </a:endParaRPr>
          </a:p>
          <a:p>
            <a:pPr>
              <a:lnSpc>
                <a:spcPts val="2500"/>
              </a:lnSpc>
              <a:tabLst>
                <a:tab algn="l" pos="25560"/>
                <a:tab algn="l" pos="114480"/>
                <a:tab algn="l" pos="139680"/>
                <a:tab algn="l" pos="291960"/>
                <a:tab algn="l" pos="304920"/>
                <a:tab algn="l" pos="317520"/>
                <a:tab algn="l" pos="3682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ffffff"/>
                </a:solidFill>
                <a:latin typeface="Times New Roman"/>
              </a:rPr>
              <a:t>(Resolution)</a:t>
            </a:r>
            <a:endParaRPr b="0" lang="es-AR" sz="1800" spc="-1" strike="noStrike">
              <a:solidFill>
                <a:srgbClr val="000000"/>
              </a:solidFill>
              <a:latin typeface="Arial"/>
            </a:endParaRPr>
          </a:p>
          <a:p>
            <a:pPr>
              <a:lnSpc>
                <a:spcPts val="1001"/>
              </a:lnSpc>
              <a:tabLst>
                <a:tab algn="l" pos="25560"/>
                <a:tab algn="l" pos="114480"/>
                <a:tab algn="l" pos="139680"/>
                <a:tab algn="l" pos="291960"/>
                <a:tab algn="l" pos="304920"/>
                <a:tab algn="l" pos="317520"/>
                <a:tab algn="l" pos="368280"/>
                <a:tab algn="l" pos="393840"/>
              </a:tabLst>
            </a:pPr>
            <a:endParaRPr b="0" lang="es-AR" sz="1800" spc="-1" strike="noStrike">
              <a:solidFill>
                <a:srgbClr val="000000"/>
              </a:solidFill>
              <a:latin typeface="Arial"/>
            </a:endParaRPr>
          </a:p>
          <a:p>
            <a:pPr>
              <a:lnSpc>
                <a:spcPts val="1001"/>
              </a:lnSpc>
              <a:tabLst>
                <a:tab algn="l" pos="25560"/>
                <a:tab algn="l" pos="114480"/>
                <a:tab algn="l" pos="139680"/>
                <a:tab algn="l" pos="291960"/>
                <a:tab algn="l" pos="304920"/>
                <a:tab algn="l" pos="317520"/>
                <a:tab algn="l" pos="368280"/>
                <a:tab algn="l" pos="393840"/>
              </a:tabLst>
            </a:pPr>
            <a:endParaRPr b="0" lang="es-AR" sz="1800" spc="-1" strike="noStrike">
              <a:solidFill>
                <a:srgbClr val="000000"/>
              </a:solidFill>
              <a:latin typeface="Arial"/>
            </a:endParaRPr>
          </a:p>
          <a:p>
            <a:pPr>
              <a:lnSpc>
                <a:spcPts val="2999"/>
              </a:lnSpc>
              <a:tabLst>
                <a:tab algn="l" pos="25560"/>
                <a:tab algn="l" pos="114480"/>
                <a:tab algn="l" pos="139680"/>
                <a:tab algn="l" pos="291960"/>
                <a:tab algn="l" pos="304920"/>
                <a:tab algn="l" pos="317520"/>
                <a:tab algn="l" pos="3682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ffffff"/>
                </a:solidFill>
                <a:latin typeface="Times New Roman"/>
              </a:rPr>
              <a:t>INTERRUPT</a:t>
            </a:r>
            <a:endParaRPr b="0" lang="es-AR" sz="1800" spc="-1" strike="noStrike">
              <a:solidFill>
                <a:srgbClr val="000000"/>
              </a:solidFill>
              <a:latin typeface="Arial"/>
            </a:endParaRPr>
          </a:p>
          <a:p>
            <a:pPr>
              <a:lnSpc>
                <a:spcPts val="2100"/>
              </a:lnSpc>
              <a:tabLst>
                <a:tab algn="l" pos="25560"/>
                <a:tab algn="l" pos="114480"/>
                <a:tab algn="l" pos="139680"/>
                <a:tab algn="l" pos="291960"/>
                <a:tab algn="l" pos="304920"/>
                <a:tab algn="l" pos="317520"/>
                <a:tab algn="l" pos="368280"/>
                <a:tab algn="l" pos="393840"/>
              </a:tabLst>
            </a:pPr>
            <a:r>
              <a:rPr b="1" lang="en-US" sz="1800" spc="-1" strike="noStrike">
                <a:solidFill>
                  <a:srgbClr val="ffffff"/>
                </a:solidFill>
                <a:latin typeface="Times New Roman"/>
              </a:rPr>
              <a:t>EVENT</a:t>
            </a:r>
            <a:r>
              <a:rPr b="0" lang="en-US" sz="1800" spc="-1" strike="noStrike">
                <a:solidFill>
                  <a:srgbClr val="000000"/>
                </a:solidFill>
                <a:latin typeface="Times New Roman"/>
              </a:rPr>
              <a:t> </a:t>
            </a:r>
            <a:r>
              <a:rPr b="1" lang="en-US" sz="1800" spc="-1" strike="noStrike">
                <a:solidFill>
                  <a:srgbClr val="ffffff"/>
                </a:solidFill>
                <a:latin typeface="Times New Roman"/>
              </a:rPr>
              <a:t>and</a:t>
            </a:r>
            <a:r>
              <a:rPr b="0" lang="en-US" sz="1800" spc="-1" strike="noStrike">
                <a:solidFill>
                  <a:srgbClr val="000000"/>
                </a:solidFill>
                <a:latin typeface="Times New Roman"/>
              </a:rPr>
              <a:t> </a:t>
            </a:r>
            <a:r>
              <a:rPr b="1" lang="en-US" sz="1800" spc="-1" strike="noStrike">
                <a:solidFill>
                  <a:srgbClr val="ffffff"/>
                </a:solidFill>
                <a:latin typeface="Times New Roman"/>
              </a:rPr>
              <a:t>FLAG</a:t>
            </a:r>
            <a:endParaRPr b="0" lang="es-AR" sz="1800" spc="-1" strike="noStrike">
              <a:solidFill>
                <a:srgbClr val="000000"/>
              </a:solidFill>
              <a:latin typeface="Arial"/>
            </a:endParaRPr>
          </a:p>
          <a:p>
            <a:pPr>
              <a:lnSpc>
                <a:spcPts val="2100"/>
              </a:lnSpc>
              <a:tabLst>
                <a:tab algn="l" pos="25560"/>
                <a:tab algn="l" pos="114480"/>
                <a:tab algn="l" pos="139680"/>
                <a:tab algn="l" pos="291960"/>
                <a:tab algn="l" pos="304920"/>
                <a:tab algn="l" pos="317520"/>
                <a:tab algn="l" pos="3682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ffffff"/>
                </a:solidFill>
                <a:latin typeface="Times New Roman"/>
              </a:rPr>
              <a:t>LOCATION</a:t>
            </a:r>
            <a:endParaRPr b="0" lang="es-AR" sz="1800" spc="-1" strike="noStrike">
              <a:solidFill>
                <a:srgbClr val="000000"/>
              </a:solidFill>
              <a:latin typeface="Arial"/>
            </a:endParaRPr>
          </a:p>
          <a:p>
            <a:pPr>
              <a:lnSpc>
                <a:spcPts val="3300"/>
              </a:lnSpc>
              <a:tabLst>
                <a:tab algn="l" pos="25560"/>
                <a:tab algn="l" pos="114480"/>
                <a:tab algn="l" pos="139680"/>
                <a:tab algn="l" pos="291960"/>
                <a:tab algn="l" pos="304920"/>
                <a:tab algn="l" pos="317520"/>
                <a:tab algn="l" pos="3682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ffffff"/>
                </a:solidFill>
                <a:latin typeface="Times New Roman"/>
              </a:rPr>
              <a:t>CAN</a:t>
            </a:r>
            <a:r>
              <a:rPr b="0" lang="en-US" sz="1800" spc="-1" strike="noStrike">
                <a:solidFill>
                  <a:srgbClr val="000000"/>
                </a:solidFill>
                <a:latin typeface="Times New Roman"/>
              </a:rPr>
              <a:t> </a:t>
            </a:r>
            <a:r>
              <a:rPr b="1" lang="en-US" sz="1800" spc="-1" strike="noStrike">
                <a:solidFill>
                  <a:srgbClr val="ffffff"/>
                </a:solidFill>
                <a:latin typeface="Times New Roman"/>
              </a:rPr>
              <a:t>WAKE</a:t>
            </a:r>
            <a:r>
              <a:rPr b="0" lang="en-US" sz="1800" spc="-1" strike="noStrike">
                <a:solidFill>
                  <a:srgbClr val="000000"/>
                </a:solidFill>
                <a:latin typeface="Times New Roman"/>
              </a:rPr>
              <a:t> </a:t>
            </a:r>
            <a:r>
              <a:rPr b="1" lang="en-US" sz="1800" spc="-1" strike="noStrike">
                <a:solidFill>
                  <a:srgbClr val="ffffff"/>
                </a:solidFill>
                <a:latin typeface="Times New Roman"/>
              </a:rPr>
              <a:t>PIC</a:t>
            </a:r>
            <a:endParaRPr b="0" lang="es-AR" sz="1800" spc="-1" strike="noStrike">
              <a:solidFill>
                <a:srgbClr val="000000"/>
              </a:solidFill>
              <a:latin typeface="Arial"/>
            </a:endParaRPr>
          </a:p>
          <a:p>
            <a:pPr>
              <a:lnSpc>
                <a:spcPts val="2100"/>
              </a:lnSpc>
              <a:tabLst>
                <a:tab algn="l" pos="25560"/>
                <a:tab algn="l" pos="114480"/>
                <a:tab algn="l" pos="139680"/>
                <a:tab algn="l" pos="291960"/>
                <a:tab algn="l" pos="304920"/>
                <a:tab algn="l" pos="317520"/>
                <a:tab algn="l" pos="368280"/>
                <a:tab algn="l" pos="3938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ffffff"/>
                </a:solidFill>
                <a:latin typeface="Times New Roman"/>
              </a:rPr>
              <a:t>FROM</a:t>
            </a:r>
            <a:r>
              <a:rPr b="0" lang="en-US" sz="1800" spc="-1" strike="noStrike">
                <a:solidFill>
                  <a:srgbClr val="000000"/>
                </a:solidFill>
                <a:latin typeface="Times New Roman"/>
              </a:rPr>
              <a:t> </a:t>
            </a:r>
            <a:r>
              <a:rPr b="1" lang="en-US" sz="1800" spc="-1" strike="noStrike">
                <a:solidFill>
                  <a:srgbClr val="ffffff"/>
                </a:solidFill>
                <a:latin typeface="Times New Roman"/>
              </a:rPr>
              <a:t>SLEEP?</a:t>
            </a:r>
            <a:endParaRPr b="0" lang="es-AR" sz="1800" spc="-1" strike="noStrike">
              <a:solidFill>
                <a:srgbClr val="000000"/>
              </a:solidFill>
              <a:latin typeface="Arial"/>
            </a:endParaRPr>
          </a:p>
        </p:txBody>
      </p:sp>
      <p:sp>
        <p:nvSpPr>
          <p:cNvPr id="738" name="Rectángulo 11"/>
          <p:cNvSpPr/>
          <p:nvPr/>
        </p:nvSpPr>
        <p:spPr>
          <a:xfrm>
            <a:off x="7867440" y="1727640"/>
            <a:ext cx="5883120" cy="762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grpSp>
        <p:nvGrpSpPr>
          <p:cNvPr id="739" name="Grupo 13"/>
          <p:cNvGrpSpPr/>
          <p:nvPr/>
        </p:nvGrpSpPr>
        <p:grpSpPr>
          <a:xfrm>
            <a:off x="7867800" y="4472280"/>
            <a:ext cx="6395760" cy="3971520"/>
            <a:chOff x="7867800" y="4472280"/>
            <a:chExt cx="6395760" cy="3971520"/>
          </a:xfrm>
        </p:grpSpPr>
        <p:pic>
          <p:nvPicPr>
            <p:cNvPr id="740" name="3 Imagen" descr="http://perso.wanadoo.es/pictob/imagenes/arq16f84.gif"/>
            <p:cNvPicPr/>
            <p:nvPr/>
          </p:nvPicPr>
          <p:blipFill>
            <a:blip r:embed="rId2"/>
            <a:stretch/>
          </p:blipFill>
          <p:spPr>
            <a:xfrm>
              <a:off x="7867800" y="4472280"/>
              <a:ext cx="6395760" cy="3971520"/>
            </a:xfrm>
            <a:prstGeom prst="rect">
              <a:avLst/>
            </a:prstGeom>
            <a:ln w="0">
              <a:noFill/>
            </a:ln>
          </p:spPr>
        </p:pic>
        <p:sp>
          <p:nvSpPr>
            <p:cNvPr id="741" name="Rectángulo 15"/>
            <p:cNvSpPr/>
            <p:nvPr/>
          </p:nvSpPr>
          <p:spPr>
            <a:xfrm>
              <a:off x="9565920" y="8061480"/>
              <a:ext cx="1122480" cy="268560"/>
            </a:xfrm>
            <a:prstGeom prst="rect">
              <a:avLst/>
            </a:prstGeom>
            <a:solidFill>
              <a:srgbClr val="fde4c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grpSp>
      <p:sp>
        <p:nvSpPr>
          <p:cNvPr id="742" name="Elipse 12"/>
          <p:cNvSpPr/>
          <p:nvPr/>
        </p:nvSpPr>
        <p:spPr>
          <a:xfrm>
            <a:off x="13716360" y="6150240"/>
            <a:ext cx="392760" cy="24372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3" name="Picture 3" descr=""/>
          <p:cNvPicPr/>
          <p:nvPr/>
        </p:nvPicPr>
        <p:blipFill>
          <a:blip r:embed="rId1"/>
          <a:stretch/>
        </p:blipFill>
        <p:spPr>
          <a:xfrm>
            <a:off x="1386000" y="822960"/>
            <a:ext cx="12347280" cy="9062640"/>
          </a:xfrm>
          <a:prstGeom prst="rect">
            <a:avLst/>
          </a:prstGeom>
          <a:ln w="0">
            <a:noFill/>
          </a:ln>
        </p:spPr>
      </p:pic>
      <p:sp>
        <p:nvSpPr>
          <p:cNvPr id="744" name="TextBox 1"/>
          <p:cNvSpPr/>
          <p:nvPr/>
        </p:nvSpPr>
        <p:spPr>
          <a:xfrm>
            <a:off x="4919040" y="1063440"/>
            <a:ext cx="6819480" cy="870840"/>
          </a:xfrm>
          <a:prstGeom prst="rect">
            <a:avLst/>
          </a:prstGeom>
          <a:noFill/>
          <a:ln w="0">
            <a:noFill/>
          </a:ln>
        </p:spPr>
        <p:style>
          <a:lnRef idx="0"/>
          <a:fillRef idx="0"/>
          <a:effectRef idx="0"/>
          <a:fontRef idx="minor"/>
        </p:style>
        <p:txBody>
          <a:bodyPr wrap="none" lIns="0" rIns="0" tIns="0" bIns="45000" anchor="t">
            <a:spAutoFit/>
          </a:bodyPr>
          <a:p>
            <a:pPr>
              <a:lnSpc>
                <a:spcPts val="5000"/>
              </a:lnSpc>
              <a:tabLst>
                <a:tab algn="l" pos="5829480"/>
              </a:tabLst>
            </a:pPr>
            <a:r>
              <a:rPr b="1" lang="en-US" sz="3600" spc="-1" strike="noStrike">
                <a:solidFill>
                  <a:srgbClr val="000000"/>
                </a:solidFill>
                <a:latin typeface="Times New Roman"/>
              </a:rPr>
              <a:t>Timer</a:t>
            </a:r>
            <a:r>
              <a:rPr b="0" lang="en-US" sz="3600" spc="-1" strike="noStrike">
                <a:solidFill>
                  <a:srgbClr val="000000"/>
                </a:solidFill>
                <a:latin typeface="Times New Roman"/>
              </a:rPr>
              <a:t> </a:t>
            </a:r>
            <a:r>
              <a:rPr b="1" lang="en-US" sz="3600" spc="-1" strike="noStrike">
                <a:solidFill>
                  <a:srgbClr val="000000"/>
                </a:solidFill>
                <a:latin typeface="Times New Roman"/>
              </a:rPr>
              <a:t>0</a:t>
            </a:r>
            <a:r>
              <a:rPr b="0" lang="en-US" sz="3600" spc="-1" strike="noStrike">
                <a:solidFill>
                  <a:srgbClr val="000000"/>
                </a:solidFill>
                <a:latin typeface="Times New Roman"/>
              </a:rPr>
              <a:t> </a:t>
            </a:r>
            <a:r>
              <a:rPr b="1" lang="en-US" sz="3600" spc="-1" strike="noStrike">
                <a:solidFill>
                  <a:srgbClr val="000000"/>
                </a:solidFill>
                <a:latin typeface="Times New Roman"/>
              </a:rPr>
              <a:t>Diagrama</a:t>
            </a:r>
            <a:r>
              <a:rPr b="0" lang="en-US" sz="3600" spc="-1" strike="noStrike">
                <a:solidFill>
                  <a:srgbClr val="000000"/>
                </a:solidFill>
                <a:latin typeface="Times New Roman"/>
              </a:rPr>
              <a:t> </a:t>
            </a:r>
            <a:r>
              <a:rPr b="1" lang="en-US" sz="3600" spc="-1" strike="noStrike">
                <a:solidFill>
                  <a:srgbClr val="000000"/>
                </a:solidFill>
                <a:latin typeface="Times New Roman"/>
              </a:rPr>
              <a:t>en</a:t>
            </a:r>
            <a:r>
              <a:rPr b="0" lang="en-US" sz="3600" spc="-1" strike="noStrike">
                <a:solidFill>
                  <a:srgbClr val="000000"/>
                </a:solidFill>
                <a:latin typeface="Times New Roman"/>
              </a:rPr>
              <a:t> </a:t>
            </a:r>
            <a:r>
              <a:rPr b="1" lang="en-US" sz="3600" spc="-1" strike="noStrike">
                <a:solidFill>
                  <a:srgbClr val="000000"/>
                </a:solidFill>
                <a:latin typeface="Times New Roman"/>
              </a:rPr>
              <a:t>Bloques</a:t>
            </a:r>
            <a:endParaRPr b="0" lang="es-AR" sz="3600" spc="-1" strike="noStrike">
              <a:solidFill>
                <a:srgbClr val="000000"/>
              </a:solidFill>
              <a:latin typeface="Arial"/>
            </a:endParaRPr>
          </a:p>
          <a:p>
            <a:pPr>
              <a:lnSpc>
                <a:spcPts val="1500"/>
              </a:lnSpc>
              <a:tabLst>
                <a:tab algn="l" pos="5829480"/>
              </a:tabLst>
            </a:pPr>
            <a:r>
              <a:rPr b="0" lang="en-US" sz="1800" spc="-1" strike="noStrike">
                <a:solidFill>
                  <a:srgbClr val="000000"/>
                </a:solidFill>
                <a:latin typeface="Calibri"/>
              </a:rPr>
              <a:t>	</a:t>
            </a:r>
            <a:r>
              <a:rPr b="1" lang="en-US" sz="1600" spc="-1" strike="noStrike">
                <a:solidFill>
                  <a:srgbClr val="000000"/>
                </a:solidFill>
                <a:latin typeface="Times New Roman"/>
              </a:rPr>
              <a:t>DATA</a:t>
            </a:r>
            <a:r>
              <a:rPr b="0" lang="en-US" sz="1600" spc="-1" strike="noStrike">
                <a:solidFill>
                  <a:srgbClr val="000000"/>
                </a:solidFill>
                <a:latin typeface="Times New Roman"/>
              </a:rPr>
              <a:t> </a:t>
            </a:r>
            <a:r>
              <a:rPr b="1" lang="en-US" sz="1600" spc="-1" strike="noStrike">
                <a:solidFill>
                  <a:srgbClr val="000000"/>
                </a:solidFill>
                <a:latin typeface="Times New Roman"/>
              </a:rPr>
              <a:t>BUS</a:t>
            </a:r>
            <a:endParaRPr b="0" lang="es-AR" sz="1600" spc="-1" strike="noStrike">
              <a:solidFill>
                <a:srgbClr val="000000"/>
              </a:solidFill>
              <a:latin typeface="Arial"/>
            </a:endParaRPr>
          </a:p>
        </p:txBody>
      </p:sp>
      <p:sp>
        <p:nvSpPr>
          <p:cNvPr id="745" name="TextBox 1"/>
          <p:cNvSpPr/>
          <p:nvPr/>
        </p:nvSpPr>
        <p:spPr>
          <a:xfrm>
            <a:off x="2547000" y="2336760"/>
            <a:ext cx="48132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Fosc/4</a:t>
            </a:r>
            <a:endParaRPr b="0" lang="es-AR" sz="1390" spc="-1" strike="noStrike">
              <a:solidFill>
                <a:srgbClr val="000000"/>
              </a:solidFill>
              <a:latin typeface="Arial"/>
            </a:endParaRPr>
          </a:p>
        </p:txBody>
      </p:sp>
      <p:sp>
        <p:nvSpPr>
          <p:cNvPr id="746" name="TextBox 1"/>
          <p:cNvSpPr/>
          <p:nvPr/>
        </p:nvSpPr>
        <p:spPr>
          <a:xfrm>
            <a:off x="11674440" y="2336760"/>
            <a:ext cx="11556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8</a:t>
            </a:r>
            <a:endParaRPr b="0" lang="es-AR" sz="1800" spc="-1" strike="noStrike">
              <a:solidFill>
                <a:srgbClr val="000000"/>
              </a:solidFill>
              <a:latin typeface="Arial"/>
            </a:endParaRPr>
          </a:p>
        </p:txBody>
      </p:sp>
      <p:sp>
        <p:nvSpPr>
          <p:cNvPr id="747" name="TextBox 1"/>
          <p:cNvSpPr/>
          <p:nvPr/>
        </p:nvSpPr>
        <p:spPr>
          <a:xfrm>
            <a:off x="12068280" y="3643200"/>
            <a:ext cx="57708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TMR0</a:t>
            </a:r>
            <a:endParaRPr b="0" lang="es-AR" sz="1600" spc="-1" strike="noStrike">
              <a:solidFill>
                <a:srgbClr val="000000"/>
              </a:solidFill>
              <a:latin typeface="Arial"/>
            </a:endParaRPr>
          </a:p>
        </p:txBody>
      </p:sp>
      <p:sp>
        <p:nvSpPr>
          <p:cNvPr id="748" name="TextBox 1"/>
          <p:cNvSpPr/>
          <p:nvPr/>
        </p:nvSpPr>
        <p:spPr>
          <a:xfrm>
            <a:off x="9777960" y="3157200"/>
            <a:ext cx="7783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synchronize</a:t>
            </a:r>
            <a:endParaRPr b="0" lang="es-AR" sz="1200" spc="-1" strike="noStrike">
              <a:solidFill>
                <a:srgbClr val="000000"/>
              </a:solidFill>
              <a:latin typeface="Arial"/>
            </a:endParaRPr>
          </a:p>
        </p:txBody>
      </p:sp>
      <p:sp>
        <p:nvSpPr>
          <p:cNvPr id="749" name="TextBox 1"/>
          <p:cNvSpPr/>
          <p:nvPr/>
        </p:nvSpPr>
        <p:spPr>
          <a:xfrm>
            <a:off x="6614280" y="3593160"/>
            <a:ext cx="1223280" cy="97272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190440"/>
              </a:tabLst>
            </a:pPr>
            <a:r>
              <a:rPr b="0" lang="en-US" sz="1800" spc="-1" strike="noStrike">
                <a:solidFill>
                  <a:srgbClr val="000000"/>
                </a:solidFill>
                <a:latin typeface="Calibri"/>
              </a:rPr>
              <a:t>	</a:t>
            </a:r>
            <a:r>
              <a:rPr b="1" lang="en-US" sz="1600" spc="-1" strike="noStrike">
                <a:solidFill>
                  <a:srgbClr val="000000"/>
                </a:solidFill>
                <a:latin typeface="Times New Roman"/>
              </a:rPr>
              <a:t>scaled</a:t>
            </a:r>
            <a:r>
              <a:rPr b="0" lang="en-US" sz="1600" spc="-1" strike="noStrike">
                <a:solidFill>
                  <a:srgbClr val="000000"/>
                </a:solidFill>
                <a:latin typeface="Times New Roman"/>
              </a:rPr>
              <a:t> </a:t>
            </a:r>
            <a:r>
              <a:rPr b="1" lang="en-US" sz="1600" spc="-1" strike="noStrike">
                <a:solidFill>
                  <a:srgbClr val="000000"/>
                </a:solidFill>
                <a:latin typeface="Times New Roman"/>
              </a:rPr>
              <a:t>clock</a:t>
            </a:r>
            <a:endParaRPr b="0" lang="es-AR" sz="1600" spc="-1" strike="noStrike">
              <a:solidFill>
                <a:srgbClr val="000000"/>
              </a:solidFill>
              <a:latin typeface="Arial"/>
            </a:endParaRPr>
          </a:p>
          <a:p>
            <a:pPr>
              <a:lnSpc>
                <a:spcPts val="1001"/>
              </a:lnSpc>
              <a:tabLst>
                <a:tab algn="l" pos="190440"/>
              </a:tabLst>
            </a:pPr>
            <a:endParaRPr b="0" lang="es-AR" sz="1800" spc="-1" strike="noStrike">
              <a:solidFill>
                <a:srgbClr val="000000"/>
              </a:solidFill>
              <a:latin typeface="Arial"/>
            </a:endParaRPr>
          </a:p>
          <a:p>
            <a:pPr>
              <a:lnSpc>
                <a:spcPts val="1001"/>
              </a:lnSpc>
              <a:tabLst>
                <a:tab algn="l" pos="190440"/>
              </a:tabLst>
            </a:pPr>
            <a:endParaRPr b="0" lang="es-AR" sz="1800" spc="-1" strike="noStrike">
              <a:solidFill>
                <a:srgbClr val="000000"/>
              </a:solidFill>
              <a:latin typeface="Arial"/>
            </a:endParaRPr>
          </a:p>
          <a:p>
            <a:pPr>
              <a:lnSpc>
                <a:spcPts val="3101"/>
              </a:lnSpc>
              <a:tabLst>
                <a:tab algn="l" pos="190440"/>
              </a:tabLst>
            </a:pPr>
            <a:r>
              <a:rPr b="1" lang="en-US" sz="1800" spc="-1" strike="noStrike">
                <a:solidFill>
                  <a:srgbClr val="000000"/>
                </a:solidFill>
                <a:latin typeface="Times New Roman"/>
              </a:rPr>
              <a:t>prescaler</a:t>
            </a:r>
            <a:endParaRPr b="0" lang="es-AR" sz="1800" spc="-1" strike="noStrike">
              <a:solidFill>
                <a:srgbClr val="000000"/>
              </a:solidFill>
              <a:latin typeface="Arial"/>
            </a:endParaRPr>
          </a:p>
        </p:txBody>
      </p:sp>
      <p:sp>
        <p:nvSpPr>
          <p:cNvPr id="750" name="TextBox 1"/>
          <p:cNvSpPr/>
          <p:nvPr/>
        </p:nvSpPr>
        <p:spPr>
          <a:xfrm>
            <a:off x="8578440" y="4849200"/>
            <a:ext cx="7146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WDT</a:t>
            </a:r>
            <a:r>
              <a:rPr b="0" lang="en-US" sz="1390" spc="-1" strike="noStrike">
                <a:solidFill>
                  <a:srgbClr val="000000"/>
                </a:solidFill>
                <a:latin typeface="Times New Roman"/>
              </a:rPr>
              <a:t> </a:t>
            </a:r>
            <a:r>
              <a:rPr b="1" lang="en-US" sz="1390" spc="-1" strike="noStrike">
                <a:solidFill>
                  <a:srgbClr val="000000"/>
                </a:solidFill>
                <a:latin typeface="Times New Roman"/>
              </a:rPr>
              <a:t>out</a:t>
            </a:r>
            <a:endParaRPr b="0" lang="es-AR" sz="1390" spc="-1" strike="noStrike">
              <a:solidFill>
                <a:srgbClr val="000000"/>
              </a:solidFill>
              <a:latin typeface="Arial"/>
            </a:endParaRPr>
          </a:p>
        </p:txBody>
      </p:sp>
      <p:sp>
        <p:nvSpPr>
          <p:cNvPr id="751" name="TextBox 1"/>
          <p:cNvSpPr/>
          <p:nvPr/>
        </p:nvSpPr>
        <p:spPr>
          <a:xfrm>
            <a:off x="2198160" y="3436200"/>
            <a:ext cx="2274840" cy="201384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444600"/>
                <a:tab algn="l" pos="977760"/>
              </a:tabLst>
            </a:pPr>
            <a:r>
              <a:rPr b="0" lang="en-US" sz="1800" spc="-1" strike="noStrike">
                <a:solidFill>
                  <a:srgbClr val="000000"/>
                </a:solidFill>
                <a:latin typeface="Calibri"/>
              </a:rPr>
              <a:t>	</a:t>
            </a:r>
            <a:r>
              <a:rPr b="1" lang="en-US" sz="1390" spc="-1" strike="noStrike">
                <a:solidFill>
                  <a:srgbClr val="000000"/>
                </a:solidFill>
                <a:latin typeface="Times New Roman"/>
              </a:rPr>
              <a:t>T0CKI</a:t>
            </a:r>
            <a:endParaRPr b="0" lang="es-AR" sz="1390" spc="-1" strike="noStrike">
              <a:solidFill>
                <a:srgbClr val="000000"/>
              </a:solidFill>
              <a:latin typeface="Arial"/>
            </a:endParaRPr>
          </a:p>
          <a:p>
            <a:pPr>
              <a:lnSpc>
                <a:spcPts val="1599"/>
              </a:lnSpc>
              <a:tabLst>
                <a:tab algn="l" pos="444600"/>
                <a:tab algn="l" pos="977760"/>
              </a:tabLst>
            </a:pPr>
            <a:r>
              <a:rPr b="0" lang="en-US" sz="1800" spc="-1" strike="noStrike">
                <a:solidFill>
                  <a:srgbClr val="000000"/>
                </a:solidFill>
                <a:latin typeface="Calibri"/>
              </a:rPr>
              <a:t>	</a:t>
            </a:r>
            <a:r>
              <a:rPr b="1" lang="en-US" sz="1390" spc="-1" strike="noStrike">
                <a:solidFill>
                  <a:srgbClr val="000000"/>
                </a:solidFill>
                <a:latin typeface="Times New Roman"/>
              </a:rPr>
              <a:t>pin</a:t>
            </a:r>
            <a:endParaRPr b="0" lang="es-AR" sz="1390" spc="-1" strike="noStrike">
              <a:solidFill>
                <a:srgbClr val="000000"/>
              </a:solidFill>
              <a:latin typeface="Arial"/>
            </a:endParaRPr>
          </a:p>
          <a:p>
            <a:pPr>
              <a:lnSpc>
                <a:spcPts val="1001"/>
              </a:lnSpc>
              <a:tabLst>
                <a:tab algn="l" pos="444600"/>
                <a:tab algn="l" pos="977760"/>
              </a:tabLst>
            </a:pPr>
            <a:endParaRPr b="0" lang="es-AR" sz="1800" spc="-1" strike="noStrike">
              <a:solidFill>
                <a:srgbClr val="000000"/>
              </a:solidFill>
              <a:latin typeface="Arial"/>
            </a:endParaRPr>
          </a:p>
          <a:p>
            <a:pPr>
              <a:lnSpc>
                <a:spcPts val="1001"/>
              </a:lnSpc>
              <a:tabLst>
                <a:tab algn="l" pos="444600"/>
                <a:tab algn="l" pos="977760"/>
              </a:tabLst>
            </a:pPr>
            <a:endParaRPr b="0" lang="es-AR" sz="1800" spc="-1" strike="noStrike">
              <a:solidFill>
                <a:srgbClr val="000000"/>
              </a:solidFill>
              <a:latin typeface="Arial"/>
            </a:endParaRPr>
          </a:p>
          <a:p>
            <a:pPr>
              <a:lnSpc>
                <a:spcPts val="1001"/>
              </a:lnSpc>
              <a:tabLst>
                <a:tab algn="l" pos="444600"/>
                <a:tab algn="l" pos="977760"/>
              </a:tabLst>
            </a:pPr>
            <a:endParaRPr b="0" lang="es-AR" sz="1800" spc="-1" strike="noStrike">
              <a:solidFill>
                <a:srgbClr val="000000"/>
              </a:solidFill>
              <a:latin typeface="Arial"/>
            </a:endParaRPr>
          </a:p>
          <a:p>
            <a:pPr>
              <a:lnSpc>
                <a:spcPts val="2299"/>
              </a:lnSpc>
              <a:tabLst>
                <a:tab algn="l" pos="444600"/>
                <a:tab algn="l" pos="97776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Watchdog</a:t>
            </a:r>
            <a:r>
              <a:rPr b="0" lang="en-US" sz="1390" spc="-1" strike="noStrike">
                <a:solidFill>
                  <a:srgbClr val="000000"/>
                </a:solidFill>
                <a:latin typeface="Times New Roman"/>
              </a:rPr>
              <a:t> </a:t>
            </a:r>
            <a:r>
              <a:rPr b="1" lang="en-US" sz="1390" spc="-1" strike="noStrike">
                <a:solidFill>
                  <a:srgbClr val="000000"/>
                </a:solidFill>
                <a:latin typeface="Times New Roman"/>
              </a:rPr>
              <a:t>Timer</a:t>
            </a:r>
            <a:endParaRPr b="0" lang="es-AR" sz="1390" spc="-1" strike="noStrike">
              <a:solidFill>
                <a:srgbClr val="000000"/>
              </a:solidFill>
              <a:latin typeface="Arial"/>
            </a:endParaRPr>
          </a:p>
          <a:p>
            <a:pPr>
              <a:lnSpc>
                <a:spcPts val="1001"/>
              </a:lnSpc>
              <a:tabLst>
                <a:tab algn="l" pos="444600"/>
                <a:tab algn="l" pos="977760"/>
              </a:tabLst>
            </a:pPr>
            <a:endParaRPr b="0" lang="es-AR" sz="1800" spc="-1" strike="noStrike">
              <a:solidFill>
                <a:srgbClr val="000000"/>
              </a:solidFill>
              <a:latin typeface="Arial"/>
            </a:endParaRPr>
          </a:p>
          <a:p>
            <a:pPr>
              <a:lnSpc>
                <a:spcPts val="1001"/>
              </a:lnSpc>
              <a:tabLst>
                <a:tab algn="l" pos="444600"/>
                <a:tab algn="l" pos="977760"/>
              </a:tabLst>
            </a:pPr>
            <a:endParaRPr b="0" lang="es-AR" sz="1800" spc="-1" strike="noStrike">
              <a:solidFill>
                <a:srgbClr val="000000"/>
              </a:solidFill>
              <a:latin typeface="Arial"/>
            </a:endParaRPr>
          </a:p>
          <a:p>
            <a:pPr>
              <a:lnSpc>
                <a:spcPts val="1001"/>
              </a:lnSpc>
              <a:tabLst>
                <a:tab algn="l" pos="444600"/>
                <a:tab algn="l" pos="977760"/>
              </a:tabLst>
            </a:pPr>
            <a:endParaRPr b="0" lang="es-AR" sz="1800" spc="-1" strike="noStrike">
              <a:solidFill>
                <a:srgbClr val="000000"/>
              </a:solidFill>
              <a:latin typeface="Arial"/>
            </a:endParaRPr>
          </a:p>
          <a:p>
            <a:pPr>
              <a:lnSpc>
                <a:spcPts val="3699"/>
              </a:lnSpc>
              <a:tabLst>
                <a:tab algn="l" pos="444600"/>
                <a:tab algn="l" pos="977760"/>
              </a:tabLst>
            </a:pPr>
            <a:r>
              <a:rPr b="1" lang="en-US" sz="2400" spc="-1" strike="noStrike">
                <a:solidFill>
                  <a:srgbClr val="000000"/>
                </a:solidFill>
                <a:latin typeface="Times New Roman"/>
              </a:rPr>
              <a:t>OPTION</a:t>
            </a:r>
            <a:r>
              <a:rPr b="0" lang="en-US" sz="2400" spc="-1" strike="noStrike">
                <a:solidFill>
                  <a:srgbClr val="000000"/>
                </a:solidFill>
                <a:latin typeface="Times New Roman"/>
              </a:rPr>
              <a:t> </a:t>
            </a:r>
            <a:r>
              <a:rPr b="1" lang="en-US" sz="2400" spc="-1" strike="noStrike">
                <a:solidFill>
                  <a:srgbClr val="000000"/>
                </a:solidFill>
                <a:latin typeface="Times New Roman"/>
              </a:rPr>
              <a:t>register</a:t>
            </a:r>
            <a:endParaRPr b="0" lang="es-AR" sz="2400" spc="-1" strike="noStrike">
              <a:solidFill>
                <a:srgbClr val="000000"/>
              </a:solidFill>
              <a:latin typeface="Arial"/>
            </a:endParaRPr>
          </a:p>
        </p:txBody>
      </p:sp>
      <p:sp>
        <p:nvSpPr>
          <p:cNvPr id="752" name="TextBox 1"/>
          <p:cNvSpPr/>
          <p:nvPr/>
        </p:nvSpPr>
        <p:spPr>
          <a:xfrm>
            <a:off x="2213280" y="6156360"/>
            <a:ext cx="23814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200" spc="-1" strike="noStrike">
                <a:solidFill>
                  <a:srgbClr val="000000"/>
                </a:solidFill>
                <a:latin typeface="Times New Roman"/>
              </a:rPr>
              <a:t>RBPU</a:t>
            </a:r>
            <a:r>
              <a:rPr b="0" lang="en-US" sz="1200" spc="-1" strike="noStrike">
                <a:solidFill>
                  <a:srgbClr val="000000"/>
                </a:solidFill>
                <a:latin typeface="Times New Roman"/>
              </a:rPr>
              <a:t>    </a:t>
            </a:r>
            <a:r>
              <a:rPr b="1" lang="en-US" sz="1200" spc="-1" strike="noStrike">
                <a:solidFill>
                  <a:srgbClr val="000000"/>
                </a:solidFill>
                <a:latin typeface="Times New Roman"/>
              </a:rPr>
              <a:t>INTEDG</a:t>
            </a:r>
            <a:r>
              <a:rPr b="0" lang="en-US" sz="1390" spc="-1" strike="noStrike">
                <a:solidFill>
                  <a:srgbClr val="000000"/>
                </a:solidFill>
                <a:latin typeface="Times New Roman"/>
              </a:rPr>
              <a:t>  </a:t>
            </a:r>
            <a:r>
              <a:rPr b="1" lang="en-US" sz="1390" spc="-1" strike="noStrike">
                <a:solidFill>
                  <a:srgbClr val="000000"/>
                </a:solidFill>
                <a:latin typeface="Times New Roman"/>
              </a:rPr>
              <a:t>TOCS</a:t>
            </a:r>
            <a:r>
              <a:rPr b="0" lang="en-US" sz="1390" spc="-1" strike="noStrike">
                <a:solidFill>
                  <a:srgbClr val="000000"/>
                </a:solidFill>
                <a:latin typeface="Times New Roman"/>
              </a:rPr>
              <a:t>    </a:t>
            </a:r>
            <a:r>
              <a:rPr b="1" lang="en-US" sz="1390" spc="-1" strike="noStrike">
                <a:solidFill>
                  <a:srgbClr val="000000"/>
                </a:solidFill>
                <a:latin typeface="Times New Roman"/>
              </a:rPr>
              <a:t>TOSE</a:t>
            </a:r>
            <a:endParaRPr b="0" lang="es-AR" sz="1390" spc="-1" strike="noStrike">
              <a:solidFill>
                <a:srgbClr val="000000"/>
              </a:solidFill>
              <a:latin typeface="Arial"/>
            </a:endParaRPr>
          </a:p>
        </p:txBody>
      </p:sp>
      <p:sp>
        <p:nvSpPr>
          <p:cNvPr id="753" name="TextBox 1"/>
          <p:cNvSpPr/>
          <p:nvPr/>
        </p:nvSpPr>
        <p:spPr>
          <a:xfrm>
            <a:off x="5315040" y="6139440"/>
            <a:ext cx="38376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PSA</a:t>
            </a:r>
            <a:endParaRPr b="0" lang="es-AR" sz="1600" spc="-1" strike="noStrike">
              <a:solidFill>
                <a:srgbClr val="000000"/>
              </a:solidFill>
              <a:latin typeface="Arial"/>
            </a:endParaRPr>
          </a:p>
        </p:txBody>
      </p:sp>
      <p:sp>
        <p:nvSpPr>
          <p:cNvPr id="754" name="TextBox 1"/>
          <p:cNvSpPr/>
          <p:nvPr/>
        </p:nvSpPr>
        <p:spPr>
          <a:xfrm>
            <a:off x="6192000" y="6139440"/>
            <a:ext cx="33948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PS2</a:t>
            </a:r>
            <a:endParaRPr b="0" lang="es-AR" sz="1600" spc="-1" strike="noStrike">
              <a:solidFill>
                <a:srgbClr val="000000"/>
              </a:solidFill>
              <a:latin typeface="Arial"/>
            </a:endParaRPr>
          </a:p>
        </p:txBody>
      </p:sp>
      <p:sp>
        <p:nvSpPr>
          <p:cNvPr id="755" name="TextBox 1"/>
          <p:cNvSpPr/>
          <p:nvPr/>
        </p:nvSpPr>
        <p:spPr>
          <a:xfrm>
            <a:off x="7030440" y="6139440"/>
            <a:ext cx="33948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PS1</a:t>
            </a:r>
            <a:endParaRPr b="0" lang="es-AR" sz="1600" spc="-1" strike="noStrike">
              <a:solidFill>
                <a:srgbClr val="000000"/>
              </a:solidFill>
              <a:latin typeface="Arial"/>
            </a:endParaRPr>
          </a:p>
        </p:txBody>
      </p:sp>
      <p:sp>
        <p:nvSpPr>
          <p:cNvPr id="756" name="TextBox 1"/>
          <p:cNvSpPr/>
          <p:nvPr/>
        </p:nvSpPr>
        <p:spPr>
          <a:xfrm>
            <a:off x="7885440" y="6139440"/>
            <a:ext cx="33948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PS0</a:t>
            </a:r>
            <a:endParaRPr b="0" lang="es-AR" sz="1600" spc="-1" strike="noStrike">
              <a:solidFill>
                <a:srgbClr val="000000"/>
              </a:solidFill>
              <a:latin typeface="Arial"/>
            </a:endParaRPr>
          </a:p>
        </p:txBody>
      </p:sp>
      <p:sp>
        <p:nvSpPr>
          <p:cNvPr id="757" name="TextBox 1"/>
          <p:cNvSpPr/>
          <p:nvPr/>
        </p:nvSpPr>
        <p:spPr>
          <a:xfrm>
            <a:off x="6259320" y="7044120"/>
            <a:ext cx="249912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ff0000"/>
                </a:solidFill>
                <a:latin typeface="Times New Roman"/>
              </a:rPr>
              <a:t>Prescaler</a:t>
            </a:r>
            <a:r>
              <a:rPr b="0" lang="en-US" sz="1800" spc="-1" strike="noStrike">
                <a:solidFill>
                  <a:srgbClr val="ff0000"/>
                </a:solidFill>
                <a:latin typeface="Times New Roman"/>
              </a:rPr>
              <a:t> </a:t>
            </a:r>
            <a:r>
              <a:rPr b="1" lang="en-US" sz="1800" spc="-1" strike="noStrike">
                <a:solidFill>
                  <a:srgbClr val="ff0000"/>
                </a:solidFill>
                <a:latin typeface="Times New Roman"/>
              </a:rPr>
              <a:t>Rate</a:t>
            </a:r>
            <a:r>
              <a:rPr b="0" lang="en-US" sz="1800" spc="-1" strike="noStrike">
                <a:solidFill>
                  <a:srgbClr val="ff0000"/>
                </a:solidFill>
                <a:latin typeface="Times New Roman"/>
              </a:rPr>
              <a:t> </a:t>
            </a:r>
            <a:r>
              <a:rPr b="1" lang="en-US" sz="1800" spc="-1" strike="noStrike">
                <a:solidFill>
                  <a:srgbClr val="ff0000"/>
                </a:solidFill>
                <a:latin typeface="Times New Roman"/>
              </a:rPr>
              <a:t>Select</a:t>
            </a:r>
            <a:r>
              <a:rPr b="0" lang="en-US" sz="1800" spc="-1" strike="noStrike">
                <a:solidFill>
                  <a:srgbClr val="ff0000"/>
                </a:solidFill>
                <a:latin typeface="Times New Roman"/>
              </a:rPr>
              <a:t> </a:t>
            </a:r>
            <a:r>
              <a:rPr b="1" lang="en-US" sz="1800" spc="-1" strike="noStrike">
                <a:solidFill>
                  <a:srgbClr val="ff0000"/>
                </a:solidFill>
                <a:latin typeface="Times New Roman"/>
              </a:rPr>
              <a:t>Bits</a:t>
            </a:r>
            <a:endParaRPr b="0" lang="es-AR" sz="1800" spc="-1" strike="noStrike">
              <a:solidFill>
                <a:srgbClr val="000000"/>
              </a:solidFill>
              <a:latin typeface="Arial"/>
            </a:endParaRPr>
          </a:p>
        </p:txBody>
      </p:sp>
      <p:sp>
        <p:nvSpPr>
          <p:cNvPr id="758" name="TextBox 1"/>
          <p:cNvSpPr/>
          <p:nvPr/>
        </p:nvSpPr>
        <p:spPr>
          <a:xfrm>
            <a:off x="1831320" y="7590960"/>
            <a:ext cx="1749960" cy="85824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400" spc="-1" strike="noStrike">
                <a:solidFill>
                  <a:schemeClr val="accent2"/>
                </a:solidFill>
                <a:latin typeface="Times New Roman"/>
              </a:rPr>
              <a:t>TMR0</a:t>
            </a:r>
            <a:r>
              <a:rPr b="0" lang="en-US" sz="1400" spc="-1" strike="noStrike">
                <a:solidFill>
                  <a:schemeClr val="accent2"/>
                </a:solidFill>
                <a:latin typeface="Times New Roman"/>
              </a:rPr>
              <a:t> </a:t>
            </a:r>
            <a:r>
              <a:rPr b="1" lang="en-US" sz="1400" spc="-1" strike="noStrike">
                <a:solidFill>
                  <a:schemeClr val="accent2"/>
                </a:solidFill>
                <a:latin typeface="Times New Roman"/>
              </a:rPr>
              <a:t>Clock</a:t>
            </a:r>
            <a:endParaRPr b="0" lang="es-AR" sz="1400" spc="-1" strike="noStrike">
              <a:solidFill>
                <a:srgbClr val="000000"/>
              </a:solidFill>
              <a:latin typeface="Arial"/>
            </a:endParaRPr>
          </a:p>
          <a:p>
            <a:pPr>
              <a:lnSpc>
                <a:spcPts val="2100"/>
              </a:lnSpc>
            </a:pPr>
            <a:r>
              <a:rPr b="1" lang="en-US" sz="1400" spc="-1" strike="noStrike">
                <a:solidFill>
                  <a:schemeClr val="accent2"/>
                </a:solidFill>
                <a:latin typeface="Times New Roman"/>
              </a:rPr>
              <a:t>Source</a:t>
            </a:r>
            <a:r>
              <a:rPr b="0" lang="en-US" sz="1400" spc="-1" strike="noStrike">
                <a:solidFill>
                  <a:schemeClr val="accent2"/>
                </a:solidFill>
                <a:latin typeface="Times New Roman"/>
              </a:rPr>
              <a:t> </a:t>
            </a:r>
            <a:r>
              <a:rPr b="1" lang="en-US" sz="1400" spc="-1" strike="noStrike">
                <a:solidFill>
                  <a:schemeClr val="accent2"/>
                </a:solidFill>
                <a:latin typeface="Times New Roman"/>
              </a:rPr>
              <a:t>Select</a:t>
            </a:r>
            <a:endParaRPr b="0" lang="es-AR" sz="1400" spc="-1" strike="noStrike">
              <a:solidFill>
                <a:srgbClr val="000000"/>
              </a:solidFill>
              <a:latin typeface="Arial"/>
            </a:endParaRPr>
          </a:p>
          <a:p>
            <a:pPr>
              <a:lnSpc>
                <a:spcPts val="1800"/>
              </a:lnSpc>
            </a:pPr>
            <a:r>
              <a:rPr b="1" lang="en-US" sz="1400" spc="-1" strike="noStrike">
                <a:solidFill>
                  <a:schemeClr val="accent2"/>
                </a:solidFill>
                <a:latin typeface="Times New Roman"/>
              </a:rPr>
              <a:t>1</a:t>
            </a:r>
            <a:r>
              <a:rPr b="0" lang="en-US" sz="1400" spc="-1" strike="noStrike">
                <a:solidFill>
                  <a:schemeClr val="accent2"/>
                </a:solidFill>
                <a:latin typeface="Times New Roman"/>
              </a:rPr>
              <a:t> </a:t>
            </a:r>
            <a:r>
              <a:rPr b="1" lang="en-US" sz="1400" spc="-1" strike="noStrike">
                <a:solidFill>
                  <a:schemeClr val="accent2"/>
                </a:solidFill>
                <a:latin typeface="Times New Roman"/>
              </a:rPr>
              <a:t>=</a:t>
            </a:r>
            <a:r>
              <a:rPr b="0" lang="en-US" sz="1400" spc="-1" strike="noStrike">
                <a:solidFill>
                  <a:schemeClr val="accent2"/>
                </a:solidFill>
                <a:latin typeface="Times New Roman"/>
              </a:rPr>
              <a:t> </a:t>
            </a:r>
            <a:r>
              <a:rPr b="1" lang="en-US" sz="1400" spc="-1" strike="noStrike">
                <a:solidFill>
                  <a:schemeClr val="accent2"/>
                </a:solidFill>
                <a:latin typeface="Times New Roman"/>
              </a:rPr>
              <a:t>TOCK1,</a:t>
            </a:r>
            <a:r>
              <a:rPr b="0" lang="en-US" sz="1400" spc="-1" strike="noStrike">
                <a:solidFill>
                  <a:schemeClr val="accent2"/>
                </a:solidFill>
                <a:latin typeface="Times New Roman"/>
              </a:rPr>
              <a:t> </a:t>
            </a:r>
            <a:r>
              <a:rPr b="1" lang="en-US" sz="1400" spc="-1" strike="noStrike">
                <a:solidFill>
                  <a:schemeClr val="accent2"/>
                </a:solidFill>
                <a:latin typeface="Times New Roman"/>
              </a:rPr>
              <a:t>0</a:t>
            </a:r>
            <a:r>
              <a:rPr b="0" lang="en-US" sz="1400" spc="-1" strike="noStrike">
                <a:solidFill>
                  <a:schemeClr val="accent2"/>
                </a:solidFill>
                <a:latin typeface="Times New Roman"/>
              </a:rPr>
              <a:t> </a:t>
            </a:r>
            <a:r>
              <a:rPr b="1" lang="en-US" sz="1400" spc="-1" strike="noStrike">
                <a:solidFill>
                  <a:schemeClr val="accent2"/>
                </a:solidFill>
                <a:latin typeface="Times New Roman"/>
              </a:rPr>
              <a:t>=</a:t>
            </a:r>
            <a:r>
              <a:rPr b="0" lang="en-US" sz="1400" spc="-1" strike="noStrike">
                <a:solidFill>
                  <a:schemeClr val="accent2"/>
                </a:solidFill>
                <a:latin typeface="Times New Roman"/>
              </a:rPr>
              <a:t> </a:t>
            </a:r>
            <a:r>
              <a:rPr b="1" lang="en-US" sz="1400" spc="-1" strike="noStrike">
                <a:solidFill>
                  <a:schemeClr val="accent2"/>
                </a:solidFill>
                <a:latin typeface="Times New Roman"/>
              </a:rPr>
              <a:t>Fosc/4</a:t>
            </a:r>
            <a:endParaRPr b="0" lang="es-AR" sz="1400" spc="-1" strike="noStrike">
              <a:solidFill>
                <a:srgbClr val="000000"/>
              </a:solidFill>
              <a:latin typeface="Arial"/>
            </a:endParaRPr>
          </a:p>
        </p:txBody>
      </p:sp>
      <p:sp>
        <p:nvSpPr>
          <p:cNvPr id="759" name="TextBox 1"/>
          <p:cNvSpPr/>
          <p:nvPr/>
        </p:nvSpPr>
        <p:spPr>
          <a:xfrm>
            <a:off x="5514840" y="7255440"/>
            <a:ext cx="3543480" cy="158184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787320"/>
              </a:tabLst>
            </a:pPr>
            <a:r>
              <a:rPr b="0" lang="en-US" sz="1400" spc="-1" strike="noStrike">
                <a:solidFill>
                  <a:srgbClr val="000000"/>
                </a:solidFill>
                <a:latin typeface="Calibri"/>
              </a:rPr>
              <a:t>	</a:t>
            </a:r>
            <a:r>
              <a:rPr b="1" lang="en-US" sz="1400" spc="-1" strike="noStrike">
                <a:solidFill>
                  <a:srgbClr val="0070c0"/>
                </a:solidFill>
                <a:latin typeface="Times New Roman"/>
              </a:rPr>
              <a:t>Prescaler</a:t>
            </a:r>
            <a:r>
              <a:rPr b="0" lang="en-US" sz="1400" spc="-1" strike="noStrike">
                <a:solidFill>
                  <a:srgbClr val="0070c0"/>
                </a:solidFill>
                <a:latin typeface="Times New Roman"/>
              </a:rPr>
              <a:t> </a:t>
            </a:r>
            <a:r>
              <a:rPr b="1" lang="en-US" sz="1400" spc="-1" strike="noStrike">
                <a:solidFill>
                  <a:srgbClr val="0070c0"/>
                </a:solidFill>
                <a:latin typeface="Times New Roman"/>
              </a:rPr>
              <a:t>Assignment</a:t>
            </a:r>
            <a:endParaRPr b="0" lang="es-AR" sz="1400" spc="-1" strike="noStrike">
              <a:solidFill>
                <a:srgbClr val="000000"/>
              </a:solidFill>
              <a:latin typeface="Arial"/>
            </a:endParaRPr>
          </a:p>
          <a:p>
            <a:pPr>
              <a:lnSpc>
                <a:spcPts val="1800"/>
              </a:lnSpc>
              <a:tabLst>
                <a:tab algn="l" pos="787320"/>
              </a:tabLst>
            </a:pPr>
            <a:r>
              <a:rPr b="0" lang="en-US" sz="1400" spc="-1" strike="noStrike">
                <a:solidFill>
                  <a:srgbClr val="0070c0"/>
                </a:solidFill>
                <a:latin typeface="Calibri"/>
              </a:rPr>
              <a:t>	</a:t>
            </a:r>
            <a:r>
              <a:rPr b="1" lang="en-US" sz="1400" spc="-1" strike="noStrike">
                <a:solidFill>
                  <a:srgbClr val="0070c0"/>
                </a:solidFill>
                <a:latin typeface="Times New Roman"/>
              </a:rPr>
              <a:t>1=</a:t>
            </a:r>
            <a:r>
              <a:rPr b="0" lang="en-US" sz="1400" spc="-1" strike="noStrike">
                <a:solidFill>
                  <a:srgbClr val="0070c0"/>
                </a:solidFill>
                <a:latin typeface="Times New Roman"/>
              </a:rPr>
              <a:t> </a:t>
            </a:r>
            <a:r>
              <a:rPr b="1" lang="en-US" sz="1400" spc="-1" strike="noStrike">
                <a:solidFill>
                  <a:srgbClr val="0070c0"/>
                </a:solidFill>
                <a:latin typeface="Times New Roman"/>
              </a:rPr>
              <a:t>prescaler</a:t>
            </a:r>
            <a:r>
              <a:rPr b="0" lang="en-US" sz="1400" spc="-1" strike="noStrike">
                <a:solidFill>
                  <a:srgbClr val="0070c0"/>
                </a:solidFill>
                <a:latin typeface="Times New Roman"/>
              </a:rPr>
              <a:t> </a:t>
            </a:r>
            <a:r>
              <a:rPr b="1" lang="en-US" sz="1400" spc="-1" strike="noStrike">
                <a:solidFill>
                  <a:srgbClr val="0070c0"/>
                </a:solidFill>
                <a:latin typeface="Times New Roman"/>
              </a:rPr>
              <a:t>assigned</a:t>
            </a:r>
            <a:r>
              <a:rPr b="0" lang="en-US" sz="1400" spc="-1" strike="noStrike">
                <a:solidFill>
                  <a:srgbClr val="0070c0"/>
                </a:solidFill>
                <a:latin typeface="Times New Roman"/>
              </a:rPr>
              <a:t> </a:t>
            </a:r>
            <a:r>
              <a:rPr b="1" lang="en-US" sz="1400" spc="-1" strike="noStrike">
                <a:solidFill>
                  <a:srgbClr val="0070c0"/>
                </a:solidFill>
                <a:latin typeface="Times New Roman"/>
              </a:rPr>
              <a:t>to</a:t>
            </a:r>
            <a:r>
              <a:rPr b="0" lang="en-US" sz="1400" spc="-1" strike="noStrike">
                <a:solidFill>
                  <a:srgbClr val="0070c0"/>
                </a:solidFill>
                <a:latin typeface="Times New Roman"/>
              </a:rPr>
              <a:t> </a:t>
            </a:r>
            <a:r>
              <a:rPr b="1" lang="en-US" sz="1400" spc="-1" strike="noStrike">
                <a:solidFill>
                  <a:srgbClr val="0070c0"/>
                </a:solidFill>
                <a:latin typeface="Times New Roman"/>
              </a:rPr>
              <a:t>WDT</a:t>
            </a:r>
            <a:endParaRPr b="0" lang="es-AR" sz="1400" spc="-1" strike="noStrike">
              <a:solidFill>
                <a:srgbClr val="000000"/>
              </a:solidFill>
              <a:latin typeface="Arial"/>
            </a:endParaRPr>
          </a:p>
          <a:p>
            <a:pPr>
              <a:lnSpc>
                <a:spcPts val="1899"/>
              </a:lnSpc>
              <a:tabLst>
                <a:tab algn="l" pos="787320"/>
              </a:tabLst>
            </a:pPr>
            <a:r>
              <a:rPr b="0" lang="en-US" sz="1400" spc="-1" strike="noStrike">
                <a:solidFill>
                  <a:srgbClr val="0070c0"/>
                </a:solidFill>
                <a:latin typeface="Calibri"/>
              </a:rPr>
              <a:t>	</a:t>
            </a:r>
            <a:r>
              <a:rPr b="1" lang="en-US" sz="1400" spc="-1" strike="noStrike">
                <a:solidFill>
                  <a:srgbClr val="0070c0"/>
                </a:solidFill>
                <a:latin typeface="Times New Roman"/>
              </a:rPr>
              <a:t>0=</a:t>
            </a:r>
            <a:r>
              <a:rPr b="0" lang="en-US" sz="1400" spc="-1" strike="noStrike">
                <a:solidFill>
                  <a:srgbClr val="0070c0"/>
                </a:solidFill>
                <a:latin typeface="Times New Roman"/>
              </a:rPr>
              <a:t> </a:t>
            </a:r>
            <a:r>
              <a:rPr b="1" lang="en-US" sz="1400" spc="-1" strike="noStrike">
                <a:solidFill>
                  <a:srgbClr val="0070c0"/>
                </a:solidFill>
                <a:latin typeface="Times New Roman"/>
              </a:rPr>
              <a:t>prescaler</a:t>
            </a:r>
            <a:r>
              <a:rPr b="0" lang="en-US" sz="1400" spc="-1" strike="noStrike">
                <a:solidFill>
                  <a:srgbClr val="0070c0"/>
                </a:solidFill>
                <a:latin typeface="Times New Roman"/>
              </a:rPr>
              <a:t> </a:t>
            </a:r>
            <a:r>
              <a:rPr b="1" lang="en-US" sz="1400" spc="-1" strike="noStrike">
                <a:solidFill>
                  <a:srgbClr val="0070c0"/>
                </a:solidFill>
                <a:latin typeface="Times New Roman"/>
              </a:rPr>
              <a:t>assigned</a:t>
            </a:r>
            <a:r>
              <a:rPr b="0" lang="en-US" sz="1400" spc="-1" strike="noStrike">
                <a:solidFill>
                  <a:srgbClr val="0070c0"/>
                </a:solidFill>
                <a:latin typeface="Times New Roman"/>
              </a:rPr>
              <a:t> </a:t>
            </a:r>
            <a:r>
              <a:rPr b="1" lang="en-US" sz="1400" spc="-1" strike="noStrike">
                <a:solidFill>
                  <a:srgbClr val="0070c0"/>
                </a:solidFill>
                <a:latin typeface="Times New Roman"/>
              </a:rPr>
              <a:t>to</a:t>
            </a:r>
            <a:r>
              <a:rPr b="0" lang="en-US" sz="1400" spc="-1" strike="noStrike">
                <a:solidFill>
                  <a:srgbClr val="0070c0"/>
                </a:solidFill>
                <a:latin typeface="Times New Roman"/>
              </a:rPr>
              <a:t> </a:t>
            </a:r>
            <a:r>
              <a:rPr b="1" lang="en-US" sz="1400" spc="-1" strike="noStrike">
                <a:solidFill>
                  <a:srgbClr val="0070c0"/>
                </a:solidFill>
                <a:latin typeface="Times New Roman"/>
              </a:rPr>
              <a:t>Timer</a:t>
            </a:r>
            <a:endParaRPr b="0" lang="es-AR" sz="1400" spc="-1" strike="noStrike">
              <a:solidFill>
                <a:srgbClr val="000000"/>
              </a:solidFill>
              <a:latin typeface="Arial"/>
            </a:endParaRPr>
          </a:p>
          <a:p>
            <a:pPr>
              <a:lnSpc>
                <a:spcPts val="2200"/>
              </a:lnSpc>
              <a:tabLst>
                <a:tab algn="l" pos="787320"/>
              </a:tabLst>
            </a:pPr>
            <a:r>
              <a:rPr b="1" lang="en-US" sz="1400" spc="-1" strike="noStrike">
                <a:solidFill>
                  <a:srgbClr val="00b050"/>
                </a:solidFill>
                <a:latin typeface="Times New Roman"/>
              </a:rPr>
              <a:t>Source</a:t>
            </a:r>
            <a:r>
              <a:rPr b="0" lang="en-US" sz="1400" spc="-1" strike="noStrike">
                <a:solidFill>
                  <a:srgbClr val="00b050"/>
                </a:solidFill>
                <a:latin typeface="Times New Roman"/>
              </a:rPr>
              <a:t> </a:t>
            </a:r>
            <a:r>
              <a:rPr b="1" lang="en-US" sz="1400" spc="-1" strike="noStrike">
                <a:solidFill>
                  <a:srgbClr val="00b050"/>
                </a:solidFill>
                <a:latin typeface="Times New Roman"/>
              </a:rPr>
              <a:t>Edge</a:t>
            </a:r>
            <a:r>
              <a:rPr b="0" lang="en-US" sz="1400" spc="-1" strike="noStrike">
                <a:solidFill>
                  <a:srgbClr val="00b050"/>
                </a:solidFill>
                <a:latin typeface="Times New Roman"/>
              </a:rPr>
              <a:t> </a:t>
            </a:r>
            <a:r>
              <a:rPr b="1" lang="en-US" sz="1400" spc="-1" strike="noStrike">
                <a:solidFill>
                  <a:srgbClr val="00b050"/>
                </a:solidFill>
                <a:latin typeface="Times New Roman"/>
              </a:rPr>
              <a:t>Select</a:t>
            </a:r>
            <a:endParaRPr b="0" lang="es-AR" sz="1400" spc="-1" strike="noStrike">
              <a:solidFill>
                <a:srgbClr val="000000"/>
              </a:solidFill>
              <a:latin typeface="Arial"/>
            </a:endParaRPr>
          </a:p>
          <a:p>
            <a:pPr>
              <a:lnSpc>
                <a:spcPts val="1800"/>
              </a:lnSpc>
              <a:tabLst>
                <a:tab algn="l" pos="787320"/>
              </a:tabLst>
            </a:pPr>
            <a:r>
              <a:rPr b="1" lang="en-US" sz="1400" spc="-1" strike="noStrike">
                <a:solidFill>
                  <a:srgbClr val="00b050"/>
                </a:solidFill>
                <a:latin typeface="Times New Roman"/>
              </a:rPr>
              <a:t>1</a:t>
            </a:r>
            <a:r>
              <a:rPr b="0" lang="en-US" sz="1400" spc="-1" strike="noStrike">
                <a:solidFill>
                  <a:srgbClr val="00b050"/>
                </a:solidFill>
                <a:latin typeface="Times New Roman"/>
              </a:rPr>
              <a:t> </a:t>
            </a:r>
            <a:r>
              <a:rPr b="1" lang="en-US" sz="1400" spc="-1" strike="noStrike">
                <a:solidFill>
                  <a:srgbClr val="00b050"/>
                </a:solidFill>
                <a:latin typeface="Times New Roman"/>
              </a:rPr>
              <a:t>=</a:t>
            </a:r>
            <a:r>
              <a:rPr b="0" lang="en-US" sz="1400" spc="-1" strike="noStrike">
                <a:solidFill>
                  <a:srgbClr val="00b050"/>
                </a:solidFill>
                <a:latin typeface="Times New Roman"/>
              </a:rPr>
              <a:t> </a:t>
            </a:r>
            <a:r>
              <a:rPr b="1" lang="en-US" sz="1400" spc="-1" strike="noStrike">
                <a:solidFill>
                  <a:srgbClr val="00b050"/>
                </a:solidFill>
                <a:latin typeface="Times New Roman"/>
              </a:rPr>
              <a:t>increment</a:t>
            </a:r>
            <a:r>
              <a:rPr b="0" lang="en-US" sz="1400" spc="-1" strike="noStrike">
                <a:solidFill>
                  <a:srgbClr val="00b050"/>
                </a:solidFill>
                <a:latin typeface="Times New Roman"/>
              </a:rPr>
              <a:t> </a:t>
            </a:r>
            <a:r>
              <a:rPr b="1" lang="en-US" sz="1400" spc="-1" strike="noStrike">
                <a:solidFill>
                  <a:srgbClr val="00b050"/>
                </a:solidFill>
                <a:latin typeface="Times New Roman"/>
              </a:rPr>
              <a:t>TMR0</a:t>
            </a:r>
            <a:r>
              <a:rPr b="0" lang="en-US" sz="1400" spc="-1" strike="noStrike">
                <a:solidFill>
                  <a:srgbClr val="00b050"/>
                </a:solidFill>
                <a:latin typeface="Times New Roman"/>
              </a:rPr>
              <a:t> </a:t>
            </a:r>
            <a:r>
              <a:rPr b="1" lang="en-US" sz="1400" spc="-1" strike="noStrike">
                <a:solidFill>
                  <a:srgbClr val="00b050"/>
                </a:solidFill>
                <a:latin typeface="Times New Roman"/>
              </a:rPr>
              <a:t>on</a:t>
            </a:r>
            <a:r>
              <a:rPr b="0" lang="en-US" sz="1400" spc="-1" strike="noStrike">
                <a:solidFill>
                  <a:srgbClr val="00b050"/>
                </a:solidFill>
                <a:latin typeface="Times New Roman"/>
              </a:rPr>
              <a:t> </a:t>
            </a:r>
            <a:r>
              <a:rPr b="1" lang="en-US" sz="1400" spc="-1" strike="noStrike">
                <a:solidFill>
                  <a:srgbClr val="00b050"/>
                </a:solidFill>
                <a:latin typeface="Times New Roman"/>
              </a:rPr>
              <a:t>high-to-low</a:t>
            </a:r>
            <a:r>
              <a:rPr b="0" lang="en-US" sz="1400" spc="-1" strike="noStrike">
                <a:solidFill>
                  <a:srgbClr val="00b050"/>
                </a:solidFill>
                <a:latin typeface="Times New Roman"/>
              </a:rPr>
              <a:t> </a:t>
            </a:r>
            <a:r>
              <a:rPr b="1" lang="en-US" sz="1400" spc="-1" strike="noStrike">
                <a:solidFill>
                  <a:srgbClr val="00b050"/>
                </a:solidFill>
                <a:latin typeface="Times New Roman"/>
              </a:rPr>
              <a:t>transition</a:t>
            </a:r>
            <a:endParaRPr b="0" lang="es-AR" sz="1400" spc="-1" strike="noStrike">
              <a:solidFill>
                <a:srgbClr val="000000"/>
              </a:solidFill>
              <a:latin typeface="Arial"/>
            </a:endParaRPr>
          </a:p>
          <a:p>
            <a:pPr>
              <a:lnSpc>
                <a:spcPts val="1899"/>
              </a:lnSpc>
              <a:tabLst>
                <a:tab algn="l" pos="787320"/>
              </a:tabLst>
            </a:pPr>
            <a:r>
              <a:rPr b="1" lang="en-US" sz="1400" spc="-1" strike="noStrike">
                <a:solidFill>
                  <a:srgbClr val="00b050"/>
                </a:solidFill>
                <a:latin typeface="Times New Roman"/>
              </a:rPr>
              <a:t>0</a:t>
            </a:r>
            <a:r>
              <a:rPr b="0" lang="en-US" sz="1400" spc="-1" strike="noStrike">
                <a:solidFill>
                  <a:srgbClr val="00b050"/>
                </a:solidFill>
                <a:latin typeface="Times New Roman"/>
              </a:rPr>
              <a:t> </a:t>
            </a:r>
            <a:r>
              <a:rPr b="1" lang="en-US" sz="1400" spc="-1" strike="noStrike">
                <a:solidFill>
                  <a:srgbClr val="00b050"/>
                </a:solidFill>
                <a:latin typeface="Times New Roman"/>
              </a:rPr>
              <a:t>=</a:t>
            </a:r>
            <a:r>
              <a:rPr b="0" lang="en-US" sz="1400" spc="-1" strike="noStrike">
                <a:solidFill>
                  <a:srgbClr val="00b050"/>
                </a:solidFill>
                <a:latin typeface="Times New Roman"/>
              </a:rPr>
              <a:t> </a:t>
            </a:r>
            <a:r>
              <a:rPr b="1" lang="en-US" sz="1400" spc="-1" strike="noStrike">
                <a:solidFill>
                  <a:srgbClr val="00b050"/>
                </a:solidFill>
                <a:latin typeface="Times New Roman"/>
              </a:rPr>
              <a:t>increment</a:t>
            </a:r>
            <a:r>
              <a:rPr b="0" lang="en-US" sz="1400" spc="-1" strike="noStrike">
                <a:solidFill>
                  <a:srgbClr val="00b050"/>
                </a:solidFill>
                <a:latin typeface="Times New Roman"/>
              </a:rPr>
              <a:t> </a:t>
            </a:r>
            <a:r>
              <a:rPr b="1" lang="en-US" sz="1400" spc="-1" strike="noStrike">
                <a:solidFill>
                  <a:srgbClr val="00b050"/>
                </a:solidFill>
                <a:latin typeface="Times New Roman"/>
              </a:rPr>
              <a:t>TMR0</a:t>
            </a:r>
            <a:r>
              <a:rPr b="0" lang="en-US" sz="1400" spc="-1" strike="noStrike">
                <a:solidFill>
                  <a:srgbClr val="00b050"/>
                </a:solidFill>
                <a:latin typeface="Times New Roman"/>
              </a:rPr>
              <a:t> </a:t>
            </a:r>
            <a:r>
              <a:rPr b="1" lang="en-US" sz="1400" spc="-1" strike="noStrike">
                <a:solidFill>
                  <a:srgbClr val="00b050"/>
                </a:solidFill>
                <a:latin typeface="Times New Roman"/>
              </a:rPr>
              <a:t>on</a:t>
            </a:r>
            <a:r>
              <a:rPr b="0" lang="en-US" sz="1400" spc="-1" strike="noStrike">
                <a:solidFill>
                  <a:srgbClr val="00b050"/>
                </a:solidFill>
                <a:latin typeface="Times New Roman"/>
              </a:rPr>
              <a:t> </a:t>
            </a:r>
            <a:r>
              <a:rPr b="1" lang="en-US" sz="1400" spc="-1" strike="noStrike">
                <a:solidFill>
                  <a:srgbClr val="00b050"/>
                </a:solidFill>
                <a:latin typeface="Times New Roman"/>
              </a:rPr>
              <a:t>low-to-high</a:t>
            </a:r>
            <a:r>
              <a:rPr b="0" lang="en-US" sz="1400" spc="-1" strike="noStrike">
                <a:solidFill>
                  <a:srgbClr val="00b050"/>
                </a:solidFill>
                <a:latin typeface="Times New Roman"/>
              </a:rPr>
              <a:t> </a:t>
            </a:r>
            <a:r>
              <a:rPr b="1" lang="en-US" sz="1400" spc="-1" strike="noStrike">
                <a:solidFill>
                  <a:srgbClr val="00b050"/>
                </a:solidFill>
                <a:latin typeface="Times New Roman"/>
              </a:rPr>
              <a:t>transition</a:t>
            </a:r>
            <a:endParaRPr b="0" lang="es-AR" sz="1400" spc="-1" strike="noStrike">
              <a:solidFill>
                <a:srgbClr val="000000"/>
              </a:solidFill>
              <a:latin typeface="Arial"/>
            </a:endParaRPr>
          </a:p>
        </p:txBody>
      </p:sp>
      <p:cxnSp>
        <p:nvCxnSpPr>
          <p:cNvPr id="760" name="Conector recto de flecha 19"/>
          <p:cNvCxnSpPr/>
          <p:nvPr/>
        </p:nvCxnSpPr>
        <p:spPr>
          <a:xfrm flipV="1">
            <a:off x="6260760" y="4635360"/>
            <a:ext cx="686160" cy="432000"/>
          </a:xfrm>
          <a:prstGeom prst="straightConnector1">
            <a:avLst/>
          </a:prstGeom>
          <a:ln w="41275">
            <a:solidFill>
              <a:srgbClr val="4f81bd">
                <a:lumMod val="75000"/>
              </a:srgbClr>
            </a:solidFill>
            <a:round/>
            <a:tailEnd len="med" type="triangle" w="med"/>
          </a:ln>
        </p:spPr>
      </p:cxnSp>
      <p:pic>
        <p:nvPicPr>
          <p:cNvPr id="761" name="Imagen 20" descr=""/>
          <p:cNvPicPr/>
          <p:nvPr/>
        </p:nvPicPr>
        <p:blipFill>
          <a:blip r:embed="rId2"/>
          <a:stretch/>
        </p:blipFill>
        <p:spPr>
          <a:xfrm>
            <a:off x="9776880" y="4229640"/>
            <a:ext cx="4219560" cy="4734000"/>
          </a:xfrm>
          <a:prstGeom prst="rect">
            <a:avLst/>
          </a:prstGeom>
          <a:ln w="0">
            <a:noFill/>
          </a:ln>
        </p:spPr>
      </p:pic>
      <p:sp>
        <p:nvSpPr>
          <p:cNvPr id="762" name="Rectángulo redondeado 18"/>
          <p:cNvSpPr/>
          <p:nvPr/>
        </p:nvSpPr>
        <p:spPr>
          <a:xfrm>
            <a:off x="11356560" y="4229640"/>
            <a:ext cx="1230840" cy="4734000"/>
          </a:xfrm>
          <a:prstGeom prst="roundRect">
            <a:avLst>
              <a:gd name="adj" fmla="val 16667"/>
            </a:avLst>
          </a:prstGeom>
          <a:solidFill>
            <a:schemeClr val="accent2">
              <a:lumMod val="40000"/>
              <a:lumOff val="60000"/>
              <a:alpha val="50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3" name="Picture 3" descr=""/>
          <p:cNvPicPr/>
          <p:nvPr/>
        </p:nvPicPr>
        <p:blipFill>
          <a:blip r:embed="rId1"/>
          <a:stretch/>
        </p:blipFill>
        <p:spPr>
          <a:xfrm>
            <a:off x="1386000" y="812520"/>
            <a:ext cx="12347280" cy="9062640"/>
          </a:xfrm>
          <a:prstGeom prst="rect">
            <a:avLst/>
          </a:prstGeom>
          <a:ln w="0">
            <a:noFill/>
          </a:ln>
        </p:spPr>
      </p:pic>
      <p:sp>
        <p:nvSpPr>
          <p:cNvPr id="764" name="TextBox 1"/>
          <p:cNvSpPr/>
          <p:nvPr/>
        </p:nvSpPr>
        <p:spPr>
          <a:xfrm>
            <a:off x="5337000" y="1013400"/>
            <a:ext cx="6463800" cy="921600"/>
          </a:xfrm>
          <a:prstGeom prst="rect">
            <a:avLst/>
          </a:prstGeom>
          <a:noFill/>
          <a:ln w="0">
            <a:noFill/>
          </a:ln>
        </p:spPr>
        <p:style>
          <a:lnRef idx="0"/>
          <a:fillRef idx="0"/>
          <a:effectRef idx="0"/>
          <a:fontRef idx="minor"/>
        </p:style>
        <p:txBody>
          <a:bodyPr wrap="none" lIns="0" rIns="0" tIns="0" bIns="45000" anchor="t">
            <a:spAutoFit/>
          </a:bodyPr>
          <a:p>
            <a:pPr>
              <a:lnSpc>
                <a:spcPts val="5000"/>
              </a:lnSpc>
              <a:tabLst>
                <a:tab algn="l" pos="5473800"/>
              </a:tabLst>
            </a:pPr>
            <a:r>
              <a:rPr b="1" lang="en-US" sz="3600" spc="-1" strike="noStrike">
                <a:solidFill>
                  <a:srgbClr val="000000"/>
                </a:solidFill>
                <a:latin typeface="Times New Roman"/>
              </a:rPr>
              <a:t>Timer</a:t>
            </a:r>
            <a:r>
              <a:rPr b="0" lang="en-US" sz="3600" spc="-1" strike="noStrike">
                <a:solidFill>
                  <a:srgbClr val="000000"/>
                </a:solidFill>
                <a:latin typeface="Times New Roman"/>
              </a:rPr>
              <a:t> </a:t>
            </a:r>
            <a:r>
              <a:rPr b="1" lang="en-US" sz="3600" spc="-1" strike="noStrike">
                <a:solidFill>
                  <a:srgbClr val="000000"/>
                </a:solidFill>
                <a:latin typeface="Times New Roman"/>
              </a:rPr>
              <a:t>0</a:t>
            </a:r>
            <a:r>
              <a:rPr b="0" lang="en-US" sz="3600" spc="-1" strike="noStrike">
                <a:solidFill>
                  <a:srgbClr val="000000"/>
                </a:solidFill>
                <a:latin typeface="Times New Roman"/>
              </a:rPr>
              <a:t> </a:t>
            </a:r>
            <a:r>
              <a:rPr b="1" lang="en-US" sz="3600" spc="-1" strike="noStrike">
                <a:solidFill>
                  <a:srgbClr val="000000"/>
                </a:solidFill>
                <a:latin typeface="Times New Roman"/>
              </a:rPr>
              <a:t>Diagrama</a:t>
            </a:r>
            <a:r>
              <a:rPr b="0" lang="en-US" sz="3600" spc="-1" strike="noStrike">
                <a:solidFill>
                  <a:srgbClr val="000000"/>
                </a:solidFill>
                <a:latin typeface="Times New Roman"/>
              </a:rPr>
              <a:t> </a:t>
            </a:r>
            <a:r>
              <a:rPr b="1" lang="en-US" sz="3600" spc="-1" strike="noStrike">
                <a:solidFill>
                  <a:srgbClr val="000000"/>
                </a:solidFill>
                <a:latin typeface="Times New Roman"/>
              </a:rPr>
              <a:t>en</a:t>
            </a:r>
            <a:r>
              <a:rPr b="0" lang="en-US" sz="3600" spc="-1" strike="noStrike">
                <a:solidFill>
                  <a:srgbClr val="000000"/>
                </a:solidFill>
                <a:latin typeface="Times New Roman"/>
              </a:rPr>
              <a:t> </a:t>
            </a:r>
            <a:r>
              <a:rPr b="1" lang="en-US" sz="3600" spc="-1" strike="noStrike">
                <a:solidFill>
                  <a:srgbClr val="000000"/>
                </a:solidFill>
                <a:latin typeface="Times New Roman"/>
              </a:rPr>
              <a:t>Bloques</a:t>
            </a:r>
            <a:endParaRPr b="0" lang="es-AR" sz="3600" spc="-1" strike="noStrike">
              <a:solidFill>
                <a:srgbClr val="000000"/>
              </a:solidFill>
              <a:latin typeface="Arial"/>
            </a:endParaRPr>
          </a:p>
          <a:p>
            <a:pPr>
              <a:lnSpc>
                <a:spcPts val="1899"/>
              </a:lnSpc>
              <a:tabLst>
                <a:tab algn="l" pos="5473800"/>
              </a:tabLst>
            </a:pPr>
            <a:r>
              <a:rPr b="0" lang="en-US" sz="1800" spc="-1" strike="noStrike">
                <a:solidFill>
                  <a:srgbClr val="000000"/>
                </a:solidFill>
                <a:latin typeface="Calibri"/>
              </a:rPr>
              <a:t>	</a:t>
            </a:r>
            <a:r>
              <a:rPr b="1" lang="en-US" sz="1600" spc="-1" strike="noStrike">
                <a:solidFill>
                  <a:srgbClr val="000000"/>
                </a:solidFill>
                <a:latin typeface="Times New Roman"/>
              </a:rPr>
              <a:t>DATA</a:t>
            </a:r>
            <a:r>
              <a:rPr b="0" lang="en-US" sz="1600" spc="-1" strike="noStrike">
                <a:solidFill>
                  <a:srgbClr val="000000"/>
                </a:solidFill>
                <a:latin typeface="Times New Roman"/>
              </a:rPr>
              <a:t> </a:t>
            </a:r>
            <a:r>
              <a:rPr b="1" lang="en-US" sz="1600" spc="-1" strike="noStrike">
                <a:solidFill>
                  <a:srgbClr val="000000"/>
                </a:solidFill>
                <a:latin typeface="Times New Roman"/>
              </a:rPr>
              <a:t>BUS</a:t>
            </a:r>
            <a:endParaRPr b="0" lang="es-AR" sz="1600" spc="-1" strike="noStrike">
              <a:solidFill>
                <a:srgbClr val="000000"/>
              </a:solidFill>
              <a:latin typeface="Arial"/>
            </a:endParaRPr>
          </a:p>
        </p:txBody>
      </p:sp>
      <p:sp>
        <p:nvSpPr>
          <p:cNvPr id="765" name="TextBox 1"/>
          <p:cNvSpPr/>
          <p:nvPr/>
        </p:nvSpPr>
        <p:spPr>
          <a:xfrm>
            <a:off x="2547000" y="2336760"/>
            <a:ext cx="48132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Fosc/4</a:t>
            </a:r>
            <a:endParaRPr b="0" lang="es-AR" sz="1390" spc="-1" strike="noStrike">
              <a:solidFill>
                <a:srgbClr val="000000"/>
              </a:solidFill>
              <a:latin typeface="Arial"/>
            </a:endParaRPr>
          </a:p>
        </p:txBody>
      </p:sp>
      <p:sp>
        <p:nvSpPr>
          <p:cNvPr id="766" name="TextBox 1"/>
          <p:cNvSpPr/>
          <p:nvPr/>
        </p:nvSpPr>
        <p:spPr>
          <a:xfrm>
            <a:off x="11674440" y="2336760"/>
            <a:ext cx="11556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8</a:t>
            </a:r>
            <a:endParaRPr b="0" lang="es-AR" sz="1800" spc="-1" strike="noStrike">
              <a:solidFill>
                <a:srgbClr val="000000"/>
              </a:solidFill>
              <a:latin typeface="Arial"/>
            </a:endParaRPr>
          </a:p>
        </p:txBody>
      </p:sp>
      <p:sp>
        <p:nvSpPr>
          <p:cNvPr id="767" name="TextBox 1"/>
          <p:cNvSpPr/>
          <p:nvPr/>
        </p:nvSpPr>
        <p:spPr>
          <a:xfrm>
            <a:off x="12068280" y="3643200"/>
            <a:ext cx="57708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TMR0</a:t>
            </a:r>
            <a:endParaRPr b="0" lang="es-AR" sz="1600" spc="-1" strike="noStrike">
              <a:solidFill>
                <a:srgbClr val="000000"/>
              </a:solidFill>
              <a:latin typeface="Arial"/>
            </a:endParaRPr>
          </a:p>
        </p:txBody>
      </p:sp>
      <p:sp>
        <p:nvSpPr>
          <p:cNvPr id="768" name="TextBox 1"/>
          <p:cNvSpPr/>
          <p:nvPr/>
        </p:nvSpPr>
        <p:spPr>
          <a:xfrm>
            <a:off x="2414880" y="3458880"/>
            <a:ext cx="540720" cy="48960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T0CKI</a:t>
            </a:r>
            <a:endParaRPr b="0" lang="es-AR" sz="1390" spc="-1" strike="noStrike">
              <a:solidFill>
                <a:srgbClr val="000000"/>
              </a:solidFill>
              <a:latin typeface="Arial"/>
            </a:endParaRPr>
          </a:p>
          <a:p>
            <a:pPr>
              <a:lnSpc>
                <a:spcPts val="1599"/>
              </a:lnSpc>
            </a:pPr>
            <a:r>
              <a:rPr b="1" lang="en-US" sz="1390" spc="-1" strike="noStrike">
                <a:solidFill>
                  <a:srgbClr val="000000"/>
                </a:solidFill>
                <a:latin typeface="Times New Roman"/>
              </a:rPr>
              <a:t>pin</a:t>
            </a:r>
            <a:endParaRPr b="0" lang="es-AR" sz="1390" spc="-1" strike="noStrike">
              <a:solidFill>
                <a:srgbClr val="000000"/>
              </a:solidFill>
              <a:latin typeface="Arial"/>
            </a:endParaRPr>
          </a:p>
        </p:txBody>
      </p:sp>
      <p:sp>
        <p:nvSpPr>
          <p:cNvPr id="769" name="TextBox 1"/>
          <p:cNvSpPr/>
          <p:nvPr/>
        </p:nvSpPr>
        <p:spPr>
          <a:xfrm>
            <a:off x="9777960" y="3157200"/>
            <a:ext cx="77832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1" lang="en-US" sz="1200" spc="-1" strike="noStrike">
                <a:solidFill>
                  <a:srgbClr val="000000"/>
                </a:solidFill>
                <a:latin typeface="Times New Roman"/>
              </a:rPr>
              <a:t>synchronize</a:t>
            </a:r>
            <a:endParaRPr b="0" lang="es-AR" sz="1200" spc="-1" strike="noStrike">
              <a:solidFill>
                <a:srgbClr val="000000"/>
              </a:solidFill>
              <a:latin typeface="Arial"/>
            </a:endParaRPr>
          </a:p>
        </p:txBody>
      </p:sp>
      <p:sp>
        <p:nvSpPr>
          <p:cNvPr id="770" name="TextBox 1"/>
          <p:cNvSpPr/>
          <p:nvPr/>
        </p:nvSpPr>
        <p:spPr>
          <a:xfrm>
            <a:off x="6614280" y="3593160"/>
            <a:ext cx="1223280" cy="97272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190440"/>
              </a:tabLst>
            </a:pPr>
            <a:r>
              <a:rPr b="0" lang="en-US" sz="1800" spc="-1" strike="noStrike">
                <a:solidFill>
                  <a:srgbClr val="000000"/>
                </a:solidFill>
                <a:latin typeface="Calibri"/>
              </a:rPr>
              <a:t>	</a:t>
            </a:r>
            <a:r>
              <a:rPr b="1" lang="en-US" sz="1600" spc="-1" strike="noStrike">
                <a:solidFill>
                  <a:srgbClr val="000000"/>
                </a:solidFill>
                <a:latin typeface="Times New Roman"/>
              </a:rPr>
              <a:t>scaled</a:t>
            </a:r>
            <a:r>
              <a:rPr b="0" lang="en-US" sz="1600" spc="-1" strike="noStrike">
                <a:solidFill>
                  <a:srgbClr val="000000"/>
                </a:solidFill>
                <a:latin typeface="Times New Roman"/>
              </a:rPr>
              <a:t> </a:t>
            </a:r>
            <a:r>
              <a:rPr b="1" lang="en-US" sz="1600" spc="-1" strike="noStrike">
                <a:solidFill>
                  <a:srgbClr val="000000"/>
                </a:solidFill>
                <a:latin typeface="Times New Roman"/>
              </a:rPr>
              <a:t>clock</a:t>
            </a:r>
            <a:endParaRPr b="0" lang="es-AR" sz="1600" spc="-1" strike="noStrike">
              <a:solidFill>
                <a:srgbClr val="000000"/>
              </a:solidFill>
              <a:latin typeface="Arial"/>
            </a:endParaRPr>
          </a:p>
          <a:p>
            <a:pPr>
              <a:lnSpc>
                <a:spcPts val="1001"/>
              </a:lnSpc>
              <a:tabLst>
                <a:tab algn="l" pos="190440"/>
              </a:tabLst>
            </a:pPr>
            <a:endParaRPr b="0" lang="es-AR" sz="1800" spc="-1" strike="noStrike">
              <a:solidFill>
                <a:srgbClr val="000000"/>
              </a:solidFill>
              <a:latin typeface="Arial"/>
            </a:endParaRPr>
          </a:p>
          <a:p>
            <a:pPr>
              <a:lnSpc>
                <a:spcPts val="1001"/>
              </a:lnSpc>
              <a:tabLst>
                <a:tab algn="l" pos="190440"/>
              </a:tabLst>
            </a:pPr>
            <a:endParaRPr b="0" lang="es-AR" sz="1800" spc="-1" strike="noStrike">
              <a:solidFill>
                <a:srgbClr val="000000"/>
              </a:solidFill>
              <a:latin typeface="Arial"/>
            </a:endParaRPr>
          </a:p>
          <a:p>
            <a:pPr>
              <a:lnSpc>
                <a:spcPts val="3101"/>
              </a:lnSpc>
              <a:tabLst>
                <a:tab algn="l" pos="190440"/>
              </a:tabLst>
            </a:pPr>
            <a:r>
              <a:rPr b="1" lang="en-US" sz="1800" spc="-1" strike="noStrike">
                <a:solidFill>
                  <a:srgbClr val="000000"/>
                </a:solidFill>
                <a:latin typeface="Times New Roman"/>
              </a:rPr>
              <a:t>prescaler</a:t>
            </a:r>
            <a:endParaRPr b="0" lang="es-AR" sz="1800" spc="-1" strike="noStrike">
              <a:solidFill>
                <a:srgbClr val="000000"/>
              </a:solidFill>
              <a:latin typeface="Arial"/>
            </a:endParaRPr>
          </a:p>
        </p:txBody>
      </p:sp>
      <p:sp>
        <p:nvSpPr>
          <p:cNvPr id="771" name="TextBox 1"/>
          <p:cNvSpPr/>
          <p:nvPr/>
        </p:nvSpPr>
        <p:spPr>
          <a:xfrm>
            <a:off x="3345120" y="4615200"/>
            <a:ext cx="12798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Watchdog</a:t>
            </a:r>
            <a:r>
              <a:rPr b="0" lang="en-US" sz="1390" spc="-1" strike="noStrike">
                <a:solidFill>
                  <a:srgbClr val="000000"/>
                </a:solidFill>
                <a:latin typeface="Times New Roman"/>
              </a:rPr>
              <a:t> </a:t>
            </a:r>
            <a:r>
              <a:rPr b="1" lang="en-US" sz="1390" spc="-1" strike="noStrike">
                <a:solidFill>
                  <a:srgbClr val="000000"/>
                </a:solidFill>
                <a:latin typeface="Times New Roman"/>
              </a:rPr>
              <a:t>Timer</a:t>
            </a:r>
            <a:endParaRPr b="0" lang="es-AR" sz="1390" spc="-1" strike="noStrike">
              <a:solidFill>
                <a:srgbClr val="000000"/>
              </a:solidFill>
              <a:latin typeface="Arial"/>
            </a:endParaRPr>
          </a:p>
        </p:txBody>
      </p:sp>
      <p:sp>
        <p:nvSpPr>
          <p:cNvPr id="772" name="TextBox 1"/>
          <p:cNvSpPr/>
          <p:nvPr/>
        </p:nvSpPr>
        <p:spPr>
          <a:xfrm>
            <a:off x="9051480" y="4698720"/>
            <a:ext cx="132552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INTCON</a:t>
            </a:r>
            <a:r>
              <a:rPr b="0" lang="en-US" sz="1390" spc="-1" strike="noStrike">
                <a:solidFill>
                  <a:srgbClr val="000000"/>
                </a:solidFill>
                <a:latin typeface="Times New Roman"/>
              </a:rPr>
              <a:t> </a:t>
            </a:r>
            <a:r>
              <a:rPr b="1" lang="en-US" sz="1390" spc="-1" strike="noStrike">
                <a:solidFill>
                  <a:srgbClr val="000000"/>
                </a:solidFill>
                <a:latin typeface="Times New Roman"/>
              </a:rPr>
              <a:t>register</a:t>
            </a:r>
            <a:endParaRPr b="0" lang="es-AR" sz="1390" spc="-1" strike="noStrike">
              <a:solidFill>
                <a:srgbClr val="000000"/>
              </a:solidFill>
              <a:latin typeface="Arial"/>
            </a:endParaRPr>
          </a:p>
        </p:txBody>
      </p:sp>
      <p:sp>
        <p:nvSpPr>
          <p:cNvPr id="773" name="TextBox 1"/>
          <p:cNvSpPr/>
          <p:nvPr/>
        </p:nvSpPr>
        <p:spPr>
          <a:xfrm>
            <a:off x="3100320" y="5234760"/>
            <a:ext cx="7286760" cy="317052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38160"/>
                <a:tab algn="l" pos="291960"/>
                <a:tab algn="l" pos="659124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TMR0IF</a:t>
            </a:r>
            <a:endParaRPr b="0" lang="es-AR" sz="1390" spc="-1" strike="noStrike">
              <a:solidFill>
                <a:srgbClr val="000000"/>
              </a:solidFill>
              <a:latin typeface="Arial"/>
            </a:endParaRPr>
          </a:p>
          <a:p>
            <a:pPr>
              <a:lnSpc>
                <a:spcPts val="1001"/>
              </a:lnSpc>
              <a:tabLst>
                <a:tab algn="l" pos="38160"/>
                <a:tab algn="l" pos="291960"/>
                <a:tab algn="l" pos="6591240"/>
              </a:tabLst>
            </a:pPr>
            <a:endParaRPr b="0" lang="es-AR" sz="1800" spc="-1" strike="noStrike">
              <a:solidFill>
                <a:srgbClr val="000000"/>
              </a:solidFill>
              <a:latin typeface="Arial"/>
            </a:endParaRPr>
          </a:p>
          <a:p>
            <a:pPr>
              <a:lnSpc>
                <a:spcPts val="3801"/>
              </a:lnSpc>
              <a:tabLst>
                <a:tab algn="l" pos="38160"/>
                <a:tab algn="l" pos="291960"/>
                <a:tab algn="l" pos="6591240"/>
              </a:tabLst>
            </a:pPr>
            <a:r>
              <a:rPr b="0" lang="en-US" sz="2400" spc="-1" strike="noStrike">
                <a:solidFill>
                  <a:srgbClr val="ff0000"/>
                </a:solidFill>
                <a:latin typeface="Times New Roman"/>
              </a:rPr>
              <a:t>•</a:t>
            </a:r>
            <a:r>
              <a:rPr b="0" lang="en-US" sz="2400" spc="-1" strike="noStrike">
                <a:solidFill>
                  <a:srgbClr val="000000"/>
                </a:solidFill>
                <a:latin typeface="Times New Roman"/>
              </a:rPr>
              <a:t>  </a:t>
            </a:r>
            <a:r>
              <a:rPr b="1" lang="en-US" sz="2400" spc="-1" strike="noStrike">
                <a:solidFill>
                  <a:srgbClr val="000000"/>
                </a:solidFill>
                <a:latin typeface="Times New Roman"/>
              </a:rPr>
              <a:t>Si</a:t>
            </a:r>
            <a:r>
              <a:rPr b="0" lang="en-US" sz="2400" spc="-1" strike="noStrike">
                <a:solidFill>
                  <a:srgbClr val="000000"/>
                </a:solidFill>
                <a:latin typeface="Times New Roman"/>
              </a:rPr>
              <a:t> </a:t>
            </a:r>
            <a:r>
              <a:rPr b="1" lang="en-US" sz="2400" spc="-1" strike="noStrike">
                <a:solidFill>
                  <a:srgbClr val="000000"/>
                </a:solidFill>
                <a:latin typeface="Times New Roman"/>
              </a:rPr>
              <a:t>la</a:t>
            </a:r>
            <a:r>
              <a:rPr b="0" lang="en-US" sz="2400" spc="-1" strike="noStrike">
                <a:solidFill>
                  <a:srgbClr val="000000"/>
                </a:solidFill>
                <a:latin typeface="Times New Roman"/>
              </a:rPr>
              <a:t> </a:t>
            </a:r>
            <a:r>
              <a:rPr b="1" lang="en-US" sz="2400" spc="-1" strike="noStrike">
                <a:solidFill>
                  <a:srgbClr val="000000"/>
                </a:solidFill>
                <a:latin typeface="Times New Roman"/>
              </a:rPr>
              <a:t>fuente</a:t>
            </a:r>
            <a:r>
              <a:rPr b="0" lang="en-US" sz="2400" spc="-1" strike="noStrike">
                <a:solidFill>
                  <a:srgbClr val="000000"/>
                </a:solidFill>
                <a:latin typeface="Times New Roman"/>
              </a:rPr>
              <a:t> </a:t>
            </a:r>
            <a:r>
              <a:rPr b="1" lang="en-US" sz="2400" spc="-1" strike="noStrike">
                <a:solidFill>
                  <a:srgbClr val="000000"/>
                </a:solidFill>
                <a:latin typeface="Times New Roman"/>
              </a:rPr>
              <a:t>de</a:t>
            </a:r>
            <a:r>
              <a:rPr b="0" lang="en-US" sz="2400" spc="-1" strike="noStrike">
                <a:solidFill>
                  <a:srgbClr val="000000"/>
                </a:solidFill>
                <a:latin typeface="Times New Roman"/>
              </a:rPr>
              <a:t> </a:t>
            </a:r>
            <a:r>
              <a:rPr b="1" lang="en-US" sz="2400" spc="-1" strike="noStrike">
                <a:solidFill>
                  <a:srgbClr val="000000"/>
                </a:solidFill>
                <a:latin typeface="Times New Roman"/>
              </a:rPr>
              <a:t>clock</a:t>
            </a:r>
            <a:r>
              <a:rPr b="0" lang="en-US" sz="2400" spc="-1" strike="noStrike">
                <a:solidFill>
                  <a:srgbClr val="000000"/>
                </a:solidFill>
                <a:latin typeface="Times New Roman"/>
              </a:rPr>
              <a:t> </a:t>
            </a:r>
            <a:r>
              <a:rPr b="1" lang="en-US" sz="2400" spc="-1" strike="noStrike">
                <a:solidFill>
                  <a:srgbClr val="000000"/>
                </a:solidFill>
                <a:latin typeface="Times New Roman"/>
              </a:rPr>
              <a:t>es</a:t>
            </a:r>
            <a:r>
              <a:rPr b="0" lang="en-US" sz="2400" spc="-1" strike="noStrike">
                <a:solidFill>
                  <a:srgbClr val="000000"/>
                </a:solidFill>
                <a:latin typeface="Times New Roman"/>
              </a:rPr>
              <a:t> </a:t>
            </a:r>
            <a:r>
              <a:rPr b="1" lang="en-US" sz="2400" spc="-1" strike="noStrike">
                <a:solidFill>
                  <a:srgbClr val="000000"/>
                </a:solidFill>
                <a:latin typeface="Times New Roman"/>
              </a:rPr>
              <a:t>externa</a:t>
            </a:r>
            <a:r>
              <a:rPr b="0" lang="en-US" sz="2400" spc="-1" strike="noStrike">
                <a:solidFill>
                  <a:srgbClr val="000000"/>
                </a:solidFill>
                <a:latin typeface="Times New Roman"/>
              </a:rPr>
              <a:t> </a:t>
            </a:r>
            <a:r>
              <a:rPr b="1" lang="en-US" sz="2400" spc="-1" strike="noStrike">
                <a:solidFill>
                  <a:srgbClr val="000000"/>
                </a:solidFill>
                <a:latin typeface="Times New Roman"/>
              </a:rPr>
              <a:t>puede</a:t>
            </a:r>
            <a:r>
              <a:rPr b="0" lang="en-US" sz="2400" spc="-1" strike="noStrike">
                <a:solidFill>
                  <a:srgbClr val="000000"/>
                </a:solidFill>
                <a:latin typeface="Times New Roman"/>
              </a:rPr>
              <a:t> </a:t>
            </a:r>
            <a:r>
              <a:rPr b="1" lang="en-US" sz="2400" spc="-1" strike="noStrike">
                <a:solidFill>
                  <a:srgbClr val="000000"/>
                </a:solidFill>
                <a:latin typeface="Times New Roman"/>
              </a:rPr>
              <a:t>sincronizarse</a:t>
            </a:r>
            <a:endParaRPr b="0" lang="es-AR" sz="2400" spc="-1" strike="noStrike">
              <a:solidFill>
                <a:srgbClr val="000000"/>
              </a:solidFill>
              <a:latin typeface="Arial"/>
            </a:endParaRPr>
          </a:p>
          <a:p>
            <a:pPr>
              <a:lnSpc>
                <a:spcPts val="2801"/>
              </a:lnSpc>
              <a:tabLst>
                <a:tab algn="l" pos="38160"/>
                <a:tab algn="l" pos="291960"/>
                <a:tab algn="l" pos="659124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2400" spc="-1" strike="noStrike">
                <a:solidFill>
                  <a:srgbClr val="000000"/>
                </a:solidFill>
                <a:latin typeface="Times New Roman"/>
              </a:rPr>
              <a:t>(TOCKI)</a:t>
            </a:r>
            <a:r>
              <a:rPr b="0" lang="en-US" sz="2400" spc="-1" strike="noStrike">
                <a:solidFill>
                  <a:srgbClr val="000000"/>
                </a:solidFill>
                <a:latin typeface="Times New Roman"/>
              </a:rPr>
              <a:t> </a:t>
            </a:r>
            <a:r>
              <a:rPr b="1" lang="en-US" sz="2400" spc="-1" strike="noStrike">
                <a:solidFill>
                  <a:srgbClr val="000000"/>
                </a:solidFill>
                <a:latin typeface="Times New Roman"/>
              </a:rPr>
              <a:t>para</a:t>
            </a:r>
            <a:r>
              <a:rPr b="0" lang="en-US" sz="2400" spc="-1" strike="noStrike">
                <a:solidFill>
                  <a:srgbClr val="000000"/>
                </a:solidFill>
                <a:latin typeface="Times New Roman"/>
              </a:rPr>
              <a:t> </a:t>
            </a:r>
            <a:r>
              <a:rPr b="1" lang="en-US" sz="2400" spc="-1" strike="noStrike">
                <a:solidFill>
                  <a:srgbClr val="000000"/>
                </a:solidFill>
                <a:latin typeface="Times New Roman"/>
              </a:rPr>
              <a:t>el</a:t>
            </a:r>
            <a:r>
              <a:rPr b="0" lang="en-US" sz="2400" spc="-1" strike="noStrike">
                <a:solidFill>
                  <a:srgbClr val="000000"/>
                </a:solidFill>
                <a:latin typeface="Times New Roman"/>
              </a:rPr>
              <a:t> </a:t>
            </a:r>
            <a:r>
              <a:rPr b="1" lang="en-US" sz="2400" spc="-1" strike="noStrike">
                <a:solidFill>
                  <a:srgbClr val="000000"/>
                </a:solidFill>
                <a:latin typeface="Times New Roman"/>
              </a:rPr>
              <a:t>clock</a:t>
            </a:r>
            <a:r>
              <a:rPr b="0" lang="en-US" sz="2400" spc="-1" strike="noStrike">
                <a:solidFill>
                  <a:srgbClr val="000000"/>
                </a:solidFill>
                <a:latin typeface="Times New Roman"/>
              </a:rPr>
              <a:t> </a:t>
            </a:r>
            <a:r>
              <a:rPr b="1" lang="en-US" sz="2400" spc="-1" strike="noStrike">
                <a:solidFill>
                  <a:srgbClr val="000000"/>
                </a:solidFill>
                <a:latin typeface="Times New Roman"/>
              </a:rPr>
              <a:t>interno</a:t>
            </a:r>
            <a:endParaRPr b="0" lang="es-AR" sz="2400" spc="-1" strike="noStrike">
              <a:solidFill>
                <a:srgbClr val="000000"/>
              </a:solidFill>
              <a:latin typeface="Arial"/>
            </a:endParaRPr>
          </a:p>
          <a:p>
            <a:pPr>
              <a:lnSpc>
                <a:spcPts val="1001"/>
              </a:lnSpc>
              <a:tabLst>
                <a:tab algn="l" pos="38160"/>
                <a:tab algn="l" pos="291960"/>
                <a:tab algn="l" pos="6591240"/>
              </a:tabLst>
            </a:pPr>
            <a:endParaRPr b="0" lang="es-AR" sz="1800" spc="-1" strike="noStrike">
              <a:solidFill>
                <a:srgbClr val="000000"/>
              </a:solidFill>
              <a:latin typeface="Arial"/>
            </a:endParaRPr>
          </a:p>
          <a:p>
            <a:pPr>
              <a:lnSpc>
                <a:spcPts val="1001"/>
              </a:lnSpc>
              <a:tabLst>
                <a:tab algn="l" pos="38160"/>
                <a:tab algn="l" pos="291960"/>
                <a:tab algn="l" pos="6591240"/>
              </a:tabLst>
            </a:pPr>
            <a:endParaRPr b="0" lang="es-AR" sz="1800" spc="-1" strike="noStrike">
              <a:solidFill>
                <a:srgbClr val="000000"/>
              </a:solidFill>
              <a:latin typeface="Arial"/>
            </a:endParaRPr>
          </a:p>
          <a:p>
            <a:pPr>
              <a:lnSpc>
                <a:spcPts val="3501"/>
              </a:lnSpc>
              <a:tabLst>
                <a:tab algn="l" pos="38160"/>
                <a:tab algn="l" pos="291960"/>
                <a:tab algn="l" pos="6591240"/>
              </a:tabLst>
            </a:pPr>
            <a:r>
              <a:rPr b="0" lang="en-US" sz="2400" spc="-1" strike="noStrike">
                <a:solidFill>
                  <a:srgbClr val="ff0000"/>
                </a:solidFill>
                <a:latin typeface="Times New Roman"/>
              </a:rPr>
              <a:t>•</a:t>
            </a:r>
            <a:r>
              <a:rPr b="0" lang="en-US" sz="2400" spc="-1" strike="noStrike">
                <a:solidFill>
                  <a:srgbClr val="000000"/>
                </a:solidFill>
                <a:latin typeface="Times New Roman"/>
              </a:rPr>
              <a:t> </a:t>
            </a:r>
            <a:r>
              <a:rPr b="1" lang="en-US" sz="2400" spc="-1" strike="noStrike">
                <a:solidFill>
                  <a:srgbClr val="000000"/>
                </a:solidFill>
                <a:latin typeface="Times New Roman"/>
              </a:rPr>
              <a:t>Timer</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es</a:t>
            </a:r>
            <a:r>
              <a:rPr b="0" lang="en-US" sz="2400" spc="-1" strike="noStrike">
                <a:solidFill>
                  <a:srgbClr val="000000"/>
                </a:solidFill>
                <a:latin typeface="Times New Roman"/>
              </a:rPr>
              <a:t> </a:t>
            </a:r>
            <a:r>
              <a:rPr b="1" lang="en-US" sz="2400" spc="-1" strike="noStrike">
                <a:solidFill>
                  <a:srgbClr val="000000"/>
                </a:solidFill>
                <a:latin typeface="Times New Roman"/>
              </a:rPr>
              <a:t>de</a:t>
            </a:r>
            <a:r>
              <a:rPr b="0" lang="en-US" sz="2400" spc="-1" strike="noStrike">
                <a:solidFill>
                  <a:srgbClr val="000000"/>
                </a:solidFill>
                <a:latin typeface="Times New Roman"/>
              </a:rPr>
              <a:t> </a:t>
            </a:r>
            <a:r>
              <a:rPr b="1" lang="en-US" sz="2400" spc="-1" strike="noStrike">
                <a:solidFill>
                  <a:srgbClr val="000000"/>
                </a:solidFill>
                <a:latin typeface="Times New Roman"/>
              </a:rPr>
              <a:t>lectura</a:t>
            </a:r>
            <a:r>
              <a:rPr b="0" lang="en-US" sz="2400" spc="-1" strike="noStrike">
                <a:solidFill>
                  <a:srgbClr val="000000"/>
                </a:solidFill>
                <a:latin typeface="Times New Roman"/>
              </a:rPr>
              <a:t> </a:t>
            </a:r>
            <a:r>
              <a:rPr b="1" lang="en-US" sz="2400" spc="-1" strike="noStrike">
                <a:solidFill>
                  <a:srgbClr val="000000"/>
                </a:solidFill>
                <a:latin typeface="Times New Roman"/>
              </a:rPr>
              <a:t>y</a:t>
            </a:r>
            <a:r>
              <a:rPr b="0" lang="en-US" sz="2400" spc="-1" strike="noStrike">
                <a:solidFill>
                  <a:srgbClr val="000000"/>
                </a:solidFill>
                <a:latin typeface="Times New Roman"/>
              </a:rPr>
              <a:t> </a:t>
            </a:r>
            <a:r>
              <a:rPr b="1" lang="en-US" sz="2400" spc="-1" strike="noStrike">
                <a:solidFill>
                  <a:srgbClr val="000000"/>
                </a:solidFill>
                <a:latin typeface="Times New Roman"/>
              </a:rPr>
              <a:t>escritura</a:t>
            </a:r>
            <a:endParaRPr b="0" lang="es-AR" sz="2400" spc="-1" strike="noStrike">
              <a:solidFill>
                <a:srgbClr val="000000"/>
              </a:solidFill>
              <a:latin typeface="Arial"/>
            </a:endParaRPr>
          </a:p>
          <a:p>
            <a:pPr>
              <a:lnSpc>
                <a:spcPts val="1001"/>
              </a:lnSpc>
              <a:tabLst>
                <a:tab algn="l" pos="38160"/>
                <a:tab algn="l" pos="291960"/>
                <a:tab algn="l" pos="6591240"/>
              </a:tabLst>
            </a:pPr>
            <a:endParaRPr b="0" lang="es-AR" sz="1800" spc="-1" strike="noStrike">
              <a:solidFill>
                <a:srgbClr val="000000"/>
              </a:solidFill>
              <a:latin typeface="Arial"/>
            </a:endParaRPr>
          </a:p>
          <a:p>
            <a:pPr>
              <a:lnSpc>
                <a:spcPts val="1001"/>
              </a:lnSpc>
              <a:tabLst>
                <a:tab algn="l" pos="38160"/>
                <a:tab algn="l" pos="291960"/>
                <a:tab algn="l" pos="6591240"/>
              </a:tabLst>
            </a:pPr>
            <a:endParaRPr b="0" lang="es-AR" sz="1800" spc="-1" strike="noStrike">
              <a:solidFill>
                <a:srgbClr val="000000"/>
              </a:solidFill>
              <a:latin typeface="Arial"/>
            </a:endParaRPr>
          </a:p>
          <a:p>
            <a:pPr>
              <a:lnSpc>
                <a:spcPts val="1001"/>
              </a:lnSpc>
              <a:tabLst>
                <a:tab algn="l" pos="38160"/>
                <a:tab algn="l" pos="291960"/>
                <a:tab algn="l" pos="6591240"/>
              </a:tabLst>
            </a:pPr>
            <a:endParaRPr b="0" lang="es-AR" sz="1800" spc="-1" strike="noStrike">
              <a:solidFill>
                <a:srgbClr val="000000"/>
              </a:solidFill>
              <a:latin typeface="Arial"/>
            </a:endParaRPr>
          </a:p>
          <a:p>
            <a:pPr>
              <a:lnSpc>
                <a:spcPts val="3801"/>
              </a:lnSpc>
              <a:tabLst>
                <a:tab algn="l" pos="38160"/>
                <a:tab algn="l" pos="291960"/>
                <a:tab algn="l" pos="6591240"/>
              </a:tabLst>
            </a:pPr>
            <a:r>
              <a:rPr b="0" lang="en-US" sz="1800" spc="-1" strike="noStrike">
                <a:solidFill>
                  <a:srgbClr val="000000"/>
                </a:solidFill>
                <a:latin typeface="Calibri"/>
              </a:rPr>
              <a:t>	</a:t>
            </a:r>
            <a:r>
              <a:rPr b="0" lang="en-US" sz="2400" spc="-1" strike="noStrike">
                <a:solidFill>
                  <a:srgbClr val="ff0000"/>
                </a:solidFill>
                <a:latin typeface="Times New Roman"/>
              </a:rPr>
              <a:t>•</a:t>
            </a:r>
            <a:r>
              <a:rPr b="1" lang="en-US" sz="2400" spc="-1" strike="noStrike">
                <a:solidFill>
                  <a:srgbClr val="000000"/>
                </a:solidFill>
                <a:latin typeface="Times New Roman"/>
              </a:rPr>
              <a:t>Timer</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el</a:t>
            </a:r>
            <a:r>
              <a:rPr b="0" lang="en-US" sz="2400" spc="-1" strike="noStrike">
                <a:solidFill>
                  <a:srgbClr val="000000"/>
                </a:solidFill>
                <a:latin typeface="Times New Roman"/>
              </a:rPr>
              <a:t> </a:t>
            </a:r>
            <a:r>
              <a:rPr b="1" lang="en-US" sz="2400" spc="-1" strike="noStrike">
                <a:solidFill>
                  <a:srgbClr val="000000"/>
                </a:solidFill>
                <a:latin typeface="Times New Roman"/>
              </a:rPr>
              <a:t>flag</a:t>
            </a:r>
            <a:r>
              <a:rPr b="0" lang="en-US" sz="2400" spc="-1" strike="noStrike">
                <a:solidFill>
                  <a:srgbClr val="000000"/>
                </a:solidFill>
                <a:latin typeface="Times New Roman"/>
              </a:rPr>
              <a:t> </a:t>
            </a:r>
            <a:r>
              <a:rPr b="1" lang="en-US" sz="2400" spc="-1" strike="noStrike">
                <a:solidFill>
                  <a:srgbClr val="000000"/>
                </a:solidFill>
                <a:latin typeface="Times New Roman"/>
              </a:rPr>
              <a:t>es</a:t>
            </a:r>
            <a:r>
              <a:rPr b="0" lang="en-US" sz="2400" spc="-1" strike="noStrike">
                <a:solidFill>
                  <a:srgbClr val="000000"/>
                </a:solidFill>
                <a:latin typeface="Times New Roman"/>
              </a:rPr>
              <a:t> </a:t>
            </a:r>
            <a:r>
              <a:rPr b="1" lang="en-US" sz="2400" spc="-1" strike="noStrike">
                <a:solidFill>
                  <a:srgbClr val="000000"/>
                </a:solidFill>
                <a:latin typeface="Times New Roman"/>
              </a:rPr>
              <a:t>seteado</a:t>
            </a:r>
            <a:r>
              <a:rPr b="0" lang="en-US" sz="2400" spc="-1" strike="noStrike">
                <a:solidFill>
                  <a:srgbClr val="000000"/>
                </a:solidFill>
                <a:latin typeface="Times New Roman"/>
              </a:rPr>
              <a:t> </a:t>
            </a:r>
            <a:r>
              <a:rPr b="1" lang="en-US" sz="2400" spc="-1" strike="noStrike">
                <a:solidFill>
                  <a:srgbClr val="000000"/>
                </a:solidFill>
                <a:latin typeface="Times New Roman"/>
              </a:rPr>
              <a:t>sobre</a:t>
            </a:r>
            <a:r>
              <a:rPr b="0" lang="en-US" sz="2400" spc="-1" strike="noStrike">
                <a:solidFill>
                  <a:srgbClr val="000000"/>
                </a:solidFill>
                <a:latin typeface="Times New Roman"/>
              </a:rPr>
              <a:t> </a:t>
            </a:r>
            <a:r>
              <a:rPr b="1" lang="en-US" sz="2400" spc="-1" strike="noStrike">
                <a:solidFill>
                  <a:srgbClr val="000000"/>
                </a:solidFill>
                <a:latin typeface="Times New Roman"/>
              </a:rPr>
              <a:t>un desborde</a:t>
            </a:r>
            <a:r>
              <a:rPr b="0" lang="en-US" sz="2400" spc="-1" strike="noStrike">
                <a:solidFill>
                  <a:srgbClr val="000000"/>
                </a:solidFill>
                <a:latin typeface="Times New Roman"/>
              </a:rPr>
              <a:t> </a:t>
            </a:r>
            <a:r>
              <a:rPr b="1" lang="en-US" sz="2400" spc="-1" strike="noStrike">
                <a:solidFill>
                  <a:srgbClr val="000000"/>
                </a:solidFill>
                <a:latin typeface="Times New Roman"/>
              </a:rPr>
              <a:t>del</a:t>
            </a:r>
            <a:r>
              <a:rPr b="0" lang="en-US" sz="2400" spc="-1" strike="noStrike">
                <a:solidFill>
                  <a:srgbClr val="000000"/>
                </a:solidFill>
                <a:latin typeface="Times New Roman"/>
              </a:rPr>
              <a:t> </a:t>
            </a:r>
            <a:r>
              <a:rPr b="1" lang="en-US" sz="2400" spc="-1" strike="noStrike">
                <a:solidFill>
                  <a:srgbClr val="000000"/>
                </a:solidFill>
                <a:latin typeface="Times New Roman"/>
              </a:rPr>
              <a:t>TMR0</a:t>
            </a:r>
            <a:endParaRPr b="0" lang="es-AR" sz="2400" spc="-1" strike="noStrike">
              <a:solidFill>
                <a:srgbClr val="000000"/>
              </a:solidFill>
              <a:latin typeface="Arial"/>
            </a:endParaRPr>
          </a:p>
          <a:p>
            <a:pPr>
              <a:lnSpc>
                <a:spcPts val="2801"/>
              </a:lnSpc>
              <a:tabLst>
                <a:tab algn="l" pos="38160"/>
                <a:tab algn="l" pos="291960"/>
                <a:tab algn="l" pos="6591240"/>
              </a:tabLst>
            </a:pPr>
            <a:r>
              <a:rPr b="0" lang="en-US" sz="1800" spc="-1" strike="noStrike">
                <a:solidFill>
                  <a:srgbClr val="000000"/>
                </a:solidFill>
                <a:latin typeface="Calibri"/>
              </a:rPr>
              <a:t>	</a:t>
            </a:r>
            <a:r>
              <a:rPr b="1" lang="en-US" sz="2400" spc="-1" strike="noStrike">
                <a:solidFill>
                  <a:srgbClr val="000000"/>
                </a:solidFill>
                <a:latin typeface="Times New Roman"/>
              </a:rPr>
              <a:t>(FF</a:t>
            </a:r>
            <a:r>
              <a:rPr b="0" lang="en-US" sz="2400" spc="-1" strike="noStrike">
                <a:solidFill>
                  <a:srgbClr val="000000"/>
                </a:solidFill>
                <a:latin typeface="Times New Roman"/>
              </a:rPr>
              <a:t> </a:t>
            </a:r>
            <a:r>
              <a:rPr b="1" lang="en-US" sz="2400" spc="-1" strike="noStrike">
                <a:solidFill>
                  <a:srgbClr val="000000"/>
                </a:solidFill>
                <a:latin typeface="Times New Roman"/>
              </a:rPr>
              <a:t>to</a:t>
            </a:r>
            <a:r>
              <a:rPr b="0" lang="en-US" sz="2400" spc="-1" strike="noStrike">
                <a:solidFill>
                  <a:srgbClr val="000000"/>
                </a:solidFill>
                <a:latin typeface="Times New Roman"/>
              </a:rPr>
              <a:t> </a:t>
            </a:r>
            <a:r>
              <a:rPr b="1" lang="en-US" sz="2400" spc="-1" strike="noStrike">
                <a:solidFill>
                  <a:srgbClr val="000000"/>
                </a:solidFill>
                <a:latin typeface="Times New Roman"/>
              </a:rPr>
              <a:t>00)</a:t>
            </a:r>
            <a:endParaRPr b="0" lang="es-A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4" name="Picture 3" descr=""/>
          <p:cNvPicPr/>
          <p:nvPr/>
        </p:nvPicPr>
        <p:blipFill>
          <a:blip r:embed="rId1"/>
          <a:stretch/>
        </p:blipFill>
        <p:spPr>
          <a:xfrm>
            <a:off x="1386000" y="812520"/>
            <a:ext cx="12347280" cy="9062640"/>
          </a:xfrm>
          <a:prstGeom prst="rect">
            <a:avLst/>
          </a:prstGeom>
          <a:ln w="0">
            <a:noFill/>
          </a:ln>
        </p:spPr>
      </p:pic>
      <p:sp>
        <p:nvSpPr>
          <p:cNvPr id="775" name="TextBox 1"/>
          <p:cNvSpPr/>
          <p:nvPr/>
        </p:nvSpPr>
        <p:spPr>
          <a:xfrm>
            <a:off x="8304120" y="2521080"/>
            <a:ext cx="64872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TMR0</a:t>
            </a:r>
            <a:endParaRPr b="0" lang="es-AR" sz="1800" spc="-1" strike="noStrike">
              <a:solidFill>
                <a:srgbClr val="000000"/>
              </a:solidFill>
              <a:latin typeface="Arial"/>
            </a:endParaRPr>
          </a:p>
        </p:txBody>
      </p:sp>
      <p:sp>
        <p:nvSpPr>
          <p:cNvPr id="776" name="TextBox 1"/>
          <p:cNvSpPr/>
          <p:nvPr/>
        </p:nvSpPr>
        <p:spPr>
          <a:xfrm>
            <a:off x="8333640" y="8417880"/>
            <a:ext cx="115344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ff0000"/>
                </a:solidFill>
                <a:latin typeface="Times New Roman"/>
              </a:rPr>
              <a:t>Selects</a:t>
            </a:r>
            <a:r>
              <a:rPr b="0" lang="en-US" sz="1390" spc="-1" strike="noStrike">
                <a:solidFill>
                  <a:srgbClr val="000000"/>
                </a:solidFill>
                <a:latin typeface="Times New Roman"/>
              </a:rPr>
              <a:t> </a:t>
            </a:r>
            <a:r>
              <a:rPr b="1" lang="en-US" sz="1390" spc="-1" strike="noStrike">
                <a:solidFill>
                  <a:srgbClr val="ff0000"/>
                </a:solidFill>
                <a:latin typeface="Times New Roman"/>
              </a:rPr>
              <a:t>Timer</a:t>
            </a:r>
            <a:r>
              <a:rPr b="0" lang="en-US" sz="1390" spc="-1" strike="noStrike">
                <a:solidFill>
                  <a:srgbClr val="000000"/>
                </a:solidFill>
                <a:latin typeface="Times New Roman"/>
              </a:rPr>
              <a:t> </a:t>
            </a:r>
            <a:r>
              <a:rPr b="1" lang="en-US" sz="1390" spc="-1" strike="noStrike">
                <a:solidFill>
                  <a:srgbClr val="ff0000"/>
                </a:solidFill>
                <a:latin typeface="Times New Roman"/>
              </a:rPr>
              <a:t>0</a:t>
            </a:r>
            <a:endParaRPr b="0" lang="es-AR" sz="1390" spc="-1" strike="noStrike">
              <a:solidFill>
                <a:srgbClr val="000000"/>
              </a:solidFill>
              <a:latin typeface="Arial"/>
            </a:endParaRPr>
          </a:p>
        </p:txBody>
      </p:sp>
      <p:sp>
        <p:nvSpPr>
          <p:cNvPr id="777" name="TextBox 1"/>
          <p:cNvSpPr/>
          <p:nvPr/>
        </p:nvSpPr>
        <p:spPr>
          <a:xfrm>
            <a:off x="12519360" y="8484840"/>
            <a:ext cx="70056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ff0000"/>
                </a:solidFill>
                <a:latin typeface="Times New Roman"/>
              </a:rPr>
              <a:t>Prescaler</a:t>
            </a:r>
            <a:endParaRPr b="0" lang="es-AR" sz="1390" spc="-1" strike="noStrike">
              <a:solidFill>
                <a:srgbClr val="000000"/>
              </a:solidFill>
              <a:latin typeface="Arial"/>
            </a:endParaRPr>
          </a:p>
        </p:txBody>
      </p:sp>
      <p:sp>
        <p:nvSpPr>
          <p:cNvPr id="778" name="TextBox 1"/>
          <p:cNvSpPr/>
          <p:nvPr/>
        </p:nvSpPr>
        <p:spPr>
          <a:xfrm>
            <a:off x="8417160" y="8702640"/>
            <a:ext cx="100404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ff0000"/>
                </a:solidFill>
                <a:latin typeface="Times New Roman"/>
              </a:rPr>
              <a:t>Clock</a:t>
            </a:r>
            <a:r>
              <a:rPr b="0" lang="en-US" sz="1390" spc="-1" strike="noStrike">
                <a:solidFill>
                  <a:srgbClr val="000000"/>
                </a:solidFill>
                <a:latin typeface="Times New Roman"/>
              </a:rPr>
              <a:t> </a:t>
            </a:r>
            <a:r>
              <a:rPr b="1" lang="en-US" sz="1390" spc="-1" strike="noStrike">
                <a:solidFill>
                  <a:srgbClr val="ff0000"/>
                </a:solidFill>
                <a:latin typeface="Times New Roman"/>
              </a:rPr>
              <a:t>Source</a:t>
            </a:r>
            <a:endParaRPr b="0" lang="es-AR" sz="1390" spc="-1" strike="noStrike">
              <a:solidFill>
                <a:srgbClr val="000000"/>
              </a:solidFill>
              <a:latin typeface="Arial"/>
            </a:endParaRPr>
          </a:p>
        </p:txBody>
      </p:sp>
      <p:sp>
        <p:nvSpPr>
          <p:cNvPr id="779" name="TextBox 1"/>
          <p:cNvSpPr/>
          <p:nvPr/>
        </p:nvSpPr>
        <p:spPr>
          <a:xfrm>
            <a:off x="12393720" y="8752680"/>
            <a:ext cx="91728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ff0000"/>
                </a:solidFill>
                <a:latin typeface="Times New Roman"/>
              </a:rPr>
              <a:t>value</a:t>
            </a:r>
            <a:r>
              <a:rPr b="0" lang="en-US" sz="1390" spc="-1" strike="noStrike">
                <a:solidFill>
                  <a:srgbClr val="000000"/>
                </a:solidFill>
                <a:latin typeface="Times New Roman"/>
              </a:rPr>
              <a:t> </a:t>
            </a:r>
            <a:r>
              <a:rPr b="1" lang="en-US" sz="1390" spc="-1" strike="noStrike">
                <a:solidFill>
                  <a:srgbClr val="ff0000"/>
                </a:solidFill>
                <a:latin typeface="Times New Roman"/>
              </a:rPr>
              <a:t>=</a:t>
            </a:r>
            <a:r>
              <a:rPr b="0" lang="en-US" sz="1390" spc="-1" strike="noStrike">
                <a:solidFill>
                  <a:srgbClr val="000000"/>
                </a:solidFill>
                <a:latin typeface="Times New Roman"/>
              </a:rPr>
              <a:t> </a:t>
            </a:r>
            <a:r>
              <a:rPr b="1" lang="en-US" sz="1390" spc="-1" strike="noStrike">
                <a:solidFill>
                  <a:srgbClr val="ff0000"/>
                </a:solidFill>
                <a:latin typeface="Times New Roman"/>
              </a:rPr>
              <a:t>1:16</a:t>
            </a:r>
            <a:endParaRPr b="0" lang="es-AR" sz="1390" spc="-1" strike="noStrike">
              <a:solidFill>
                <a:srgbClr val="000000"/>
              </a:solidFill>
              <a:latin typeface="Arial"/>
            </a:endParaRPr>
          </a:p>
        </p:txBody>
      </p:sp>
      <p:sp>
        <p:nvSpPr>
          <p:cNvPr id="780" name="TextBox 1"/>
          <p:cNvSpPr/>
          <p:nvPr/>
        </p:nvSpPr>
        <p:spPr>
          <a:xfrm>
            <a:off x="5168520" y="929160"/>
            <a:ext cx="508968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Timer0</a:t>
            </a:r>
            <a:r>
              <a:rPr b="0" lang="en-US" sz="4390" spc="-1" strike="noStrike">
                <a:solidFill>
                  <a:srgbClr val="000000"/>
                </a:solidFill>
                <a:latin typeface="Times New Roman"/>
              </a:rPr>
              <a:t> </a:t>
            </a:r>
            <a:r>
              <a:rPr b="1" lang="en-US" sz="4390" spc="-1" strike="noStrike">
                <a:solidFill>
                  <a:srgbClr val="000000"/>
                </a:solidFill>
                <a:latin typeface="Times New Roman"/>
              </a:rPr>
              <a:t>Inicialización</a:t>
            </a:r>
            <a:endParaRPr b="0" lang="es-AR" sz="4390" spc="-1" strike="noStrike">
              <a:solidFill>
                <a:srgbClr val="000000"/>
              </a:solidFill>
              <a:latin typeface="Arial"/>
            </a:endParaRPr>
          </a:p>
        </p:txBody>
      </p:sp>
      <p:sp>
        <p:nvSpPr>
          <p:cNvPr id="781" name="TextBox 1"/>
          <p:cNvSpPr/>
          <p:nvPr/>
        </p:nvSpPr>
        <p:spPr>
          <a:xfrm>
            <a:off x="8973360" y="2102040"/>
            <a:ext cx="3582360" cy="107424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2082960"/>
                <a:tab algn="l" pos="242568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ff0000"/>
                </a:solidFill>
                <a:latin typeface="Times New Roman"/>
              </a:rPr>
              <a:t>Timer0</a:t>
            </a:r>
            <a:endParaRPr b="0" lang="es-AR" sz="1800" spc="-1" strike="noStrike">
              <a:solidFill>
                <a:srgbClr val="000000"/>
              </a:solidFill>
              <a:latin typeface="Arial"/>
            </a:endParaRPr>
          </a:p>
          <a:p>
            <a:pPr>
              <a:lnSpc>
                <a:spcPts val="2100"/>
              </a:lnSpc>
              <a:tabLst>
                <a:tab algn="l" pos="2082960"/>
                <a:tab algn="l" pos="2425680"/>
              </a:tabLst>
            </a:pPr>
            <a:r>
              <a:rPr b="0" lang="en-US" sz="1800" spc="-1" strike="noStrike">
                <a:solidFill>
                  <a:srgbClr val="000000"/>
                </a:solidFill>
                <a:latin typeface="Calibri"/>
              </a:rPr>
              <a:t>	</a:t>
            </a:r>
            <a:r>
              <a:rPr b="1" lang="en-US" sz="1800" spc="-1" strike="noStrike">
                <a:solidFill>
                  <a:srgbClr val="ff0000"/>
                </a:solidFill>
                <a:latin typeface="Times New Roman"/>
              </a:rPr>
              <a:t>incrementing</a:t>
            </a:r>
            <a:endParaRPr b="0" lang="es-AR" sz="1800" spc="-1" strike="noStrike">
              <a:solidFill>
                <a:srgbClr val="000000"/>
              </a:solidFill>
              <a:latin typeface="Arial"/>
            </a:endParaRPr>
          </a:p>
          <a:p>
            <a:pPr>
              <a:lnSpc>
                <a:spcPts val="3501"/>
              </a:lnSpc>
              <a:tabLst>
                <a:tab algn="l" pos="2082960"/>
                <a:tab algn="l" pos="2425680"/>
              </a:tabLst>
            </a:pP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1</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1</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1</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1</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1</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1</a:t>
            </a:r>
            <a:r>
              <a:rPr b="0" lang="en-US" sz="2400" spc="-1" strike="noStrike">
                <a:solidFill>
                  <a:srgbClr val="000000"/>
                </a:solidFill>
                <a:latin typeface="Times New Roman"/>
              </a:rPr>
              <a:t> </a:t>
            </a:r>
            <a:r>
              <a:rPr b="1" lang="en-US" sz="2400" spc="-1" strike="noStrike">
                <a:solidFill>
                  <a:srgbClr val="000000"/>
                </a:solidFill>
                <a:latin typeface="Times New Roman"/>
              </a:rPr>
              <a:t>1</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1</a:t>
            </a:r>
            <a:endParaRPr b="0" lang="es-AR" sz="2400" spc="-1" strike="noStrike">
              <a:solidFill>
                <a:srgbClr val="000000"/>
              </a:solidFill>
              <a:latin typeface="Arial"/>
            </a:endParaRPr>
          </a:p>
        </p:txBody>
      </p:sp>
      <p:sp>
        <p:nvSpPr>
          <p:cNvPr id="782" name="TextBox 1"/>
          <p:cNvSpPr/>
          <p:nvPr/>
        </p:nvSpPr>
        <p:spPr>
          <a:xfrm>
            <a:off x="11468160" y="3978360"/>
            <a:ext cx="306000" cy="464400"/>
          </a:xfrm>
          <a:prstGeom prst="rect">
            <a:avLst/>
          </a:prstGeom>
          <a:noFill/>
          <a:ln w="0">
            <a:noFill/>
          </a:ln>
        </p:spPr>
        <p:style>
          <a:lnRef idx="0"/>
          <a:fillRef idx="0"/>
          <a:effectRef idx="0"/>
          <a:fontRef idx="minor"/>
        </p:style>
        <p:txBody>
          <a:bodyPr wrap="none" lIns="0" rIns="0" tIns="0" bIns="45000" anchor="t">
            <a:spAutoFit/>
          </a:bodyPr>
          <a:p>
            <a:pPr>
              <a:lnSpc>
                <a:spcPts val="3300"/>
              </a:lnSpc>
            </a:pPr>
            <a:r>
              <a:rPr b="1" lang="en-US" sz="2400" spc="-1" strike="noStrike">
                <a:solidFill>
                  <a:srgbClr val="000000"/>
                </a:solidFill>
                <a:latin typeface="Times New Roman"/>
              </a:rPr>
              <a:t>01</a:t>
            </a:r>
            <a:endParaRPr b="0" lang="es-AR" sz="2400" spc="-1" strike="noStrike">
              <a:solidFill>
                <a:srgbClr val="000000"/>
              </a:solidFill>
              <a:latin typeface="Arial"/>
            </a:endParaRPr>
          </a:p>
        </p:txBody>
      </p:sp>
      <p:sp>
        <p:nvSpPr>
          <p:cNvPr id="783" name="TextBox 1"/>
          <p:cNvSpPr/>
          <p:nvPr/>
        </p:nvSpPr>
        <p:spPr>
          <a:xfrm>
            <a:off x="2683080" y="2436840"/>
            <a:ext cx="2929680" cy="921240"/>
          </a:xfrm>
          <a:prstGeom prst="rect">
            <a:avLst/>
          </a:prstGeom>
          <a:noFill/>
          <a:ln w="0">
            <a:noFill/>
          </a:ln>
        </p:spPr>
        <p:style>
          <a:lnRef idx="0"/>
          <a:fillRef idx="0"/>
          <a:effectRef idx="0"/>
          <a:fontRef idx="minor"/>
        </p:style>
        <p:txBody>
          <a:bodyPr wrap="none" lIns="0" rIns="0" tIns="0" bIns="45000" anchor="t">
            <a:spAutoFit/>
          </a:bodyPr>
          <a:p>
            <a:pPr>
              <a:lnSpc>
                <a:spcPts val="1199"/>
              </a:lnSpc>
              <a:tabLst>
                <a:tab algn="l" pos="241200"/>
              </a:tabLst>
            </a:pPr>
            <a:r>
              <a:rPr b="1" lang="en-US" sz="1600" spc="-1" strike="noStrike">
                <a:solidFill>
                  <a:srgbClr val="006500"/>
                </a:solidFill>
                <a:latin typeface="Times New Roman"/>
              </a:rPr>
              <a:t>;Make</a:t>
            </a:r>
            <a:r>
              <a:rPr b="0" lang="en-US" sz="1600" spc="-1" strike="noStrike">
                <a:solidFill>
                  <a:srgbClr val="000000"/>
                </a:solidFill>
                <a:latin typeface="Times New Roman"/>
              </a:rPr>
              <a:t>   </a:t>
            </a:r>
            <a:r>
              <a:rPr b="1" lang="en-US" sz="1600" spc="-1" strike="noStrike">
                <a:solidFill>
                  <a:srgbClr val="006500"/>
                </a:solidFill>
                <a:latin typeface="Times New Roman"/>
              </a:rPr>
              <a:t>sure</a:t>
            </a:r>
            <a:r>
              <a:rPr b="0" lang="en-US" sz="1600" spc="-1" strike="noStrike">
                <a:solidFill>
                  <a:srgbClr val="000000"/>
                </a:solidFill>
                <a:latin typeface="Times New Roman"/>
              </a:rPr>
              <a:t>   </a:t>
            </a:r>
            <a:r>
              <a:rPr b="1" lang="en-US" sz="1600" spc="-1" strike="noStrike">
                <a:solidFill>
                  <a:srgbClr val="006500"/>
                </a:solidFill>
                <a:latin typeface="Times New Roman"/>
              </a:rPr>
              <a:t>the</a:t>
            </a:r>
            <a:r>
              <a:rPr b="0" lang="en-US" sz="1600" spc="-1" strike="noStrike">
                <a:solidFill>
                  <a:srgbClr val="000000"/>
                </a:solidFill>
                <a:latin typeface="Times New Roman"/>
              </a:rPr>
              <a:t>   </a:t>
            </a:r>
            <a:r>
              <a:rPr b="1" lang="en-US" sz="1600" spc="-1" strike="noStrike">
                <a:solidFill>
                  <a:srgbClr val="006500"/>
                </a:solidFill>
                <a:latin typeface="Times New Roman"/>
              </a:rPr>
              <a:t>Timer0</a:t>
            </a:r>
            <a:r>
              <a:rPr b="0" lang="en-US" sz="1600" spc="-1" strike="noStrike">
                <a:solidFill>
                  <a:srgbClr val="000000"/>
                </a:solidFill>
                <a:latin typeface="Times New Roman"/>
              </a:rPr>
              <a:t>   </a:t>
            </a:r>
            <a:r>
              <a:rPr b="1" lang="en-US" sz="1600" spc="-1" strike="noStrike">
                <a:solidFill>
                  <a:srgbClr val="006500"/>
                </a:solidFill>
                <a:latin typeface="Times New Roman"/>
              </a:rPr>
              <a:t>count</a:t>
            </a:r>
            <a:endParaRPr b="0" lang="es-AR" sz="1600" spc="-1" strike="noStrike">
              <a:solidFill>
                <a:srgbClr val="000000"/>
              </a:solidFill>
              <a:latin typeface="Arial"/>
            </a:endParaRPr>
          </a:p>
          <a:p>
            <a:pPr>
              <a:lnSpc>
                <a:spcPts val="1899"/>
              </a:lnSpc>
              <a:tabLst>
                <a:tab algn="l" pos="241200"/>
              </a:tabLst>
            </a:pPr>
            <a:r>
              <a:rPr b="1" lang="en-US" sz="1600" spc="-1" strike="noStrike">
                <a:solidFill>
                  <a:srgbClr val="006500"/>
                </a:solidFill>
                <a:latin typeface="Times New Roman"/>
              </a:rPr>
              <a:t>;register</a:t>
            </a:r>
            <a:r>
              <a:rPr b="0" lang="en-US" sz="1600" spc="-1" strike="noStrike">
                <a:solidFill>
                  <a:srgbClr val="000000"/>
                </a:solidFill>
                <a:latin typeface="Times New Roman"/>
              </a:rPr>
              <a:t>   </a:t>
            </a:r>
            <a:r>
              <a:rPr b="1" lang="en-US" sz="1600" spc="-1" strike="noStrike">
                <a:solidFill>
                  <a:srgbClr val="006500"/>
                </a:solidFill>
                <a:latin typeface="Times New Roman"/>
              </a:rPr>
              <a:t>(TMR0)</a:t>
            </a:r>
            <a:r>
              <a:rPr b="0" lang="en-US" sz="1600" spc="-1" strike="noStrike">
                <a:solidFill>
                  <a:srgbClr val="000000"/>
                </a:solidFill>
                <a:latin typeface="Times New Roman"/>
              </a:rPr>
              <a:t>   </a:t>
            </a:r>
            <a:r>
              <a:rPr b="1" lang="en-US" sz="1600" spc="-1" strike="noStrike">
                <a:solidFill>
                  <a:srgbClr val="006500"/>
                </a:solidFill>
                <a:latin typeface="Times New Roman"/>
              </a:rPr>
              <a:t>is</a:t>
            </a:r>
            <a:r>
              <a:rPr b="0" lang="en-US" sz="1600" spc="-1" strike="noStrike">
                <a:solidFill>
                  <a:srgbClr val="000000"/>
                </a:solidFill>
                <a:latin typeface="Times New Roman"/>
              </a:rPr>
              <a:t>   </a:t>
            </a:r>
            <a:r>
              <a:rPr b="1" lang="en-US" sz="1600" spc="-1" strike="noStrike">
                <a:solidFill>
                  <a:srgbClr val="006500"/>
                </a:solidFill>
                <a:latin typeface="Times New Roman"/>
              </a:rPr>
              <a:t>clear</a:t>
            </a:r>
            <a:endParaRPr b="0" lang="es-AR" sz="1600" spc="-1" strike="noStrike">
              <a:solidFill>
                <a:srgbClr val="000000"/>
              </a:solidFill>
              <a:latin typeface="Arial"/>
            </a:endParaRPr>
          </a:p>
          <a:p>
            <a:pPr>
              <a:lnSpc>
                <a:spcPts val="1899"/>
              </a:lnSpc>
              <a:tabLst>
                <a:tab algn="l" pos="241200"/>
              </a:tabLst>
            </a:pPr>
            <a:r>
              <a:rPr b="0" lang="en-US" sz="1800" spc="-1" strike="noStrike">
                <a:solidFill>
                  <a:srgbClr val="000000"/>
                </a:solidFill>
                <a:latin typeface="Calibri"/>
              </a:rPr>
              <a:t>	</a:t>
            </a:r>
            <a:r>
              <a:rPr b="1" lang="en-US" sz="1600" spc="-1" strike="noStrike">
                <a:solidFill>
                  <a:srgbClr val="3333cc"/>
                </a:solidFill>
                <a:latin typeface="Times New Roman"/>
              </a:rPr>
              <a:t>banksel</a:t>
            </a:r>
            <a:r>
              <a:rPr b="0" lang="en-US" sz="1600" spc="-1" strike="noStrike">
                <a:solidFill>
                  <a:srgbClr val="000000"/>
                </a:solidFill>
                <a:latin typeface="Times New Roman"/>
              </a:rPr>
              <a:t>            </a:t>
            </a:r>
            <a:r>
              <a:rPr b="1" lang="en-US" sz="1600" spc="-1" strike="noStrike">
                <a:solidFill>
                  <a:srgbClr val="800000"/>
                </a:solidFill>
                <a:latin typeface="Times New Roman"/>
              </a:rPr>
              <a:t>TMR0</a:t>
            </a:r>
            <a:endParaRPr b="0" lang="es-AR" sz="1600" spc="-1" strike="noStrike">
              <a:solidFill>
                <a:srgbClr val="000000"/>
              </a:solidFill>
              <a:latin typeface="Arial"/>
            </a:endParaRPr>
          </a:p>
          <a:p>
            <a:pPr>
              <a:lnSpc>
                <a:spcPts val="1899"/>
              </a:lnSpc>
              <a:tabLst>
                <a:tab algn="l" pos="241200"/>
              </a:tabLst>
            </a:pPr>
            <a:r>
              <a:rPr b="0" lang="en-US" sz="1800" spc="-1" strike="noStrike">
                <a:solidFill>
                  <a:srgbClr val="000000"/>
                </a:solidFill>
                <a:latin typeface="Calibri"/>
              </a:rPr>
              <a:t>	</a:t>
            </a:r>
            <a:r>
              <a:rPr b="1" lang="en-US" sz="1600" spc="-1" strike="noStrike">
                <a:solidFill>
                  <a:srgbClr val="3333cc"/>
                </a:solidFill>
                <a:latin typeface="Times New Roman"/>
              </a:rPr>
              <a:t>clrf</a:t>
            </a:r>
            <a:r>
              <a:rPr b="0" lang="en-US" sz="1600" spc="-1" strike="noStrike">
                <a:solidFill>
                  <a:srgbClr val="000000"/>
                </a:solidFill>
                <a:latin typeface="Times New Roman"/>
              </a:rPr>
              <a:t>                     </a:t>
            </a:r>
            <a:r>
              <a:rPr b="1" lang="en-US" sz="1600" spc="-1" strike="noStrike">
                <a:solidFill>
                  <a:srgbClr val="800000"/>
                </a:solidFill>
                <a:latin typeface="Times New Roman"/>
              </a:rPr>
              <a:t>TMR0</a:t>
            </a:r>
            <a:endParaRPr b="0" lang="es-AR" sz="1600" spc="-1" strike="noStrike">
              <a:solidFill>
                <a:srgbClr val="000000"/>
              </a:solidFill>
              <a:latin typeface="Arial"/>
            </a:endParaRPr>
          </a:p>
        </p:txBody>
      </p:sp>
      <p:sp>
        <p:nvSpPr>
          <p:cNvPr id="784" name="TextBox 1"/>
          <p:cNvSpPr/>
          <p:nvPr/>
        </p:nvSpPr>
        <p:spPr>
          <a:xfrm>
            <a:off x="12234240" y="4749120"/>
            <a:ext cx="87732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TMR0IF</a:t>
            </a:r>
            <a:endParaRPr b="0" lang="es-AR" sz="1800" spc="-1" strike="noStrike">
              <a:solidFill>
                <a:srgbClr val="000000"/>
              </a:solidFill>
              <a:latin typeface="Arial"/>
            </a:endParaRPr>
          </a:p>
        </p:txBody>
      </p:sp>
      <p:sp>
        <p:nvSpPr>
          <p:cNvPr id="785" name="TextBox 1"/>
          <p:cNvSpPr/>
          <p:nvPr/>
        </p:nvSpPr>
        <p:spPr>
          <a:xfrm>
            <a:off x="2522160" y="4045320"/>
            <a:ext cx="3207960" cy="921600"/>
          </a:xfrm>
          <a:prstGeom prst="rect">
            <a:avLst/>
          </a:prstGeom>
          <a:noFill/>
          <a:ln w="0">
            <a:noFill/>
          </a:ln>
        </p:spPr>
        <p:style>
          <a:lnRef idx="0"/>
          <a:fillRef idx="0"/>
          <a:effectRef idx="0"/>
          <a:fontRef idx="minor"/>
        </p:style>
        <p:txBody>
          <a:bodyPr wrap="none" lIns="0" rIns="0" tIns="0" bIns="45000" anchor="t">
            <a:spAutoFit/>
          </a:bodyPr>
          <a:p>
            <a:pPr>
              <a:lnSpc>
                <a:spcPts val="1199"/>
              </a:lnSpc>
              <a:tabLst>
                <a:tab algn="l" pos="241200"/>
              </a:tabLst>
            </a:pPr>
            <a:r>
              <a:rPr b="1" lang="en-US" sz="1600" spc="-1" strike="noStrike">
                <a:solidFill>
                  <a:srgbClr val="006500"/>
                </a:solidFill>
                <a:latin typeface="Times New Roman"/>
              </a:rPr>
              <a:t>;Clear</a:t>
            </a:r>
            <a:r>
              <a:rPr b="0" lang="en-US" sz="1600" spc="-1" strike="noStrike">
                <a:solidFill>
                  <a:srgbClr val="000000"/>
                </a:solidFill>
                <a:latin typeface="Times New Roman"/>
              </a:rPr>
              <a:t>   </a:t>
            </a:r>
            <a:r>
              <a:rPr b="1" lang="en-US" sz="1600" spc="-1" strike="noStrike">
                <a:solidFill>
                  <a:srgbClr val="006500"/>
                </a:solidFill>
                <a:latin typeface="Times New Roman"/>
              </a:rPr>
              <a:t>Timer 0</a:t>
            </a:r>
            <a:r>
              <a:rPr b="0" lang="en-US" sz="1600" spc="-1" strike="noStrike">
                <a:solidFill>
                  <a:srgbClr val="000000"/>
                </a:solidFill>
                <a:latin typeface="Times New Roman"/>
              </a:rPr>
              <a:t>   </a:t>
            </a:r>
            <a:r>
              <a:rPr b="1" lang="en-US" sz="1600" spc="-1" strike="noStrike">
                <a:solidFill>
                  <a:srgbClr val="006500"/>
                </a:solidFill>
                <a:latin typeface="Times New Roman"/>
              </a:rPr>
              <a:t>interrupt</a:t>
            </a:r>
            <a:r>
              <a:rPr b="0" lang="en-US" sz="1600" spc="-1" strike="noStrike">
                <a:solidFill>
                  <a:srgbClr val="000000"/>
                </a:solidFill>
                <a:latin typeface="Times New Roman"/>
              </a:rPr>
              <a:t>   </a:t>
            </a:r>
            <a:r>
              <a:rPr b="1" lang="en-US" sz="1600" spc="-1" strike="noStrike">
                <a:solidFill>
                  <a:srgbClr val="006500"/>
                </a:solidFill>
                <a:latin typeface="Times New Roman"/>
              </a:rPr>
              <a:t>flag</a:t>
            </a:r>
            <a:endParaRPr b="0" lang="es-AR" sz="1600" spc="-1" strike="noStrike">
              <a:solidFill>
                <a:srgbClr val="000000"/>
              </a:solidFill>
              <a:latin typeface="Arial"/>
            </a:endParaRPr>
          </a:p>
          <a:p>
            <a:pPr>
              <a:lnSpc>
                <a:spcPts val="1899"/>
              </a:lnSpc>
              <a:tabLst>
                <a:tab algn="l" pos="241200"/>
              </a:tabLst>
            </a:pPr>
            <a:r>
              <a:rPr b="0" lang="en-US" sz="1800" spc="-1" strike="noStrike">
                <a:solidFill>
                  <a:srgbClr val="000000"/>
                </a:solidFill>
                <a:latin typeface="Calibri"/>
              </a:rPr>
              <a:t>	</a:t>
            </a:r>
            <a:r>
              <a:rPr b="1" lang="en-US" sz="1600" spc="-1" strike="noStrike">
                <a:solidFill>
                  <a:srgbClr val="3333cc"/>
                </a:solidFill>
                <a:latin typeface="Times New Roman"/>
              </a:rPr>
              <a:t>bcf</a:t>
            </a:r>
            <a:r>
              <a:rPr b="0" lang="en-US" sz="1600" spc="-1" strike="noStrike">
                <a:solidFill>
                  <a:srgbClr val="000000"/>
                </a:solidFill>
                <a:latin typeface="Times New Roman"/>
              </a:rPr>
              <a:t>                     </a:t>
            </a:r>
            <a:r>
              <a:rPr b="1" lang="en-US" sz="1600" spc="-1" strike="noStrike">
                <a:solidFill>
                  <a:srgbClr val="800000"/>
                </a:solidFill>
                <a:latin typeface="Times New Roman"/>
              </a:rPr>
              <a:t>INTCON,TMR0IF</a:t>
            </a:r>
            <a:endParaRPr b="0" lang="es-AR" sz="1600" spc="-1" strike="noStrike">
              <a:solidFill>
                <a:srgbClr val="000000"/>
              </a:solidFill>
              <a:latin typeface="Arial"/>
            </a:endParaRPr>
          </a:p>
          <a:p>
            <a:pPr>
              <a:lnSpc>
                <a:spcPts val="1001"/>
              </a:lnSpc>
              <a:tabLst>
                <a:tab algn="l" pos="241200"/>
              </a:tabLst>
            </a:pPr>
            <a:endParaRPr b="0" lang="es-AR" sz="1800" spc="-1" strike="noStrike">
              <a:solidFill>
                <a:srgbClr val="000000"/>
              </a:solidFill>
              <a:latin typeface="Arial"/>
            </a:endParaRPr>
          </a:p>
          <a:p>
            <a:pPr>
              <a:lnSpc>
                <a:spcPts val="1001"/>
              </a:lnSpc>
              <a:tabLst>
                <a:tab algn="l" pos="241200"/>
              </a:tabLst>
            </a:pPr>
            <a:endParaRPr b="0" lang="es-AR" sz="1800" spc="-1" strike="noStrike">
              <a:solidFill>
                <a:srgbClr val="000000"/>
              </a:solidFill>
              <a:latin typeface="Arial"/>
            </a:endParaRPr>
          </a:p>
          <a:p>
            <a:pPr>
              <a:lnSpc>
                <a:spcPts val="1800"/>
              </a:lnSpc>
              <a:tabLst>
                <a:tab algn="l" pos="241200"/>
              </a:tabLst>
            </a:pPr>
            <a:r>
              <a:rPr b="1" lang="en-US" sz="1600" spc="-1" strike="noStrike">
                <a:solidFill>
                  <a:srgbClr val="006500"/>
                </a:solidFill>
                <a:latin typeface="Times New Roman"/>
              </a:rPr>
              <a:t>;Setup</a:t>
            </a:r>
            <a:r>
              <a:rPr b="0" lang="en-US" sz="1600" spc="-1" strike="noStrike">
                <a:solidFill>
                  <a:srgbClr val="000000"/>
                </a:solidFill>
                <a:latin typeface="Times New Roman"/>
              </a:rPr>
              <a:t>   </a:t>
            </a:r>
            <a:r>
              <a:rPr b="1" lang="en-US" sz="1600" spc="-1" strike="noStrike">
                <a:solidFill>
                  <a:srgbClr val="006500"/>
                </a:solidFill>
                <a:latin typeface="Times New Roman"/>
              </a:rPr>
              <a:t>the</a:t>
            </a:r>
            <a:r>
              <a:rPr b="0" lang="en-US" sz="1600" spc="-1" strike="noStrike">
                <a:solidFill>
                  <a:srgbClr val="000000"/>
                </a:solidFill>
                <a:latin typeface="Times New Roman"/>
              </a:rPr>
              <a:t>   </a:t>
            </a:r>
            <a:r>
              <a:rPr b="1" lang="en-US" sz="1600" spc="-1" strike="noStrike">
                <a:solidFill>
                  <a:srgbClr val="006500"/>
                </a:solidFill>
                <a:latin typeface="Times New Roman"/>
              </a:rPr>
              <a:t>Option</a:t>
            </a:r>
            <a:r>
              <a:rPr b="0" lang="en-US" sz="1600" spc="-1" strike="noStrike">
                <a:solidFill>
                  <a:srgbClr val="000000"/>
                </a:solidFill>
                <a:latin typeface="Times New Roman"/>
              </a:rPr>
              <a:t>   </a:t>
            </a:r>
            <a:r>
              <a:rPr b="1" lang="en-US" sz="1600" spc="-1" strike="noStrike">
                <a:solidFill>
                  <a:srgbClr val="006500"/>
                </a:solidFill>
                <a:latin typeface="Times New Roman"/>
              </a:rPr>
              <a:t>register</a:t>
            </a:r>
            <a:r>
              <a:rPr b="0" lang="en-US" sz="1600" spc="-1" strike="noStrike">
                <a:solidFill>
                  <a:srgbClr val="000000"/>
                </a:solidFill>
                <a:latin typeface="Times New Roman"/>
              </a:rPr>
              <a:t>   </a:t>
            </a:r>
            <a:r>
              <a:rPr b="1" lang="en-US" sz="1600" spc="-1" strike="noStrike">
                <a:solidFill>
                  <a:srgbClr val="006500"/>
                </a:solidFill>
                <a:latin typeface="Times New Roman"/>
              </a:rPr>
              <a:t>to </a:t>
            </a:r>
            <a:endParaRPr b="0" lang="es-AR" sz="1600" spc="-1" strike="noStrike">
              <a:solidFill>
                <a:srgbClr val="000000"/>
              </a:solidFill>
              <a:latin typeface="Arial"/>
            </a:endParaRPr>
          </a:p>
        </p:txBody>
      </p:sp>
      <p:sp>
        <p:nvSpPr>
          <p:cNvPr id="786" name="TextBox 1"/>
          <p:cNvSpPr/>
          <p:nvPr/>
        </p:nvSpPr>
        <p:spPr>
          <a:xfrm>
            <a:off x="8362800" y="3536640"/>
            <a:ext cx="1642320" cy="125208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190440"/>
              </a:tabLst>
            </a:pPr>
            <a:r>
              <a:rPr b="0" lang="en-US" sz="1800" spc="-1" strike="noStrike">
                <a:solidFill>
                  <a:srgbClr val="000000"/>
                </a:solidFill>
                <a:latin typeface="Calibri"/>
              </a:rPr>
              <a:t>	</a:t>
            </a:r>
            <a:r>
              <a:rPr b="1" lang="en-US" sz="1800" spc="-1" strike="noStrike">
                <a:solidFill>
                  <a:srgbClr val="000000"/>
                </a:solidFill>
                <a:latin typeface="Times New Roman"/>
              </a:rPr>
              <a:t>INTCON</a:t>
            </a:r>
            <a:endParaRPr b="0" lang="es-AR" sz="1800" spc="-1" strike="noStrike">
              <a:solidFill>
                <a:srgbClr val="000000"/>
              </a:solidFill>
              <a:latin typeface="Arial"/>
            </a:endParaRPr>
          </a:p>
          <a:p>
            <a:pPr>
              <a:lnSpc>
                <a:spcPts val="1001"/>
              </a:lnSpc>
              <a:tabLst>
                <a:tab algn="l" pos="190440"/>
              </a:tabLst>
            </a:pPr>
            <a:endParaRPr b="0" lang="es-AR" sz="1800" spc="-1" strike="noStrike">
              <a:solidFill>
                <a:srgbClr val="000000"/>
              </a:solidFill>
              <a:latin typeface="Arial"/>
            </a:endParaRPr>
          </a:p>
          <a:p>
            <a:pPr>
              <a:lnSpc>
                <a:spcPts val="1001"/>
              </a:lnSpc>
              <a:tabLst>
                <a:tab algn="l" pos="190440"/>
              </a:tabLst>
            </a:pPr>
            <a:endParaRPr b="0" lang="es-AR" sz="1800" spc="-1" strike="noStrike">
              <a:solidFill>
                <a:srgbClr val="000000"/>
              </a:solidFill>
              <a:latin typeface="Arial"/>
            </a:endParaRPr>
          </a:p>
          <a:p>
            <a:pPr>
              <a:lnSpc>
                <a:spcPts val="1001"/>
              </a:lnSpc>
              <a:tabLst>
                <a:tab algn="l" pos="190440"/>
              </a:tabLst>
            </a:pPr>
            <a:endParaRPr b="0" lang="es-AR" sz="1800" spc="-1" strike="noStrike">
              <a:solidFill>
                <a:srgbClr val="000000"/>
              </a:solidFill>
              <a:latin typeface="Arial"/>
            </a:endParaRPr>
          </a:p>
          <a:p>
            <a:pPr>
              <a:lnSpc>
                <a:spcPts val="1001"/>
              </a:lnSpc>
              <a:tabLst>
                <a:tab algn="l" pos="190440"/>
              </a:tabLst>
            </a:pPr>
            <a:endParaRPr b="0" lang="es-AR" sz="1800" spc="-1" strike="noStrike">
              <a:solidFill>
                <a:srgbClr val="000000"/>
              </a:solidFill>
              <a:latin typeface="Arial"/>
            </a:endParaRPr>
          </a:p>
          <a:p>
            <a:pPr>
              <a:lnSpc>
                <a:spcPts val="2999"/>
              </a:lnSpc>
              <a:tabLst>
                <a:tab algn="l" pos="190440"/>
              </a:tabLst>
            </a:pPr>
            <a:r>
              <a:rPr b="1" lang="en-US" sz="1800" spc="-1" strike="noStrike">
                <a:solidFill>
                  <a:srgbClr val="ff0000"/>
                </a:solidFill>
                <a:latin typeface="Times New Roman"/>
              </a:rPr>
              <a:t>Flag</a:t>
            </a:r>
            <a:r>
              <a:rPr b="0" lang="en-US" sz="1800" spc="-1" strike="noStrike">
                <a:solidFill>
                  <a:srgbClr val="000000"/>
                </a:solidFill>
                <a:latin typeface="Times New Roman"/>
              </a:rPr>
              <a:t> </a:t>
            </a:r>
            <a:r>
              <a:rPr b="1" lang="en-US" sz="1800" spc="-1" strike="noStrike">
                <a:solidFill>
                  <a:srgbClr val="ff0000"/>
                </a:solidFill>
                <a:latin typeface="Times New Roman"/>
              </a:rPr>
              <a:t>on</a:t>
            </a:r>
            <a:r>
              <a:rPr b="0" lang="en-US" sz="1800" spc="-1" strike="noStrike">
                <a:solidFill>
                  <a:srgbClr val="000000"/>
                </a:solidFill>
                <a:latin typeface="Times New Roman"/>
              </a:rPr>
              <a:t> </a:t>
            </a:r>
            <a:r>
              <a:rPr b="1" lang="en-US" sz="1800" spc="-1" strike="noStrike">
                <a:solidFill>
                  <a:srgbClr val="ff0000"/>
                </a:solidFill>
                <a:latin typeface="Times New Roman"/>
              </a:rPr>
              <a:t>overflow</a:t>
            </a:r>
            <a:endParaRPr b="0" lang="es-AR" sz="1800" spc="-1" strike="noStrike">
              <a:solidFill>
                <a:srgbClr val="000000"/>
              </a:solidFill>
              <a:latin typeface="Arial"/>
            </a:endParaRPr>
          </a:p>
        </p:txBody>
      </p:sp>
      <p:sp>
        <p:nvSpPr>
          <p:cNvPr id="787" name="TextBox 1"/>
          <p:cNvSpPr/>
          <p:nvPr/>
        </p:nvSpPr>
        <p:spPr>
          <a:xfrm>
            <a:off x="9687960" y="5402520"/>
            <a:ext cx="2857320" cy="89640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291960"/>
                <a:tab algn="l" pos="317520"/>
              </a:tabLst>
            </a:pPr>
            <a:r>
              <a:rPr b="1" lang="en-US" sz="1800" spc="-1" strike="noStrike">
                <a:solidFill>
                  <a:srgbClr val="ff0000"/>
                </a:solidFill>
                <a:latin typeface="Times New Roman"/>
              </a:rPr>
              <a:t>This</a:t>
            </a:r>
            <a:r>
              <a:rPr b="0" lang="en-US" sz="1800" spc="-1" strike="noStrike">
                <a:solidFill>
                  <a:srgbClr val="000000"/>
                </a:solidFill>
                <a:latin typeface="Times New Roman"/>
              </a:rPr>
              <a:t> </a:t>
            </a:r>
            <a:r>
              <a:rPr b="1" lang="en-US" sz="1800" spc="-1" strike="noStrike">
                <a:solidFill>
                  <a:srgbClr val="ff0000"/>
                </a:solidFill>
                <a:latin typeface="Times New Roman"/>
              </a:rPr>
              <a:t>interrupt</a:t>
            </a:r>
            <a:r>
              <a:rPr b="0" lang="en-US" sz="1800" spc="-1" strike="noStrike">
                <a:solidFill>
                  <a:srgbClr val="000000"/>
                </a:solidFill>
                <a:latin typeface="Times New Roman"/>
              </a:rPr>
              <a:t> </a:t>
            </a:r>
            <a:r>
              <a:rPr b="1" lang="en-US" sz="1800" spc="-1" strike="noStrike">
                <a:solidFill>
                  <a:srgbClr val="ff0000"/>
                </a:solidFill>
                <a:latin typeface="Times New Roman"/>
              </a:rPr>
              <a:t>flag</a:t>
            </a:r>
            <a:r>
              <a:rPr b="0" lang="en-US" sz="1800" spc="-1" strike="noStrike">
                <a:solidFill>
                  <a:srgbClr val="000000"/>
                </a:solidFill>
                <a:latin typeface="Times New Roman"/>
              </a:rPr>
              <a:t> </a:t>
            </a:r>
            <a:r>
              <a:rPr b="1" lang="en-US" sz="1800" spc="-1" strike="noStrike">
                <a:solidFill>
                  <a:srgbClr val="ff0000"/>
                </a:solidFill>
                <a:latin typeface="Times New Roman"/>
              </a:rPr>
              <a:t>will</a:t>
            </a:r>
            <a:r>
              <a:rPr b="0" lang="en-US" sz="1800" spc="-1" strike="noStrike">
                <a:solidFill>
                  <a:srgbClr val="000000"/>
                </a:solidFill>
                <a:latin typeface="Times New Roman"/>
              </a:rPr>
              <a:t> </a:t>
            </a:r>
            <a:r>
              <a:rPr b="1" lang="en-US" sz="1800" spc="-1" strike="noStrike">
                <a:solidFill>
                  <a:srgbClr val="ff0000"/>
                </a:solidFill>
                <a:latin typeface="Times New Roman"/>
              </a:rPr>
              <a:t>set</a:t>
            </a:r>
            <a:r>
              <a:rPr b="0" lang="en-US" sz="1800" spc="-1" strike="noStrike">
                <a:solidFill>
                  <a:srgbClr val="000000"/>
                </a:solidFill>
                <a:latin typeface="Times New Roman"/>
              </a:rPr>
              <a:t> </a:t>
            </a:r>
            <a:r>
              <a:rPr b="1" lang="en-US" sz="1800" spc="-1" strike="noStrike">
                <a:solidFill>
                  <a:srgbClr val="ff0000"/>
                </a:solidFill>
                <a:latin typeface="Times New Roman"/>
              </a:rPr>
              <a:t>on</a:t>
            </a:r>
            <a:endParaRPr b="0" lang="es-AR" sz="1800" spc="-1" strike="noStrike">
              <a:solidFill>
                <a:srgbClr val="000000"/>
              </a:solidFill>
              <a:latin typeface="Arial"/>
            </a:endParaRPr>
          </a:p>
          <a:p>
            <a:pPr>
              <a:lnSpc>
                <a:spcPts val="2100"/>
              </a:lnSpc>
              <a:tabLst>
                <a:tab algn="l" pos="291960"/>
                <a:tab algn="l" pos="317520"/>
              </a:tabLst>
            </a:pPr>
            <a:r>
              <a:rPr b="0" lang="en-US" sz="1800" spc="-1" strike="noStrike">
                <a:solidFill>
                  <a:srgbClr val="000000"/>
                </a:solidFill>
                <a:latin typeface="Calibri"/>
              </a:rPr>
              <a:t>	</a:t>
            </a:r>
            <a:r>
              <a:rPr b="1" lang="en-US" sz="1800" spc="-1" strike="noStrike">
                <a:solidFill>
                  <a:srgbClr val="ff0000"/>
                </a:solidFill>
                <a:latin typeface="Times New Roman"/>
              </a:rPr>
              <a:t>Timer0</a:t>
            </a:r>
            <a:r>
              <a:rPr b="0" lang="en-US" sz="1800" spc="-1" strike="noStrike">
                <a:solidFill>
                  <a:srgbClr val="000000"/>
                </a:solidFill>
                <a:latin typeface="Times New Roman"/>
              </a:rPr>
              <a:t> </a:t>
            </a:r>
            <a:r>
              <a:rPr b="1" lang="en-US" sz="1800" spc="-1" strike="noStrike">
                <a:solidFill>
                  <a:srgbClr val="ff0000"/>
                </a:solidFill>
                <a:latin typeface="Times New Roman"/>
              </a:rPr>
              <a:t>overflow</a:t>
            </a:r>
            <a:r>
              <a:rPr b="0" lang="en-US" sz="1800" spc="-1" strike="noStrike">
                <a:solidFill>
                  <a:srgbClr val="000000"/>
                </a:solidFill>
                <a:latin typeface="Times New Roman"/>
              </a:rPr>
              <a:t> </a:t>
            </a:r>
            <a:r>
              <a:rPr b="1" lang="en-US" sz="1800" spc="-1" strike="noStrike">
                <a:solidFill>
                  <a:srgbClr val="ff0000"/>
                </a:solidFill>
                <a:latin typeface="Times New Roman"/>
              </a:rPr>
              <a:t>even</a:t>
            </a:r>
            <a:r>
              <a:rPr b="0" lang="en-US" sz="1800" spc="-1" strike="noStrike">
                <a:solidFill>
                  <a:srgbClr val="000000"/>
                </a:solidFill>
                <a:latin typeface="Times New Roman"/>
              </a:rPr>
              <a:t> </a:t>
            </a:r>
            <a:r>
              <a:rPr b="1" lang="en-US" sz="1800" spc="-1" strike="noStrike">
                <a:solidFill>
                  <a:srgbClr val="ff0000"/>
                </a:solidFill>
                <a:latin typeface="Times New Roman"/>
              </a:rPr>
              <a:t>if</a:t>
            </a:r>
            <a:endParaRPr b="0" lang="es-AR" sz="1800" spc="-1" strike="noStrike">
              <a:solidFill>
                <a:srgbClr val="000000"/>
              </a:solidFill>
              <a:latin typeface="Arial"/>
            </a:endParaRPr>
          </a:p>
          <a:p>
            <a:pPr>
              <a:lnSpc>
                <a:spcPts val="2100"/>
              </a:lnSpc>
              <a:tabLst>
                <a:tab algn="l" pos="291960"/>
                <a:tab algn="l" pos="3175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ff0000"/>
                </a:solidFill>
                <a:latin typeface="Times New Roman"/>
              </a:rPr>
              <a:t>interrupts</a:t>
            </a:r>
            <a:r>
              <a:rPr b="0" lang="en-US" sz="1800" spc="-1" strike="noStrike">
                <a:solidFill>
                  <a:srgbClr val="000000"/>
                </a:solidFill>
                <a:latin typeface="Times New Roman"/>
              </a:rPr>
              <a:t> </a:t>
            </a:r>
            <a:r>
              <a:rPr b="1" lang="en-US" sz="1800" spc="-1" strike="noStrike">
                <a:solidFill>
                  <a:srgbClr val="ff0000"/>
                </a:solidFill>
                <a:latin typeface="Times New Roman"/>
              </a:rPr>
              <a:t>are</a:t>
            </a:r>
            <a:r>
              <a:rPr b="0" lang="en-US" sz="1800" spc="-1" strike="noStrike">
                <a:solidFill>
                  <a:srgbClr val="000000"/>
                </a:solidFill>
                <a:latin typeface="Times New Roman"/>
              </a:rPr>
              <a:t> </a:t>
            </a:r>
            <a:r>
              <a:rPr b="1" lang="en-US" sz="1800" spc="-1" strike="noStrike">
                <a:solidFill>
                  <a:srgbClr val="ff0000"/>
                </a:solidFill>
                <a:latin typeface="Times New Roman"/>
              </a:rPr>
              <a:t>disabled</a:t>
            </a:r>
            <a:endParaRPr b="0" lang="es-AR" sz="1800" spc="-1" strike="noStrike">
              <a:solidFill>
                <a:srgbClr val="000000"/>
              </a:solidFill>
              <a:latin typeface="Arial"/>
            </a:endParaRPr>
          </a:p>
        </p:txBody>
      </p:sp>
      <p:sp>
        <p:nvSpPr>
          <p:cNvPr id="788" name="TextBox 1"/>
          <p:cNvSpPr/>
          <p:nvPr/>
        </p:nvSpPr>
        <p:spPr>
          <a:xfrm>
            <a:off x="2908080" y="5335560"/>
            <a:ext cx="3146400" cy="921240"/>
          </a:xfrm>
          <a:prstGeom prst="rect">
            <a:avLst/>
          </a:prstGeom>
          <a:noFill/>
          <a:ln w="0">
            <a:noFill/>
          </a:ln>
        </p:spPr>
        <p:style>
          <a:lnRef idx="0"/>
          <a:fillRef idx="0"/>
          <a:effectRef idx="0"/>
          <a:fontRef idx="minor"/>
        </p:style>
        <p:txBody>
          <a:bodyPr wrap="none" lIns="0" rIns="0" tIns="0" bIns="45000" anchor="t">
            <a:spAutoFit/>
          </a:bodyPr>
          <a:p>
            <a:pPr>
              <a:lnSpc>
                <a:spcPts val="1199"/>
              </a:lnSpc>
              <a:tabLst>
                <a:tab algn="l" pos="241200"/>
              </a:tabLst>
            </a:pPr>
            <a:r>
              <a:rPr b="1" lang="en-US" sz="1600" spc="-1" strike="noStrike">
                <a:solidFill>
                  <a:srgbClr val="006500"/>
                </a:solidFill>
                <a:latin typeface="Times New Roman"/>
              </a:rPr>
              <a:t>;increment</a:t>
            </a:r>
            <a:r>
              <a:rPr b="0" lang="en-US" sz="1600" spc="-1" strike="noStrike">
                <a:solidFill>
                  <a:srgbClr val="000000"/>
                </a:solidFill>
                <a:latin typeface="Times New Roman"/>
              </a:rPr>
              <a:t>   </a:t>
            </a:r>
            <a:r>
              <a:rPr b="1" lang="en-US" sz="1600" spc="-1" strike="noStrike">
                <a:solidFill>
                  <a:srgbClr val="006500"/>
                </a:solidFill>
                <a:latin typeface="Times New Roman"/>
              </a:rPr>
              <a:t>Timer0</a:t>
            </a:r>
            <a:r>
              <a:rPr b="0" lang="en-US" sz="1600" spc="-1" strike="noStrike">
                <a:solidFill>
                  <a:srgbClr val="000000"/>
                </a:solidFill>
                <a:latin typeface="Times New Roman"/>
              </a:rPr>
              <a:t>   </a:t>
            </a:r>
            <a:r>
              <a:rPr b="1" lang="en-US" sz="1600" spc="-1" strike="noStrike">
                <a:solidFill>
                  <a:srgbClr val="006500"/>
                </a:solidFill>
                <a:latin typeface="Times New Roman"/>
              </a:rPr>
              <a:t>from</a:t>
            </a:r>
            <a:r>
              <a:rPr b="0" lang="en-US" sz="1600" spc="-1" strike="noStrike">
                <a:solidFill>
                  <a:srgbClr val="000000"/>
                </a:solidFill>
                <a:latin typeface="Times New Roman"/>
              </a:rPr>
              <a:t>   </a:t>
            </a:r>
            <a:r>
              <a:rPr b="1" lang="en-US" sz="1600" spc="-1" strike="noStrike">
                <a:solidFill>
                  <a:srgbClr val="006500"/>
                </a:solidFill>
                <a:latin typeface="Times New Roman"/>
              </a:rPr>
              <a:t>internal</a:t>
            </a:r>
            <a:endParaRPr b="0" lang="es-AR" sz="1600" spc="-1" strike="noStrike">
              <a:solidFill>
                <a:srgbClr val="000000"/>
              </a:solidFill>
              <a:latin typeface="Arial"/>
            </a:endParaRPr>
          </a:p>
          <a:p>
            <a:pPr>
              <a:lnSpc>
                <a:spcPts val="1899"/>
              </a:lnSpc>
              <a:tabLst>
                <a:tab algn="l" pos="241200"/>
              </a:tabLst>
            </a:pPr>
            <a:r>
              <a:rPr b="1" lang="en-US" sz="1600" spc="-1" strike="noStrike">
                <a:solidFill>
                  <a:srgbClr val="006500"/>
                </a:solidFill>
                <a:latin typeface="Times New Roman"/>
              </a:rPr>
              <a:t>;clock</a:t>
            </a:r>
            <a:r>
              <a:rPr b="0" lang="en-US" sz="1600" spc="-1" strike="noStrike">
                <a:solidFill>
                  <a:srgbClr val="000000"/>
                </a:solidFill>
                <a:latin typeface="Times New Roman"/>
              </a:rPr>
              <a:t>   </a:t>
            </a:r>
            <a:r>
              <a:rPr b="1" lang="en-US" sz="1600" spc="-1" strike="noStrike">
                <a:solidFill>
                  <a:srgbClr val="006500"/>
                </a:solidFill>
                <a:latin typeface="Times New Roman"/>
              </a:rPr>
              <a:t>with</a:t>
            </a:r>
            <a:r>
              <a:rPr b="0" lang="en-US" sz="1600" spc="-1" strike="noStrike">
                <a:solidFill>
                  <a:srgbClr val="000000"/>
                </a:solidFill>
                <a:latin typeface="Times New Roman"/>
              </a:rPr>
              <a:t>   </a:t>
            </a:r>
            <a:r>
              <a:rPr b="1" lang="en-US" sz="1600" spc="-1" strike="noStrike">
                <a:solidFill>
                  <a:srgbClr val="006500"/>
                </a:solidFill>
                <a:latin typeface="Times New Roman"/>
              </a:rPr>
              <a:t>a</a:t>
            </a:r>
            <a:r>
              <a:rPr b="0" lang="en-US" sz="1600" spc="-1" strike="noStrike">
                <a:solidFill>
                  <a:srgbClr val="000000"/>
                </a:solidFill>
                <a:latin typeface="Times New Roman"/>
              </a:rPr>
              <a:t>   </a:t>
            </a:r>
            <a:r>
              <a:rPr b="1" lang="en-US" sz="1600" spc="-1" strike="noStrike">
                <a:solidFill>
                  <a:srgbClr val="006500"/>
                </a:solidFill>
                <a:latin typeface="Times New Roman"/>
              </a:rPr>
              <a:t>prescaler</a:t>
            </a:r>
            <a:r>
              <a:rPr b="0" lang="en-US" sz="1600" spc="-1" strike="noStrike">
                <a:solidFill>
                  <a:srgbClr val="000000"/>
                </a:solidFill>
                <a:latin typeface="Times New Roman"/>
              </a:rPr>
              <a:t>   </a:t>
            </a:r>
            <a:r>
              <a:rPr b="1" lang="en-US" sz="1600" spc="-1" strike="noStrike">
                <a:solidFill>
                  <a:srgbClr val="006500"/>
                </a:solidFill>
                <a:latin typeface="Times New Roman"/>
              </a:rPr>
              <a:t>of</a:t>
            </a:r>
            <a:r>
              <a:rPr b="0" lang="en-US" sz="1600" spc="-1" strike="noStrike">
                <a:solidFill>
                  <a:srgbClr val="000000"/>
                </a:solidFill>
                <a:latin typeface="Times New Roman"/>
              </a:rPr>
              <a:t>   </a:t>
            </a:r>
            <a:r>
              <a:rPr b="1" lang="en-US" sz="1600" spc="-1" strike="noStrike">
                <a:solidFill>
                  <a:srgbClr val="006500"/>
                </a:solidFill>
                <a:latin typeface="Times New Roman"/>
              </a:rPr>
              <a:t>1:16</a:t>
            </a:r>
            <a:endParaRPr b="0" lang="es-AR" sz="1600" spc="-1" strike="noStrike">
              <a:solidFill>
                <a:srgbClr val="000000"/>
              </a:solidFill>
              <a:latin typeface="Arial"/>
            </a:endParaRPr>
          </a:p>
          <a:p>
            <a:pPr>
              <a:lnSpc>
                <a:spcPts val="1899"/>
              </a:lnSpc>
              <a:tabLst>
                <a:tab algn="l" pos="241200"/>
              </a:tabLst>
            </a:pPr>
            <a:r>
              <a:rPr b="0" lang="en-US" sz="1800" spc="-1" strike="noStrike">
                <a:solidFill>
                  <a:srgbClr val="000000"/>
                </a:solidFill>
                <a:latin typeface="Calibri"/>
              </a:rPr>
              <a:t>	</a:t>
            </a:r>
            <a:r>
              <a:rPr b="1" lang="en-US" sz="1600" spc="-1" strike="noStrike">
                <a:solidFill>
                  <a:srgbClr val="3333cc"/>
                </a:solidFill>
                <a:latin typeface="Times New Roman"/>
              </a:rPr>
              <a:t>banksel</a:t>
            </a:r>
            <a:r>
              <a:rPr b="0" lang="en-US" sz="1600" spc="-1" strike="noStrike">
                <a:solidFill>
                  <a:srgbClr val="000000"/>
                </a:solidFill>
                <a:latin typeface="Times New Roman"/>
              </a:rPr>
              <a:t>         </a:t>
            </a:r>
            <a:r>
              <a:rPr b="1" lang="en-US" sz="1600" spc="-1" strike="noStrike">
                <a:solidFill>
                  <a:srgbClr val="800000"/>
                </a:solidFill>
                <a:latin typeface="Times New Roman"/>
              </a:rPr>
              <a:t>OPTION_REG</a:t>
            </a:r>
            <a:endParaRPr b="0" lang="es-AR" sz="1600" spc="-1" strike="noStrike">
              <a:solidFill>
                <a:srgbClr val="000000"/>
              </a:solidFill>
              <a:latin typeface="Arial"/>
            </a:endParaRPr>
          </a:p>
          <a:p>
            <a:pPr>
              <a:lnSpc>
                <a:spcPts val="1899"/>
              </a:lnSpc>
              <a:tabLst>
                <a:tab algn="l" pos="241200"/>
              </a:tabLst>
            </a:pPr>
            <a:r>
              <a:rPr b="0" lang="en-US" sz="1800" spc="-1" strike="noStrike">
                <a:solidFill>
                  <a:srgbClr val="000000"/>
                </a:solidFill>
                <a:latin typeface="Calibri"/>
              </a:rPr>
              <a:t>	</a:t>
            </a:r>
            <a:r>
              <a:rPr b="1" lang="en-US" sz="1600" spc="-1" strike="noStrike">
                <a:solidFill>
                  <a:srgbClr val="3333cc"/>
                </a:solidFill>
                <a:latin typeface="Times New Roman"/>
              </a:rPr>
              <a:t>movlw</a:t>
            </a:r>
            <a:r>
              <a:rPr b="0" lang="en-US" sz="1600" spc="-1" strike="noStrike">
                <a:solidFill>
                  <a:srgbClr val="000000"/>
                </a:solidFill>
                <a:latin typeface="Times New Roman"/>
              </a:rPr>
              <a:t>               </a:t>
            </a:r>
            <a:r>
              <a:rPr b="1" lang="en-US" sz="1600" spc="-1" strike="noStrike">
                <a:solidFill>
                  <a:srgbClr val="800000"/>
                </a:solidFill>
                <a:latin typeface="Times New Roman"/>
              </a:rPr>
              <a:t>b’00000011’</a:t>
            </a:r>
            <a:endParaRPr b="0" lang="es-AR" sz="1600" spc="-1" strike="noStrike">
              <a:solidFill>
                <a:srgbClr val="000000"/>
              </a:solidFill>
              <a:latin typeface="Arial"/>
            </a:endParaRPr>
          </a:p>
        </p:txBody>
      </p:sp>
      <p:sp>
        <p:nvSpPr>
          <p:cNvPr id="789" name="TextBox 1"/>
          <p:cNvSpPr/>
          <p:nvPr/>
        </p:nvSpPr>
        <p:spPr>
          <a:xfrm>
            <a:off x="8470800" y="6541920"/>
            <a:ext cx="151272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OPTION_REG</a:t>
            </a:r>
            <a:endParaRPr b="0" lang="es-AR" sz="1800" spc="-1" strike="noStrike">
              <a:solidFill>
                <a:srgbClr val="000000"/>
              </a:solidFill>
              <a:latin typeface="Arial"/>
            </a:endParaRPr>
          </a:p>
        </p:txBody>
      </p:sp>
      <p:sp>
        <p:nvSpPr>
          <p:cNvPr id="790" name="TextBox 1"/>
          <p:cNvSpPr/>
          <p:nvPr/>
        </p:nvSpPr>
        <p:spPr>
          <a:xfrm>
            <a:off x="2374200" y="6591600"/>
            <a:ext cx="587880" cy="197640"/>
          </a:xfrm>
          <a:prstGeom prst="rect">
            <a:avLst/>
          </a:prstGeom>
          <a:noFill/>
          <a:ln w="0">
            <a:noFill/>
          </a:ln>
        </p:spPr>
        <p:style>
          <a:lnRef idx="0"/>
          <a:fillRef idx="0"/>
          <a:effectRef idx="0"/>
          <a:fontRef idx="minor"/>
        </p:style>
        <p:txBody>
          <a:bodyPr wrap="none" lIns="0" rIns="0" tIns="0" bIns="45000" anchor="t">
            <a:spAutoFit/>
          </a:bodyPr>
          <a:p>
            <a:pPr>
              <a:lnSpc>
                <a:spcPts val="1199"/>
              </a:lnSpc>
            </a:pPr>
            <a:r>
              <a:rPr b="1" lang="en-US" sz="1600" spc="-1" strike="noStrike">
                <a:solidFill>
                  <a:srgbClr val="3333cc"/>
                </a:solidFill>
                <a:latin typeface="Times New Roman"/>
              </a:rPr>
              <a:t>movwf</a:t>
            </a:r>
            <a:endParaRPr b="0" lang="es-AR" sz="1600" spc="-1" strike="noStrike">
              <a:solidFill>
                <a:srgbClr val="000000"/>
              </a:solidFill>
              <a:latin typeface="Arial"/>
            </a:endParaRPr>
          </a:p>
        </p:txBody>
      </p:sp>
      <p:sp>
        <p:nvSpPr>
          <p:cNvPr id="791" name="TextBox 1"/>
          <p:cNvSpPr/>
          <p:nvPr/>
        </p:nvSpPr>
        <p:spPr>
          <a:xfrm>
            <a:off x="4050360" y="6591600"/>
            <a:ext cx="1340640" cy="197640"/>
          </a:xfrm>
          <a:prstGeom prst="rect">
            <a:avLst/>
          </a:prstGeom>
          <a:noFill/>
          <a:ln w="0">
            <a:noFill/>
          </a:ln>
        </p:spPr>
        <p:style>
          <a:lnRef idx="0"/>
          <a:fillRef idx="0"/>
          <a:effectRef idx="0"/>
          <a:fontRef idx="minor"/>
        </p:style>
        <p:txBody>
          <a:bodyPr wrap="none" lIns="0" rIns="0" tIns="0" bIns="45000" anchor="t">
            <a:spAutoFit/>
          </a:bodyPr>
          <a:p>
            <a:pPr>
              <a:lnSpc>
                <a:spcPts val="1199"/>
              </a:lnSpc>
            </a:pPr>
            <a:r>
              <a:rPr b="1" lang="en-US" sz="1600" spc="-1" strike="noStrike">
                <a:solidFill>
                  <a:srgbClr val="800000"/>
                </a:solidFill>
                <a:latin typeface="Times New Roman"/>
              </a:rPr>
              <a:t>OPTION_REG</a:t>
            </a:r>
            <a:endParaRPr b="0" lang="es-AR" sz="1600" spc="-1" strike="noStrike">
              <a:solidFill>
                <a:srgbClr val="000000"/>
              </a:solidFill>
              <a:latin typeface="Arial"/>
            </a:endParaRPr>
          </a:p>
        </p:txBody>
      </p:sp>
      <p:sp>
        <p:nvSpPr>
          <p:cNvPr id="792" name="TextBox 1"/>
          <p:cNvSpPr/>
          <p:nvPr/>
        </p:nvSpPr>
        <p:spPr>
          <a:xfrm>
            <a:off x="8422200" y="7060680"/>
            <a:ext cx="3849120" cy="1772640"/>
          </a:xfrm>
          <a:prstGeom prst="rect">
            <a:avLst/>
          </a:prstGeom>
          <a:noFill/>
          <a:ln w="0">
            <a:noFill/>
          </a:ln>
        </p:spPr>
        <p:style>
          <a:lnRef idx="0"/>
          <a:fillRef idx="0"/>
          <a:effectRef idx="0"/>
          <a:fontRef idx="minor"/>
        </p:style>
        <p:txBody>
          <a:bodyPr wrap="none" lIns="0" rIns="0" tIns="0" bIns="45000" anchor="t">
            <a:spAutoFit/>
          </a:bodyPr>
          <a:p>
            <a:pPr>
              <a:lnSpc>
                <a:spcPts val="3300"/>
              </a:lnSpc>
              <a:tabLst>
                <a:tab algn="l" pos="495360"/>
                <a:tab algn="l" pos="1270080"/>
                <a:tab algn="l" pos="1981080"/>
                <a:tab algn="l" pos="2082960"/>
                <a:tab algn="l" pos="2882880"/>
              </a:tabLst>
            </a:pPr>
            <a:r>
              <a:rPr b="0" lang="en-US" sz="1800" spc="-1" strike="noStrike">
                <a:solidFill>
                  <a:srgbClr val="000000"/>
                </a:solidFill>
                <a:latin typeface="Calibri"/>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0</a:t>
            </a:r>
            <a:r>
              <a:rPr b="0" lang="en-US" sz="2400" spc="-1" strike="noStrike">
                <a:solidFill>
                  <a:srgbClr val="000000"/>
                </a:solidFill>
                <a:latin typeface="Times New Roman"/>
              </a:rPr>
              <a:t>    </a:t>
            </a:r>
            <a:r>
              <a:rPr b="1" lang="en-US" sz="2400" spc="-1" strike="noStrike">
                <a:solidFill>
                  <a:srgbClr val="000000"/>
                </a:solidFill>
                <a:latin typeface="Times New Roman"/>
              </a:rPr>
              <a:t>1</a:t>
            </a:r>
            <a:r>
              <a:rPr b="0" lang="en-US" sz="2400" spc="-1" strike="noStrike">
                <a:solidFill>
                  <a:srgbClr val="000000"/>
                </a:solidFill>
                <a:latin typeface="Times New Roman"/>
              </a:rPr>
              <a:t>    </a:t>
            </a:r>
            <a:r>
              <a:rPr b="1" lang="en-US" sz="2400" spc="-1" strike="noStrike">
                <a:solidFill>
                  <a:srgbClr val="000000"/>
                </a:solidFill>
                <a:latin typeface="Times New Roman"/>
              </a:rPr>
              <a:t>1</a:t>
            </a:r>
            <a:endParaRPr b="0" lang="es-AR" sz="2400" spc="-1" strike="noStrike">
              <a:solidFill>
                <a:srgbClr val="000000"/>
              </a:solidFill>
              <a:latin typeface="Arial"/>
            </a:endParaRPr>
          </a:p>
          <a:p>
            <a:pPr>
              <a:lnSpc>
                <a:spcPts val="2500"/>
              </a:lnSpc>
              <a:tabLst>
                <a:tab algn="l" pos="495360"/>
                <a:tab algn="l" pos="1270080"/>
                <a:tab algn="l" pos="1981080"/>
                <a:tab algn="l" pos="2082960"/>
                <a:tab algn="l" pos="288288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600" spc="-1" strike="noStrike">
                <a:solidFill>
                  <a:srgbClr val="000000"/>
                </a:solidFill>
                <a:latin typeface="Times New Roman"/>
              </a:rPr>
              <a:t>TOCS</a:t>
            </a:r>
            <a:r>
              <a:rPr b="0" lang="en-US" sz="1600" spc="-1" strike="noStrike">
                <a:solidFill>
                  <a:srgbClr val="000000"/>
                </a:solidFill>
                <a:latin typeface="Times New Roman"/>
              </a:rPr>
              <a:t>        </a:t>
            </a:r>
            <a:r>
              <a:rPr b="1" lang="en-US" sz="1600" spc="-1" strike="noStrike">
                <a:solidFill>
                  <a:srgbClr val="000000"/>
                </a:solidFill>
                <a:latin typeface="Times New Roman"/>
              </a:rPr>
              <a:t>PSA</a:t>
            </a:r>
            <a:endParaRPr b="0" lang="es-AR" sz="1600" spc="-1" strike="noStrike">
              <a:solidFill>
                <a:srgbClr val="000000"/>
              </a:solidFill>
              <a:latin typeface="Arial"/>
            </a:endParaRPr>
          </a:p>
          <a:p>
            <a:pPr>
              <a:lnSpc>
                <a:spcPts val="2001"/>
              </a:lnSpc>
              <a:tabLst>
                <a:tab algn="l" pos="495360"/>
                <a:tab algn="l" pos="1270080"/>
                <a:tab algn="l" pos="1981080"/>
                <a:tab algn="l" pos="2082960"/>
                <a:tab algn="l" pos="288288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600" spc="-1" strike="noStrike">
                <a:solidFill>
                  <a:srgbClr val="000000"/>
                </a:solidFill>
                <a:latin typeface="Times New Roman"/>
              </a:rPr>
              <a:t>PS&lt;2:0&gt;</a:t>
            </a:r>
            <a:endParaRPr b="0" lang="es-AR" sz="1600" spc="-1" strike="noStrike">
              <a:solidFill>
                <a:srgbClr val="000000"/>
              </a:solidFill>
              <a:latin typeface="Arial"/>
            </a:endParaRPr>
          </a:p>
          <a:p>
            <a:pPr>
              <a:lnSpc>
                <a:spcPts val="2001"/>
              </a:lnSpc>
              <a:tabLst>
                <a:tab algn="l" pos="495360"/>
                <a:tab algn="l" pos="1270080"/>
                <a:tab algn="l" pos="1981080"/>
                <a:tab algn="l" pos="2082960"/>
                <a:tab algn="l" pos="288288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ff0000"/>
                </a:solidFill>
                <a:latin typeface="Times New Roman"/>
              </a:rPr>
              <a:t>Prescaler</a:t>
            </a:r>
            <a:endParaRPr b="0" lang="es-AR" sz="1390" spc="-1" strike="noStrike">
              <a:solidFill>
                <a:srgbClr val="000000"/>
              </a:solidFill>
              <a:latin typeface="Arial"/>
            </a:endParaRPr>
          </a:p>
          <a:p>
            <a:pPr>
              <a:lnSpc>
                <a:spcPts val="1599"/>
              </a:lnSpc>
              <a:tabLst>
                <a:tab algn="l" pos="495360"/>
                <a:tab algn="l" pos="1270080"/>
                <a:tab algn="l" pos="1981080"/>
                <a:tab algn="l" pos="2082960"/>
                <a:tab algn="l" pos="288288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ff0000"/>
                </a:solidFill>
                <a:latin typeface="Times New Roman"/>
              </a:rPr>
              <a:t>Assignment</a:t>
            </a:r>
            <a:endParaRPr b="0" lang="es-AR" sz="1390" spc="-1" strike="noStrike">
              <a:solidFill>
                <a:srgbClr val="000000"/>
              </a:solidFill>
              <a:latin typeface="Arial"/>
            </a:endParaRPr>
          </a:p>
          <a:p>
            <a:pPr>
              <a:lnSpc>
                <a:spcPts val="2200"/>
              </a:lnSpc>
              <a:tabLst>
                <a:tab algn="l" pos="495360"/>
                <a:tab algn="l" pos="1270080"/>
                <a:tab algn="l" pos="1981080"/>
                <a:tab algn="l" pos="2082960"/>
                <a:tab algn="l" pos="2882880"/>
              </a:tabLst>
            </a:pPr>
            <a:r>
              <a:rPr b="1" lang="en-US" sz="1390" spc="-1" strike="noStrike">
                <a:solidFill>
                  <a:srgbClr val="ff0000"/>
                </a:solidFill>
                <a:latin typeface="Times New Roman"/>
              </a:rPr>
              <a:t>(External</a:t>
            </a:r>
            <a:r>
              <a:rPr b="0" lang="en-US" sz="1390" spc="-1" strike="noStrike">
                <a:solidFill>
                  <a:srgbClr val="000000"/>
                </a:solidFill>
                <a:latin typeface="Times New Roman"/>
              </a:rPr>
              <a:t> </a:t>
            </a:r>
            <a:r>
              <a:rPr b="1" lang="en-US" sz="1390" spc="-1" strike="noStrike">
                <a:solidFill>
                  <a:srgbClr val="ff0000"/>
                </a:solidFill>
                <a:latin typeface="Times New Roman"/>
              </a:rPr>
              <a:t>or</a:t>
            </a:r>
            <a:r>
              <a:rPr b="0" lang="en-US" sz="1390" spc="-1" strike="noStrike">
                <a:solidFill>
                  <a:srgbClr val="000000"/>
                </a:solidFill>
                <a:latin typeface="Times New Roman"/>
              </a:rPr>
              <a:t> </a:t>
            </a:r>
            <a:r>
              <a:rPr b="1" lang="en-US" sz="1390" spc="-1" strike="noStrike">
                <a:solidFill>
                  <a:srgbClr val="ff0000"/>
                </a:solidFill>
                <a:latin typeface="Times New Roman"/>
              </a:rPr>
              <a:t>Internal)</a:t>
            </a:r>
            <a:r>
              <a:rPr b="0" lang="en-US" sz="1390" spc="-1" strike="noStrike">
                <a:solidFill>
                  <a:srgbClr val="000000"/>
                </a:solidFill>
                <a:latin typeface="Times New Roman"/>
              </a:rPr>
              <a:t>   </a:t>
            </a:r>
            <a:r>
              <a:rPr b="1" lang="en-US" sz="1390" spc="-1" strike="noStrike">
                <a:solidFill>
                  <a:srgbClr val="ff0000"/>
                </a:solidFill>
                <a:latin typeface="Times New Roman"/>
              </a:rPr>
              <a:t>(WDT</a:t>
            </a:r>
            <a:r>
              <a:rPr b="0" lang="en-US" sz="1390" spc="-1" strike="noStrike">
                <a:solidFill>
                  <a:srgbClr val="000000"/>
                </a:solidFill>
                <a:latin typeface="Times New Roman"/>
              </a:rPr>
              <a:t> </a:t>
            </a:r>
            <a:r>
              <a:rPr b="1" lang="en-US" sz="1390" spc="-1" strike="noStrike">
                <a:solidFill>
                  <a:srgbClr val="ff0000"/>
                </a:solidFill>
                <a:latin typeface="Times New Roman"/>
              </a:rPr>
              <a:t>or</a:t>
            </a:r>
            <a:r>
              <a:rPr b="0" lang="en-US" sz="1390" spc="-1" strike="noStrike">
                <a:solidFill>
                  <a:srgbClr val="000000"/>
                </a:solidFill>
                <a:latin typeface="Times New Roman"/>
              </a:rPr>
              <a:t> </a:t>
            </a:r>
            <a:r>
              <a:rPr b="1" lang="en-US" sz="1390" spc="-1" strike="noStrike">
                <a:solidFill>
                  <a:srgbClr val="ff0000"/>
                </a:solidFill>
                <a:latin typeface="Times New Roman"/>
              </a:rPr>
              <a:t>TMR0)</a:t>
            </a:r>
            <a:endParaRPr b="0" lang="es-AR" sz="1390" spc="-1" strike="noStrike">
              <a:solidFill>
                <a:srgbClr val="000000"/>
              </a:solidFill>
              <a:latin typeface="Arial"/>
            </a:endParaRPr>
          </a:p>
        </p:txBody>
      </p:sp>
      <p:sp>
        <p:nvSpPr>
          <p:cNvPr id="793" name="TextBox 1"/>
          <p:cNvSpPr/>
          <p:nvPr/>
        </p:nvSpPr>
        <p:spPr>
          <a:xfrm>
            <a:off x="2977200" y="7295400"/>
            <a:ext cx="3658320" cy="1404000"/>
          </a:xfrm>
          <a:prstGeom prst="rect">
            <a:avLst/>
          </a:prstGeom>
          <a:noFill/>
          <a:ln w="0">
            <a:noFill/>
          </a:ln>
        </p:spPr>
        <p:style>
          <a:lnRef idx="0"/>
          <a:fillRef idx="0"/>
          <a:effectRef idx="0"/>
          <a:fontRef idx="minor"/>
        </p:style>
        <p:txBody>
          <a:bodyPr wrap="none" lIns="0" rIns="0" tIns="0" bIns="45000" anchor="t">
            <a:spAutoFit/>
          </a:bodyPr>
          <a:p>
            <a:pPr>
              <a:lnSpc>
                <a:spcPts val="1199"/>
              </a:lnSpc>
              <a:tabLst>
                <a:tab algn="l" pos="241200"/>
              </a:tabLst>
            </a:pPr>
            <a:r>
              <a:rPr b="1" lang="en-US" sz="1600" spc="-1" strike="noStrike">
                <a:solidFill>
                  <a:srgbClr val="006500"/>
                </a:solidFill>
                <a:latin typeface="Times New Roman"/>
              </a:rPr>
              <a:t>;The</a:t>
            </a:r>
            <a:r>
              <a:rPr b="0" lang="en-US" sz="1600" spc="-1" strike="noStrike">
                <a:solidFill>
                  <a:srgbClr val="000000"/>
                </a:solidFill>
                <a:latin typeface="Times New Roman"/>
              </a:rPr>
              <a:t>   </a:t>
            </a:r>
            <a:r>
              <a:rPr b="1" lang="en-US" sz="1600" spc="-1" strike="noStrike">
                <a:solidFill>
                  <a:srgbClr val="006500"/>
                </a:solidFill>
                <a:latin typeface="Times New Roman"/>
              </a:rPr>
              <a:t>TMR0</a:t>
            </a:r>
            <a:r>
              <a:rPr b="0" lang="en-US" sz="1600" spc="-1" strike="noStrike">
                <a:solidFill>
                  <a:srgbClr val="000000"/>
                </a:solidFill>
                <a:latin typeface="Times New Roman"/>
              </a:rPr>
              <a:t>   </a:t>
            </a:r>
            <a:r>
              <a:rPr b="1" lang="en-US" sz="1600" spc="-1" strike="noStrike">
                <a:solidFill>
                  <a:srgbClr val="006500"/>
                </a:solidFill>
                <a:latin typeface="Times New Roman"/>
              </a:rPr>
              <a:t>interrupt</a:t>
            </a:r>
            <a:r>
              <a:rPr b="0" lang="en-US" sz="1600" spc="-1" strike="noStrike">
                <a:solidFill>
                  <a:srgbClr val="000000"/>
                </a:solidFill>
                <a:latin typeface="Times New Roman"/>
              </a:rPr>
              <a:t>   </a:t>
            </a:r>
            <a:r>
              <a:rPr b="1" lang="en-US" sz="1600" spc="-1" strike="noStrike">
                <a:solidFill>
                  <a:srgbClr val="006500"/>
                </a:solidFill>
                <a:latin typeface="Times New Roman"/>
              </a:rPr>
              <a:t>is</a:t>
            </a:r>
            <a:r>
              <a:rPr b="0" lang="en-US" sz="1600" spc="-1" strike="noStrike">
                <a:solidFill>
                  <a:srgbClr val="000000"/>
                </a:solidFill>
                <a:latin typeface="Times New Roman"/>
              </a:rPr>
              <a:t>   </a:t>
            </a:r>
            <a:r>
              <a:rPr b="1" lang="en-US" sz="1600" spc="-1" strike="noStrike">
                <a:solidFill>
                  <a:srgbClr val="006500"/>
                </a:solidFill>
                <a:latin typeface="Times New Roman"/>
              </a:rPr>
              <a:t>disabled,</a:t>
            </a:r>
            <a:r>
              <a:rPr b="0" lang="en-US" sz="1600" spc="-1" strike="noStrike">
                <a:solidFill>
                  <a:srgbClr val="000000"/>
                </a:solidFill>
                <a:latin typeface="Times New Roman"/>
              </a:rPr>
              <a:t>   </a:t>
            </a:r>
            <a:r>
              <a:rPr b="1" lang="en-US" sz="1600" spc="-1" strike="noStrike">
                <a:solidFill>
                  <a:srgbClr val="006500"/>
                </a:solidFill>
                <a:latin typeface="Times New Roman"/>
              </a:rPr>
              <a:t>do</a:t>
            </a:r>
            <a:endParaRPr b="0" lang="es-AR" sz="1600" spc="-1" strike="noStrike">
              <a:solidFill>
                <a:srgbClr val="000000"/>
              </a:solidFill>
              <a:latin typeface="Arial"/>
            </a:endParaRPr>
          </a:p>
          <a:p>
            <a:pPr>
              <a:lnSpc>
                <a:spcPts val="1899"/>
              </a:lnSpc>
              <a:tabLst>
                <a:tab algn="l" pos="241200"/>
              </a:tabLst>
            </a:pPr>
            <a:r>
              <a:rPr b="1" lang="en-US" sz="1600" spc="-1" strike="noStrike">
                <a:solidFill>
                  <a:srgbClr val="006500"/>
                </a:solidFill>
                <a:latin typeface="Times New Roman"/>
              </a:rPr>
              <a:t>;polling</a:t>
            </a:r>
            <a:r>
              <a:rPr b="0" lang="en-US" sz="1600" spc="-1" strike="noStrike">
                <a:solidFill>
                  <a:srgbClr val="000000"/>
                </a:solidFill>
                <a:latin typeface="Times New Roman"/>
              </a:rPr>
              <a:t>   </a:t>
            </a:r>
            <a:r>
              <a:rPr b="1" lang="en-US" sz="1600" spc="-1" strike="noStrike">
                <a:solidFill>
                  <a:srgbClr val="006500"/>
                </a:solidFill>
                <a:latin typeface="Times New Roman"/>
              </a:rPr>
              <a:t>on</a:t>
            </a:r>
            <a:r>
              <a:rPr b="0" lang="en-US" sz="1600" spc="-1" strike="noStrike">
                <a:solidFill>
                  <a:srgbClr val="000000"/>
                </a:solidFill>
                <a:latin typeface="Times New Roman"/>
              </a:rPr>
              <a:t>   </a:t>
            </a:r>
            <a:r>
              <a:rPr b="1" lang="en-US" sz="1600" spc="-1" strike="noStrike">
                <a:solidFill>
                  <a:srgbClr val="006500"/>
                </a:solidFill>
                <a:latin typeface="Times New Roman"/>
              </a:rPr>
              <a:t>the</a:t>
            </a:r>
            <a:r>
              <a:rPr b="0" lang="en-US" sz="1600" spc="-1" strike="noStrike">
                <a:solidFill>
                  <a:srgbClr val="000000"/>
                </a:solidFill>
                <a:latin typeface="Times New Roman"/>
              </a:rPr>
              <a:t>   </a:t>
            </a:r>
            <a:r>
              <a:rPr b="1" lang="en-US" sz="1600" spc="-1" strike="noStrike">
                <a:solidFill>
                  <a:srgbClr val="006500"/>
                </a:solidFill>
                <a:latin typeface="Times New Roman"/>
              </a:rPr>
              <a:t>flag</a:t>
            </a:r>
            <a:r>
              <a:rPr b="0" lang="en-US" sz="1600" spc="-1" strike="noStrike">
                <a:solidFill>
                  <a:srgbClr val="000000"/>
                </a:solidFill>
                <a:latin typeface="Times New Roman"/>
              </a:rPr>
              <a:t>   </a:t>
            </a:r>
            <a:r>
              <a:rPr b="1" lang="en-US" sz="1600" spc="-1" strike="noStrike">
                <a:solidFill>
                  <a:srgbClr val="006500"/>
                </a:solidFill>
                <a:latin typeface="Times New Roman"/>
              </a:rPr>
              <a:t>bit</a:t>
            </a:r>
            <a:r>
              <a:rPr b="0" lang="en-US" sz="1600" spc="-1" strike="noStrike">
                <a:solidFill>
                  <a:srgbClr val="000000"/>
                </a:solidFill>
                <a:latin typeface="Times New Roman"/>
              </a:rPr>
              <a:t>   </a:t>
            </a:r>
            <a:r>
              <a:rPr b="1" lang="en-US" sz="1600" spc="-1" strike="noStrike">
                <a:solidFill>
                  <a:srgbClr val="006500"/>
                </a:solidFill>
                <a:latin typeface="Times New Roman"/>
              </a:rPr>
              <a:t>(TMR0IF)</a:t>
            </a:r>
            <a:endParaRPr b="0" lang="es-AR" sz="1600" spc="-1" strike="noStrike">
              <a:solidFill>
                <a:srgbClr val="000000"/>
              </a:solidFill>
              <a:latin typeface="Arial"/>
            </a:endParaRPr>
          </a:p>
          <a:p>
            <a:pPr>
              <a:lnSpc>
                <a:spcPts val="1899"/>
              </a:lnSpc>
              <a:tabLst>
                <a:tab algn="l" pos="241200"/>
              </a:tabLst>
            </a:pPr>
            <a:r>
              <a:rPr b="0" lang="en-US" sz="1800" spc="-1" strike="noStrike">
                <a:solidFill>
                  <a:srgbClr val="000000"/>
                </a:solidFill>
                <a:latin typeface="Calibri"/>
              </a:rPr>
              <a:t>	</a:t>
            </a:r>
            <a:r>
              <a:rPr b="1" lang="en-US" sz="1600" spc="-1" strike="noStrike">
                <a:solidFill>
                  <a:srgbClr val="3333cc"/>
                </a:solidFill>
                <a:latin typeface="Times New Roman"/>
              </a:rPr>
              <a:t>btfss</a:t>
            </a:r>
            <a:r>
              <a:rPr b="0" lang="en-US" sz="1600" spc="-1" strike="noStrike">
                <a:solidFill>
                  <a:srgbClr val="000000"/>
                </a:solidFill>
                <a:latin typeface="Times New Roman"/>
              </a:rPr>
              <a:t>               </a:t>
            </a:r>
            <a:r>
              <a:rPr b="1" lang="en-US" sz="1600" spc="-1" strike="noStrike">
                <a:solidFill>
                  <a:srgbClr val="800000"/>
                </a:solidFill>
                <a:latin typeface="Times New Roman"/>
              </a:rPr>
              <a:t>INTCON,TMR0IF</a:t>
            </a:r>
            <a:endParaRPr b="0" lang="es-AR" sz="1600" spc="-1" strike="noStrike">
              <a:solidFill>
                <a:srgbClr val="000000"/>
              </a:solidFill>
              <a:latin typeface="Arial"/>
            </a:endParaRPr>
          </a:p>
          <a:p>
            <a:pPr>
              <a:lnSpc>
                <a:spcPts val="1899"/>
              </a:lnSpc>
              <a:tabLst>
                <a:tab algn="l" pos="241200"/>
              </a:tabLst>
            </a:pPr>
            <a:r>
              <a:rPr b="0" lang="en-US" sz="1800" spc="-1" strike="noStrike">
                <a:solidFill>
                  <a:srgbClr val="000000"/>
                </a:solidFill>
                <a:latin typeface="Calibri"/>
              </a:rPr>
              <a:t>	</a:t>
            </a:r>
            <a:r>
              <a:rPr b="1" lang="en-US" sz="1600" spc="-1" strike="noStrike">
                <a:solidFill>
                  <a:srgbClr val="3333cc"/>
                </a:solidFill>
                <a:latin typeface="Times New Roman"/>
              </a:rPr>
              <a:t>goto</a:t>
            </a:r>
            <a:r>
              <a:rPr b="0" lang="en-US" sz="1600" spc="-1" strike="noStrike">
                <a:solidFill>
                  <a:srgbClr val="000000"/>
                </a:solidFill>
                <a:latin typeface="Times New Roman"/>
              </a:rPr>
              <a:t>                  </a:t>
            </a:r>
            <a:r>
              <a:rPr b="1" lang="en-US" sz="1600" spc="-1" strike="noStrike">
                <a:solidFill>
                  <a:srgbClr val="800000"/>
                </a:solidFill>
                <a:latin typeface="Times New Roman"/>
              </a:rPr>
              <a:t>$-1</a:t>
            </a:r>
            <a:endParaRPr b="0" lang="es-AR" sz="1600" spc="-1" strike="noStrike">
              <a:solidFill>
                <a:srgbClr val="000000"/>
              </a:solidFill>
              <a:latin typeface="Arial"/>
            </a:endParaRPr>
          </a:p>
          <a:p>
            <a:pPr>
              <a:lnSpc>
                <a:spcPts val="1001"/>
              </a:lnSpc>
              <a:tabLst>
                <a:tab algn="l" pos="241200"/>
              </a:tabLst>
            </a:pPr>
            <a:endParaRPr b="0" lang="es-AR" sz="1800" spc="-1" strike="noStrike">
              <a:solidFill>
                <a:srgbClr val="000000"/>
              </a:solidFill>
              <a:latin typeface="Arial"/>
            </a:endParaRPr>
          </a:p>
          <a:p>
            <a:pPr>
              <a:lnSpc>
                <a:spcPts val="1001"/>
              </a:lnSpc>
              <a:tabLst>
                <a:tab algn="l" pos="241200"/>
              </a:tabLst>
            </a:pPr>
            <a:endParaRPr b="0" lang="es-AR" sz="1800" spc="-1" strike="noStrike">
              <a:solidFill>
                <a:srgbClr val="000000"/>
              </a:solidFill>
              <a:latin typeface="Arial"/>
            </a:endParaRPr>
          </a:p>
          <a:p>
            <a:pPr>
              <a:lnSpc>
                <a:spcPts val="1800"/>
              </a:lnSpc>
              <a:tabLst>
                <a:tab algn="l" pos="241200"/>
              </a:tabLst>
            </a:pPr>
            <a:r>
              <a:rPr b="0" lang="en-US" sz="1800" spc="-1" strike="noStrike">
                <a:solidFill>
                  <a:srgbClr val="000000"/>
                </a:solidFill>
                <a:latin typeface="Calibri"/>
              </a:rPr>
              <a:t>	</a:t>
            </a:r>
            <a:r>
              <a:rPr b="1" lang="en-US" sz="1600" spc="-1" strike="noStrike">
                <a:solidFill>
                  <a:srgbClr val="006500"/>
                </a:solidFill>
                <a:latin typeface="Times New Roman"/>
              </a:rPr>
              <a:t>&lt;continue&gt;</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2121480" y="4512240"/>
            <a:ext cx="10465920" cy="193860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Clase 1</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title"/>
          </p:nvPr>
        </p:nvSpPr>
        <p:spPr>
          <a:xfrm>
            <a:off x="1349640" y="3355920"/>
            <a:ext cx="12419640" cy="347148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Uso del Timer 0 para la familia PIC16Fxxx</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title"/>
          </p:nvPr>
        </p:nvSpPr>
        <p:spPr>
          <a:xfrm>
            <a:off x="1074240" y="360000"/>
            <a:ext cx="12695040" cy="175608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Registros que se utilizan</a:t>
            </a:r>
            <a:endParaRPr b="0" lang="en-US" sz="4400" spc="-1" strike="noStrike">
              <a:solidFill>
                <a:srgbClr val="000000"/>
              </a:solidFill>
              <a:latin typeface="Calibri"/>
            </a:endParaRPr>
          </a:p>
        </p:txBody>
      </p:sp>
      <p:sp>
        <p:nvSpPr>
          <p:cNvPr id="796" name="PlaceHolder 2"/>
          <p:cNvSpPr>
            <a:spLocks noGrp="1"/>
          </p:cNvSpPr>
          <p:nvPr>
            <p:ph/>
          </p:nvPr>
        </p:nvSpPr>
        <p:spPr>
          <a:xfrm>
            <a:off x="1524240" y="2788200"/>
            <a:ext cx="11763360" cy="3358440"/>
          </a:xfrm>
          <a:prstGeom prst="rect">
            <a:avLst/>
          </a:prstGeom>
          <a:noFill/>
          <a:ln w="0">
            <a:noFill/>
          </a:ln>
        </p:spPr>
        <p:txBody>
          <a:bodyPr anchor="t">
            <a:normAutofit/>
          </a:bodyPr>
          <a:p>
            <a:pPr marL="285840" indent="-285840">
              <a:lnSpc>
                <a:spcPct val="100000"/>
              </a:lnSpc>
              <a:spcBef>
                <a:spcPts val="400"/>
              </a:spcBef>
              <a:buClr>
                <a:srgbClr val="d24726"/>
              </a:buClr>
              <a:buSzPct val="150000"/>
              <a:buFont typeface="Arial"/>
              <a:buChar char="•"/>
            </a:pPr>
            <a:r>
              <a:rPr b="0" lang="es-AR" sz="2000" spc="-1" strike="noStrike">
                <a:solidFill>
                  <a:srgbClr val="000000"/>
                </a:solidFill>
                <a:latin typeface="Calibri"/>
              </a:rPr>
              <a:t>TMR0: Registro que almacena el valor del contador.</a:t>
            </a:r>
            <a:endParaRPr b="0" lang="en-US" sz="2000" spc="-1" strike="noStrike">
              <a:solidFill>
                <a:srgbClr val="000000"/>
              </a:solidFill>
              <a:latin typeface="Calibri"/>
            </a:endParaRPr>
          </a:p>
          <a:p>
            <a:pPr marL="285840" indent="-285840">
              <a:lnSpc>
                <a:spcPct val="100000"/>
              </a:lnSpc>
              <a:spcBef>
                <a:spcPts val="400"/>
              </a:spcBef>
              <a:buClr>
                <a:srgbClr val="d24726"/>
              </a:buClr>
              <a:buSzPct val="150000"/>
              <a:buFont typeface="Arial"/>
              <a:buChar char="•"/>
            </a:pPr>
            <a:r>
              <a:rPr b="0" lang="es-AR" sz="2000" spc="-1" strike="noStrike">
                <a:solidFill>
                  <a:srgbClr val="000000"/>
                </a:solidFill>
                <a:latin typeface="Calibri"/>
              </a:rPr>
              <a:t>INTCON: Registro utilizado para habilitar las interrupciones del Timer.</a:t>
            </a:r>
            <a:endParaRPr b="0" lang="en-US" sz="2000" spc="-1" strike="noStrike">
              <a:solidFill>
                <a:srgbClr val="000000"/>
              </a:solidFill>
              <a:latin typeface="Calibri"/>
            </a:endParaRPr>
          </a:p>
          <a:p>
            <a:pPr marL="285840" indent="-285840">
              <a:lnSpc>
                <a:spcPct val="100000"/>
              </a:lnSpc>
              <a:spcBef>
                <a:spcPts val="400"/>
              </a:spcBef>
              <a:buClr>
                <a:srgbClr val="d24726"/>
              </a:buClr>
              <a:buSzPct val="150000"/>
              <a:buFont typeface="Arial"/>
              <a:buChar char="•"/>
            </a:pPr>
            <a:r>
              <a:rPr b="0" lang="es-AR" sz="2000" spc="-1" strike="noStrike">
                <a:solidFill>
                  <a:srgbClr val="000000"/>
                </a:solidFill>
                <a:latin typeface="Calibri"/>
              </a:rPr>
              <a:t>OPTION: Registro de configuración del preescaler, entre otras cosas que veremos a continuación.</a:t>
            </a:r>
            <a:endParaRPr b="0" lang="en-US" sz="2000" spc="-1" strike="noStrike">
              <a:solidFill>
                <a:srgbClr val="000000"/>
              </a:solidFill>
              <a:latin typeface="Calibri"/>
            </a:endParaRPr>
          </a:p>
        </p:txBody>
      </p:sp>
      <p:pic>
        <p:nvPicPr>
          <p:cNvPr id="797" name="Imagen 3" descr=""/>
          <p:cNvPicPr/>
          <p:nvPr/>
        </p:nvPicPr>
        <p:blipFill>
          <a:blip r:embed="rId1"/>
          <a:stretch/>
        </p:blipFill>
        <p:spPr>
          <a:xfrm>
            <a:off x="2700000" y="6400800"/>
            <a:ext cx="9444240" cy="2889720"/>
          </a:xfrm>
          <a:prstGeom prst="rect">
            <a:avLst/>
          </a:prstGeom>
          <a:ln w="0">
            <a:noFill/>
          </a:ln>
        </p:spPr>
      </p:pic>
      <p:sp>
        <p:nvSpPr>
          <p:cNvPr id="798" name="Rectángulo 1"/>
          <p:cNvSpPr/>
          <p:nvPr/>
        </p:nvSpPr>
        <p:spPr>
          <a:xfrm>
            <a:off x="3865680" y="7657560"/>
            <a:ext cx="1127880" cy="301320"/>
          </a:xfrm>
          <a:prstGeom prst="rect">
            <a:avLst/>
          </a:prstGeom>
          <a:solidFill>
            <a:srgbClr val="ff0000">
              <a:alpha val="15000"/>
            </a:srgb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
        <p:nvSpPr>
          <p:cNvPr id="799" name="Rectángulo 5"/>
          <p:cNvSpPr/>
          <p:nvPr/>
        </p:nvSpPr>
        <p:spPr>
          <a:xfrm>
            <a:off x="3865680" y="8160120"/>
            <a:ext cx="1127880" cy="401760"/>
          </a:xfrm>
          <a:prstGeom prst="rect">
            <a:avLst/>
          </a:prstGeom>
          <a:solidFill>
            <a:srgbClr val="ff0000">
              <a:alpha val="15000"/>
            </a:srgb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
        <p:nvSpPr>
          <p:cNvPr id="800" name="Rectángulo 6"/>
          <p:cNvSpPr/>
          <p:nvPr/>
        </p:nvSpPr>
        <p:spPr>
          <a:xfrm>
            <a:off x="3865680" y="8763120"/>
            <a:ext cx="1127880" cy="401760"/>
          </a:xfrm>
          <a:prstGeom prst="rect">
            <a:avLst/>
          </a:prstGeom>
          <a:solidFill>
            <a:srgbClr val="ff0000">
              <a:alpha val="15000"/>
            </a:srgb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title"/>
          </p:nvPr>
        </p:nvSpPr>
        <p:spPr>
          <a:xfrm>
            <a:off x="1074240" y="360000"/>
            <a:ext cx="12695040" cy="1756080"/>
          </a:xfrm>
          <a:prstGeom prst="rect">
            <a:avLst/>
          </a:prstGeom>
          <a:noFill/>
          <a:ln w="0">
            <a:noFill/>
          </a:ln>
        </p:spPr>
        <p:txBody>
          <a:bodyPr anchor="ctr">
            <a:noAutofit/>
          </a:bodyPr>
          <a:p>
            <a:pPr indent="0" algn="ctr">
              <a:lnSpc>
                <a:spcPct val="100000"/>
              </a:lnSpc>
              <a:buNone/>
            </a:pPr>
            <a:r>
              <a:rPr b="0" lang="es-AR" sz="4400" spc="-1" strike="noStrike">
                <a:solidFill>
                  <a:srgbClr val="000000"/>
                </a:solidFill>
                <a:latin typeface="Calibri"/>
              </a:rPr>
              <a:t>Timer 0 como Contador de Eventos</a:t>
            </a:r>
            <a:endParaRPr b="0" lang="en-US" sz="4400" spc="-1" strike="noStrike">
              <a:solidFill>
                <a:srgbClr val="000000"/>
              </a:solidFill>
              <a:latin typeface="Calibri"/>
            </a:endParaRPr>
          </a:p>
        </p:txBody>
      </p:sp>
      <p:sp>
        <p:nvSpPr>
          <p:cNvPr id="802" name="Marcador de contenido 2"/>
          <p:cNvSpPr/>
          <p:nvPr/>
        </p:nvSpPr>
        <p:spPr>
          <a:xfrm>
            <a:off x="1524240" y="2788200"/>
            <a:ext cx="5489640" cy="6878160"/>
          </a:xfrm>
          <a:prstGeom prst="rect">
            <a:avLst/>
          </a:prstGeom>
          <a:noFill/>
          <a:ln w="0">
            <a:noFill/>
          </a:ln>
        </p:spPr>
        <p:style>
          <a:lnRef idx="0"/>
          <a:fillRef idx="0"/>
          <a:effectRef idx="0"/>
          <a:fontRef idx="minor"/>
        </p:style>
        <p:txBody>
          <a:bodyPr lIns="90000" rIns="90000" tIns="45000" bIns="45000" anchor="t">
            <a:noAutofit/>
          </a:bodyPr>
          <a:p>
            <a:pPr marL="285840" indent="-285840">
              <a:lnSpc>
                <a:spcPct val="150000"/>
              </a:lnSpc>
              <a:spcBef>
                <a:spcPts val="601"/>
              </a:spcBef>
              <a:spcAft>
                <a:spcPts val="1199"/>
              </a:spcAft>
              <a:buClr>
                <a:srgbClr val="d24726"/>
              </a:buClr>
              <a:buSzPct val="150000"/>
              <a:buFont typeface="Arial"/>
              <a:buChar char="•"/>
            </a:pPr>
            <a:r>
              <a:rPr b="0" lang="es-AR" sz="2000" spc="-1" strike="noStrike">
                <a:solidFill>
                  <a:srgbClr val="000000"/>
                </a:solidFill>
                <a:latin typeface="Segoe UI"/>
              </a:rPr>
              <a:t>El registro TMR0 se incrementa en 1 cada vez que ingresa una señal en RA4. </a:t>
            </a:r>
            <a:endParaRPr b="0" lang="es-AR" sz="2000" spc="-1" strike="noStrike">
              <a:solidFill>
                <a:srgbClr val="000000"/>
              </a:solidFill>
              <a:latin typeface="Arial"/>
            </a:endParaRPr>
          </a:p>
          <a:p>
            <a:pPr marL="285840" indent="-285840">
              <a:lnSpc>
                <a:spcPct val="150000"/>
              </a:lnSpc>
              <a:spcBef>
                <a:spcPts val="601"/>
              </a:spcBef>
              <a:spcAft>
                <a:spcPts val="1199"/>
              </a:spcAft>
              <a:buClr>
                <a:srgbClr val="d24726"/>
              </a:buClr>
              <a:buSzPct val="150000"/>
              <a:buFont typeface="Arial"/>
              <a:buChar char="•"/>
            </a:pPr>
            <a:r>
              <a:rPr b="0" lang="es-AR" sz="2000" spc="-1" strike="noStrike">
                <a:solidFill>
                  <a:srgbClr val="000000"/>
                </a:solidFill>
                <a:latin typeface="Segoe UI"/>
              </a:rPr>
              <a:t>Para utilizarlo debe escribirse un 0 lógico en el bit TOCS del registro OPTION.</a:t>
            </a:r>
            <a:endParaRPr b="0" lang="es-AR" sz="2000" spc="-1" strike="noStrike">
              <a:solidFill>
                <a:srgbClr val="000000"/>
              </a:solidFill>
              <a:latin typeface="Arial"/>
            </a:endParaRPr>
          </a:p>
          <a:p>
            <a:pPr marL="285840" indent="-285840">
              <a:lnSpc>
                <a:spcPct val="150000"/>
              </a:lnSpc>
              <a:spcBef>
                <a:spcPts val="601"/>
              </a:spcBef>
              <a:spcAft>
                <a:spcPts val="1199"/>
              </a:spcAft>
              <a:buClr>
                <a:srgbClr val="d24726"/>
              </a:buClr>
              <a:buSzPct val="150000"/>
              <a:buFont typeface="Arial"/>
              <a:buChar char="•"/>
            </a:pPr>
            <a:r>
              <a:rPr b="0" lang="es-AR" sz="2000" spc="-1" strike="noStrike">
                <a:solidFill>
                  <a:srgbClr val="000000"/>
                </a:solidFill>
                <a:latin typeface="Segoe UI"/>
              </a:rPr>
              <a:t>Puede utilizarse el preescaler para dividir la frecuencia de conteo.</a:t>
            </a:r>
            <a:endParaRPr b="0" lang="es-AR" sz="2000" spc="-1" strike="noStrike">
              <a:solidFill>
                <a:srgbClr val="000000"/>
              </a:solidFill>
              <a:latin typeface="Arial"/>
            </a:endParaRPr>
          </a:p>
        </p:txBody>
      </p:sp>
      <p:pic>
        <p:nvPicPr>
          <p:cNvPr id="803" name="Imagen 5" descr=""/>
          <p:cNvPicPr/>
          <p:nvPr/>
        </p:nvPicPr>
        <p:blipFill>
          <a:blip r:embed="rId1"/>
          <a:stretch/>
        </p:blipFill>
        <p:spPr>
          <a:xfrm>
            <a:off x="7013880" y="6472440"/>
            <a:ext cx="7544520" cy="2307960"/>
          </a:xfrm>
          <a:prstGeom prst="rect">
            <a:avLst/>
          </a:prstGeom>
          <a:ln w="0">
            <a:noFill/>
          </a:ln>
        </p:spPr>
      </p:pic>
      <p:sp>
        <p:nvSpPr>
          <p:cNvPr id="804" name="Rectángulo 6"/>
          <p:cNvSpPr/>
          <p:nvPr/>
        </p:nvSpPr>
        <p:spPr>
          <a:xfrm>
            <a:off x="10302840" y="8291520"/>
            <a:ext cx="714240" cy="468000"/>
          </a:xfrm>
          <a:prstGeom prst="rect">
            <a:avLst/>
          </a:prstGeom>
          <a:noFill/>
          <a:ln w="57150">
            <a:solidFill>
              <a:srgbClr val="0070c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05" name="Rectángulo 7"/>
          <p:cNvSpPr/>
          <p:nvPr/>
        </p:nvSpPr>
        <p:spPr>
          <a:xfrm>
            <a:off x="11716920" y="8349480"/>
            <a:ext cx="2841840" cy="430920"/>
          </a:xfrm>
          <a:prstGeom prst="rect">
            <a:avLst/>
          </a:prstGeom>
          <a:noFill/>
          <a:ln w="57150">
            <a:solidFill>
              <a:srgbClr val="0070c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06" name="CuadroTexto 8"/>
          <p:cNvSpPr/>
          <p:nvPr/>
        </p:nvSpPr>
        <p:spPr>
          <a:xfrm>
            <a:off x="10167840" y="9129240"/>
            <a:ext cx="4816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s-AR" sz="1800" spc="-1" strike="noStrike">
                <a:solidFill>
                  <a:schemeClr val="accent1">
                    <a:lumMod val="50000"/>
                  </a:schemeClr>
                </a:solidFill>
                <a:latin typeface="Calibri"/>
              </a:rPr>
              <a:t>0</a:t>
            </a:r>
            <a:endParaRPr b="0" lang="es-AR" sz="1800" spc="-1" strike="noStrike">
              <a:solidFill>
                <a:srgbClr val="000000"/>
              </a:solidFill>
              <a:latin typeface="Arial"/>
            </a:endParaRPr>
          </a:p>
        </p:txBody>
      </p:sp>
      <p:cxnSp>
        <p:nvCxnSpPr>
          <p:cNvPr id="807" name="Conector recto de flecha 10"/>
          <p:cNvCxnSpPr>
            <a:endCxn id="804" idx="2"/>
          </p:cNvCxnSpPr>
          <p:nvPr/>
        </p:nvCxnSpPr>
        <p:spPr>
          <a:xfrm>
            <a:off x="7507440" y="6756120"/>
            <a:ext cx="3152880" cy="2003760"/>
          </a:xfrm>
          <a:prstGeom prst="straightConnector1">
            <a:avLst/>
          </a:prstGeom>
          <a:ln>
            <a:solidFill>
              <a:srgbClr val="000000"/>
            </a:solidFill>
            <a:round/>
            <a:tailEnd len="med" type="triangle" w="med"/>
          </a:ln>
        </p:spPr>
      </p:cxnSp>
      <p:pic>
        <p:nvPicPr>
          <p:cNvPr id="808" name="Imagen 22" descr=""/>
          <p:cNvPicPr/>
          <p:nvPr/>
        </p:nvPicPr>
        <p:blipFill>
          <a:blip r:embed="rId2"/>
          <a:stretch/>
        </p:blipFill>
        <p:spPr>
          <a:xfrm>
            <a:off x="8665920" y="2587320"/>
            <a:ext cx="5892480" cy="2760480"/>
          </a:xfrm>
          <a:prstGeom prst="rect">
            <a:avLst/>
          </a:prstGeom>
          <a:ln w="0">
            <a:noFill/>
          </a:ln>
        </p:spPr>
      </p:pic>
      <p:sp>
        <p:nvSpPr>
          <p:cNvPr id="809" name="Rectángulo 24"/>
          <p:cNvSpPr/>
          <p:nvPr/>
        </p:nvSpPr>
        <p:spPr>
          <a:xfrm>
            <a:off x="8893080" y="4159440"/>
            <a:ext cx="2491200" cy="470520"/>
          </a:xfrm>
          <a:prstGeom prst="rect">
            <a:avLst/>
          </a:prstGeom>
          <a:noFill/>
          <a:ln w="57150">
            <a:solidFill>
              <a:srgbClr val="0070c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grpSp>
        <p:nvGrpSpPr>
          <p:cNvPr id="810" name="Grupo 28"/>
          <p:cNvGrpSpPr/>
          <p:nvPr/>
        </p:nvGrpSpPr>
        <p:grpSpPr>
          <a:xfrm>
            <a:off x="7301160" y="3979080"/>
            <a:ext cx="1079640" cy="775800"/>
            <a:chOff x="7301160" y="3979080"/>
            <a:chExt cx="1079640" cy="775800"/>
          </a:xfrm>
        </p:grpSpPr>
        <p:cxnSp>
          <p:nvCxnSpPr>
            <p:cNvPr id="811" name="Conector angular 15"/>
            <p:cNvCxnSpPr/>
            <p:nvPr/>
          </p:nvCxnSpPr>
          <p:spPr>
            <a:xfrm flipV="1">
              <a:off x="7301160" y="3979080"/>
              <a:ext cx="1080000" cy="776160"/>
            </a:xfrm>
            <a:prstGeom prst="bentConnector3">
              <a:avLst>
                <a:gd name="adj1" fmla="val 50016"/>
              </a:avLst>
            </a:prstGeom>
            <a:ln>
              <a:solidFill>
                <a:srgbClr val="000000"/>
              </a:solidFill>
              <a:round/>
            </a:ln>
          </p:spPr>
        </p:cxnSp>
        <p:sp>
          <p:nvSpPr>
            <p:cNvPr id="812" name="Triángulo isósceles 25"/>
            <p:cNvSpPr/>
            <p:nvPr/>
          </p:nvSpPr>
          <p:spPr>
            <a:xfrm>
              <a:off x="7754760" y="4159440"/>
              <a:ext cx="149400" cy="207000"/>
            </a:xfrm>
            <a:prstGeom prst="triangle">
              <a:avLst>
                <a:gd name="adj" fmla="val 50000"/>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grpSp>
      <p:cxnSp>
        <p:nvCxnSpPr>
          <p:cNvPr id="813" name="Conector recto de flecha 26"/>
          <p:cNvCxnSpPr/>
          <p:nvPr/>
        </p:nvCxnSpPr>
        <p:spPr>
          <a:xfrm>
            <a:off x="5956200" y="3037680"/>
            <a:ext cx="295560" cy="360"/>
          </a:xfrm>
          <a:prstGeom prst="straightConnector1">
            <a:avLst/>
          </a:prstGeom>
          <a:ln>
            <a:solidFill>
              <a:srgbClr val="000000"/>
            </a:solidFill>
            <a:round/>
            <a:tailEnd len="med" type="triangle" w="med"/>
          </a:ln>
        </p:spPr>
      </p:cxn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0"/>
                      </p:stCondLst>
                      <p:childTnLst>
                        <p:par>
                          <p:cTn id="4" nodeType="afterEffect" fill="hold">
                            <p:stCondLst>
                              <p:cond delay="0"/>
                            </p:stCondLst>
                            <p:childTnLst>
                              <p:par>
                                <p:cTn id="5" nodeType="afterEffect" fill="hold" presetClass="entr" presetID="16" presetSubtype="21">
                                  <p:stCondLst>
                                    <p:cond delay="0"/>
                                  </p:stCondLst>
                                  <p:childTnLst>
                                    <p:set>
                                      <p:cBhvr>
                                        <p:cTn id="6" dur="1" fill="hold">
                                          <p:stCondLst>
                                            <p:cond delay="0"/>
                                          </p:stCondLst>
                                        </p:cTn>
                                        <p:tgtEl>
                                          <p:spTgt spid="805"/>
                                        </p:tgtEl>
                                        <p:attrNameLst>
                                          <p:attrName>style.visibility</p:attrName>
                                        </p:attrNameLst>
                                      </p:cBhvr>
                                      <p:to>
                                        <p:strVal val="visible"/>
                                      </p:to>
                                    </p:set>
                                    <p:animEffect filter="barn(inVertical)" transition="in">
                                      <p:cBhvr additive="repl">
                                        <p:cTn id="7" dur="500"/>
                                        <p:tgtEl>
                                          <p:spTgt spid="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title"/>
          </p:nvPr>
        </p:nvSpPr>
        <p:spPr>
          <a:xfrm>
            <a:off x="1074240" y="360000"/>
            <a:ext cx="12695040" cy="1756080"/>
          </a:xfrm>
          <a:prstGeom prst="rect">
            <a:avLst/>
          </a:prstGeom>
          <a:noFill/>
          <a:ln w="0">
            <a:noFill/>
          </a:ln>
        </p:spPr>
        <p:txBody>
          <a:bodyPr anchor="ctr">
            <a:normAutofit/>
          </a:bodyPr>
          <a:p>
            <a:pPr indent="0" algn="ctr">
              <a:lnSpc>
                <a:spcPct val="100000"/>
              </a:lnSpc>
              <a:buNone/>
            </a:pPr>
            <a:r>
              <a:rPr b="0" lang="es-AR" sz="4400" spc="-1" strike="noStrike">
                <a:solidFill>
                  <a:srgbClr val="c00000"/>
                </a:solidFill>
                <a:latin typeface="Calibri"/>
              </a:rPr>
              <a:t>Timer 0 como Contador de Tiempos</a:t>
            </a:r>
            <a:endParaRPr b="0" lang="en-US" sz="4400" spc="-1" strike="noStrike">
              <a:solidFill>
                <a:srgbClr val="000000"/>
              </a:solidFill>
              <a:latin typeface="Calibri"/>
            </a:endParaRPr>
          </a:p>
        </p:txBody>
      </p:sp>
      <p:pic>
        <p:nvPicPr>
          <p:cNvPr id="815" name="Imagen 3" descr=""/>
          <p:cNvPicPr/>
          <p:nvPr/>
        </p:nvPicPr>
        <p:blipFill>
          <a:blip r:embed="rId1"/>
          <a:stretch/>
        </p:blipFill>
        <p:spPr>
          <a:xfrm>
            <a:off x="3095280" y="2631240"/>
            <a:ext cx="8650800" cy="7229160"/>
          </a:xfrm>
          <a:prstGeom prst="rect">
            <a:avLst/>
          </a:prstGeom>
          <a:ln w="0">
            <a:noFill/>
          </a:ln>
        </p:spPr>
      </p:pic>
      <p:cxnSp>
        <p:nvCxnSpPr>
          <p:cNvPr id="816" name="Conector recto 5"/>
          <p:cNvCxnSpPr/>
          <p:nvPr/>
        </p:nvCxnSpPr>
        <p:spPr>
          <a:xfrm>
            <a:off x="2901600" y="1956240"/>
            <a:ext cx="3349080" cy="360"/>
          </a:xfrm>
          <a:prstGeom prst="straightConnector1">
            <a:avLst/>
          </a:prstGeom>
          <a:ln w="28575">
            <a:solidFill>
              <a:srgbClr val="f79646">
                <a:lumMod val="75000"/>
              </a:srgbClr>
            </a:solidFill>
            <a:round/>
          </a:ln>
        </p:spPr>
      </p:cxnSp>
      <p:cxnSp>
        <p:nvCxnSpPr>
          <p:cNvPr id="817" name="Conector recto 7"/>
          <p:cNvCxnSpPr/>
          <p:nvPr/>
        </p:nvCxnSpPr>
        <p:spPr>
          <a:xfrm>
            <a:off x="6250320" y="1956240"/>
            <a:ext cx="360" cy="534240"/>
          </a:xfrm>
          <a:prstGeom prst="straightConnector1">
            <a:avLst/>
          </a:prstGeom>
          <a:ln w="28575">
            <a:solidFill>
              <a:srgbClr val="f79646">
                <a:lumMod val="75000"/>
              </a:srgbClr>
            </a:solidFill>
            <a:round/>
          </a:ln>
        </p:spPr>
      </p:cxnSp>
      <p:cxnSp>
        <p:nvCxnSpPr>
          <p:cNvPr id="818" name="Conector recto 10"/>
          <p:cNvCxnSpPr/>
          <p:nvPr/>
        </p:nvCxnSpPr>
        <p:spPr>
          <a:xfrm flipH="1">
            <a:off x="3597840" y="1956240"/>
            <a:ext cx="4320" cy="504360"/>
          </a:xfrm>
          <a:prstGeom prst="straightConnector1">
            <a:avLst/>
          </a:prstGeom>
          <a:ln w="28575">
            <a:solidFill>
              <a:srgbClr val="f79646">
                <a:lumMod val="75000"/>
              </a:srgbClr>
            </a:solidFill>
            <a:round/>
          </a:ln>
        </p:spPr>
      </p:cxnSp>
      <p:cxnSp>
        <p:nvCxnSpPr>
          <p:cNvPr id="819" name="Conector recto 12"/>
          <p:cNvCxnSpPr/>
          <p:nvPr/>
        </p:nvCxnSpPr>
        <p:spPr>
          <a:xfrm>
            <a:off x="3597840" y="2460240"/>
            <a:ext cx="578160" cy="360"/>
          </a:xfrm>
          <a:prstGeom prst="straightConnector1">
            <a:avLst/>
          </a:prstGeom>
          <a:ln w="28575">
            <a:solidFill>
              <a:srgbClr val="f79646">
                <a:lumMod val="75000"/>
              </a:srgbClr>
            </a:solidFill>
            <a:round/>
          </a:ln>
        </p:spPr>
      </p:cxnSp>
      <p:cxnSp>
        <p:nvCxnSpPr>
          <p:cNvPr id="820" name="Conector recto 16"/>
          <p:cNvCxnSpPr/>
          <p:nvPr/>
        </p:nvCxnSpPr>
        <p:spPr>
          <a:xfrm>
            <a:off x="4327200" y="2684160"/>
            <a:ext cx="986400" cy="360"/>
          </a:xfrm>
          <a:prstGeom prst="straightConnector1">
            <a:avLst/>
          </a:prstGeom>
          <a:ln w="28575">
            <a:solidFill>
              <a:srgbClr val="f79646">
                <a:lumMod val="75000"/>
              </a:srgbClr>
            </a:solidFill>
            <a:round/>
          </a:ln>
        </p:spPr>
      </p:cxnSp>
      <p:cxnSp>
        <p:nvCxnSpPr>
          <p:cNvPr id="821" name="Conector recto 18"/>
          <p:cNvCxnSpPr/>
          <p:nvPr/>
        </p:nvCxnSpPr>
        <p:spPr>
          <a:xfrm>
            <a:off x="5452200" y="2936160"/>
            <a:ext cx="507240" cy="360"/>
          </a:xfrm>
          <a:prstGeom prst="straightConnector1">
            <a:avLst/>
          </a:prstGeom>
          <a:ln w="28575">
            <a:solidFill>
              <a:srgbClr val="f79646">
                <a:lumMod val="75000"/>
              </a:srgbClr>
            </a:solidFill>
            <a:round/>
          </a:ln>
        </p:spPr>
      </p:cxnSp>
      <p:cxnSp>
        <p:nvCxnSpPr>
          <p:cNvPr id="822" name="Conector recto 20"/>
          <p:cNvCxnSpPr/>
          <p:nvPr/>
        </p:nvCxnSpPr>
        <p:spPr>
          <a:xfrm>
            <a:off x="6552360" y="2936160"/>
            <a:ext cx="353880" cy="360"/>
          </a:xfrm>
          <a:prstGeom prst="straightConnector1">
            <a:avLst/>
          </a:prstGeom>
          <a:ln w="28575">
            <a:solidFill>
              <a:srgbClr val="f79646">
                <a:lumMod val="75000"/>
              </a:srgbClr>
            </a:solidFill>
            <a:round/>
          </a:ln>
        </p:spPr>
      </p:cxnSp>
      <p:sp>
        <p:nvSpPr>
          <p:cNvPr id="823" name="Rectángulo 23"/>
          <p:cNvSpPr/>
          <p:nvPr/>
        </p:nvSpPr>
        <p:spPr>
          <a:xfrm>
            <a:off x="5699880" y="4757400"/>
            <a:ext cx="715320" cy="468000"/>
          </a:xfrm>
          <a:prstGeom prst="rect">
            <a:avLst/>
          </a:prstGeom>
          <a:noFill/>
          <a:ln w="57150">
            <a:solidFill>
              <a:srgbClr val="0070c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24" name="Rectángulo 24"/>
          <p:cNvSpPr/>
          <p:nvPr/>
        </p:nvSpPr>
        <p:spPr>
          <a:xfrm>
            <a:off x="7231680" y="5101200"/>
            <a:ext cx="715320" cy="468000"/>
          </a:xfrm>
          <a:prstGeom prst="rect">
            <a:avLst/>
          </a:prstGeom>
          <a:noFill/>
          <a:ln w="57150">
            <a:solidFill>
              <a:srgbClr val="0070c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25" name="Rectángulo 25"/>
          <p:cNvSpPr/>
          <p:nvPr/>
        </p:nvSpPr>
        <p:spPr>
          <a:xfrm>
            <a:off x="5114520" y="5262840"/>
            <a:ext cx="1424520" cy="19584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26" name="Rectángulo 26"/>
          <p:cNvSpPr/>
          <p:nvPr/>
        </p:nvSpPr>
        <p:spPr>
          <a:xfrm>
            <a:off x="5083200" y="7079400"/>
            <a:ext cx="714240" cy="430920"/>
          </a:xfrm>
          <a:prstGeom prst="rect">
            <a:avLst/>
          </a:prstGeom>
          <a:noFill/>
          <a:ln w="57150">
            <a:solidFill>
              <a:srgbClr val="0070c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360000" y="360000"/>
            <a:ext cx="14198760" cy="1756080"/>
          </a:xfrm>
          <a:prstGeom prst="rect">
            <a:avLst/>
          </a:prstGeom>
          <a:noFill/>
          <a:ln w="0">
            <a:noFill/>
          </a:ln>
        </p:spPr>
        <p:txBody>
          <a:bodyPr anchor="ctr">
            <a:noAutofit/>
          </a:bodyPr>
          <a:p>
            <a:pPr indent="0" algn="ctr">
              <a:lnSpc>
                <a:spcPct val="100000"/>
              </a:lnSpc>
              <a:buNone/>
            </a:pPr>
            <a:r>
              <a:rPr b="0" lang="es-AR" sz="4400" spc="-1" strike="noStrike">
                <a:solidFill>
                  <a:srgbClr val="558ed5"/>
                </a:solidFill>
                <a:latin typeface="Calibri"/>
              </a:rPr>
              <a:t>Timer 0 como Contador de Eventos</a:t>
            </a:r>
            <a:endParaRPr b="0" lang="en-US" sz="4400" spc="-1" strike="noStrike">
              <a:solidFill>
                <a:srgbClr val="000000"/>
              </a:solidFill>
              <a:latin typeface="Calibri"/>
            </a:endParaRPr>
          </a:p>
        </p:txBody>
      </p:sp>
      <p:sp>
        <p:nvSpPr>
          <p:cNvPr id="828" name="Marcador de contenido 2"/>
          <p:cNvSpPr/>
          <p:nvPr/>
        </p:nvSpPr>
        <p:spPr>
          <a:xfrm>
            <a:off x="1524240" y="2788200"/>
            <a:ext cx="5489640" cy="6878160"/>
          </a:xfrm>
          <a:prstGeom prst="rect">
            <a:avLst/>
          </a:prstGeom>
          <a:noFill/>
          <a:ln w="0">
            <a:noFill/>
          </a:ln>
        </p:spPr>
        <p:style>
          <a:lnRef idx="0"/>
          <a:fillRef idx="0"/>
          <a:effectRef idx="0"/>
          <a:fontRef idx="minor"/>
        </p:style>
        <p:txBody>
          <a:bodyPr lIns="90000" rIns="90000" tIns="45000" bIns="45000" anchor="t">
            <a:noAutofit/>
          </a:bodyPr>
          <a:p>
            <a:pPr marL="285840" indent="-285840">
              <a:lnSpc>
                <a:spcPct val="150000"/>
              </a:lnSpc>
              <a:spcBef>
                <a:spcPts val="601"/>
              </a:spcBef>
              <a:spcAft>
                <a:spcPts val="1199"/>
              </a:spcAft>
              <a:buClr>
                <a:srgbClr val="d24726"/>
              </a:buClr>
              <a:buSzPct val="150000"/>
              <a:buFont typeface="Arial"/>
              <a:buChar char="•"/>
            </a:pPr>
            <a:r>
              <a:rPr b="0" lang="es-AR" sz="2000" spc="-1" strike="noStrike">
                <a:solidFill>
                  <a:srgbClr val="000000"/>
                </a:solidFill>
                <a:latin typeface="Segoe UI"/>
              </a:rPr>
              <a:t>El registro TMR0 se incrementa en 1 cada vez que hay un ciclo de máquina.</a:t>
            </a:r>
            <a:endParaRPr b="0" lang="es-AR" sz="2000" spc="-1" strike="noStrike">
              <a:solidFill>
                <a:srgbClr val="000000"/>
              </a:solidFill>
              <a:latin typeface="Arial"/>
            </a:endParaRPr>
          </a:p>
          <a:p>
            <a:pPr marL="285840" indent="-285840">
              <a:lnSpc>
                <a:spcPct val="150000"/>
              </a:lnSpc>
              <a:spcBef>
                <a:spcPts val="601"/>
              </a:spcBef>
              <a:spcAft>
                <a:spcPts val="1199"/>
              </a:spcAft>
              <a:buClr>
                <a:srgbClr val="d24726"/>
              </a:buClr>
              <a:buSzPct val="150000"/>
              <a:buFont typeface="Arial"/>
              <a:buChar char="•"/>
            </a:pPr>
            <a:r>
              <a:rPr b="0" lang="es-AR" sz="2000" spc="-1" strike="noStrike">
                <a:solidFill>
                  <a:srgbClr val="000000"/>
                </a:solidFill>
                <a:latin typeface="Segoe UI"/>
              </a:rPr>
              <a:t>Un ciclo de máquina equivale a 4 ciclos de reloj.</a:t>
            </a:r>
            <a:endParaRPr b="0" lang="es-AR" sz="2000" spc="-1" strike="noStrike">
              <a:solidFill>
                <a:srgbClr val="000000"/>
              </a:solidFill>
              <a:latin typeface="Arial"/>
            </a:endParaRPr>
          </a:p>
          <a:p>
            <a:pPr marL="285840" indent="-285840">
              <a:lnSpc>
                <a:spcPct val="150000"/>
              </a:lnSpc>
              <a:spcBef>
                <a:spcPts val="601"/>
              </a:spcBef>
              <a:spcAft>
                <a:spcPts val="1199"/>
              </a:spcAft>
              <a:buClr>
                <a:srgbClr val="d24726"/>
              </a:buClr>
              <a:buSzPct val="150000"/>
              <a:buFont typeface="Arial"/>
              <a:buChar char="•"/>
            </a:pPr>
            <a:r>
              <a:rPr b="0" lang="es-AR" sz="2000" spc="-1" strike="noStrike">
                <a:solidFill>
                  <a:srgbClr val="000000"/>
                </a:solidFill>
                <a:latin typeface="Segoe UI"/>
              </a:rPr>
              <a:t>Para utilizarlo debe escribirse un 1 lógico en el bit TOCS del registro OPTION.</a:t>
            </a:r>
            <a:endParaRPr b="0" lang="es-AR" sz="2000" spc="-1" strike="noStrike">
              <a:solidFill>
                <a:srgbClr val="000000"/>
              </a:solidFill>
              <a:latin typeface="Arial"/>
            </a:endParaRPr>
          </a:p>
        </p:txBody>
      </p:sp>
      <p:grpSp>
        <p:nvGrpSpPr>
          <p:cNvPr id="829" name="Grupo 22"/>
          <p:cNvGrpSpPr/>
          <p:nvPr/>
        </p:nvGrpSpPr>
        <p:grpSpPr>
          <a:xfrm>
            <a:off x="7013880" y="3268440"/>
            <a:ext cx="7544520" cy="3125160"/>
            <a:chOff x="7013880" y="3268440"/>
            <a:chExt cx="7544520" cy="3125160"/>
          </a:xfrm>
        </p:grpSpPr>
        <p:pic>
          <p:nvPicPr>
            <p:cNvPr id="830" name="Imagen 4" descr=""/>
            <p:cNvPicPr/>
            <p:nvPr/>
          </p:nvPicPr>
          <p:blipFill>
            <a:blip r:embed="rId1"/>
            <a:stretch/>
          </p:blipFill>
          <p:spPr>
            <a:xfrm>
              <a:off x="7013880" y="3268440"/>
              <a:ext cx="7544520" cy="2307600"/>
            </a:xfrm>
            <a:prstGeom prst="rect">
              <a:avLst/>
            </a:prstGeom>
            <a:ln w="0">
              <a:noFill/>
            </a:ln>
          </p:spPr>
        </p:pic>
        <p:sp>
          <p:nvSpPr>
            <p:cNvPr id="831" name="Rectángulo 5"/>
            <p:cNvSpPr/>
            <p:nvPr/>
          </p:nvSpPr>
          <p:spPr>
            <a:xfrm>
              <a:off x="10312200" y="5105880"/>
              <a:ext cx="714240" cy="470520"/>
            </a:xfrm>
            <a:prstGeom prst="rect">
              <a:avLst/>
            </a:prstGeom>
            <a:noFill/>
            <a:ln w="57150">
              <a:solidFill>
                <a:srgbClr val="0070c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32" name="CuadroTexto 6"/>
            <p:cNvSpPr/>
            <p:nvPr/>
          </p:nvSpPr>
          <p:spPr>
            <a:xfrm>
              <a:off x="10191960" y="6028920"/>
              <a:ext cx="4816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s-AR" sz="1800" spc="-1" strike="noStrike">
                  <a:solidFill>
                    <a:schemeClr val="accent1">
                      <a:lumMod val="50000"/>
                    </a:schemeClr>
                  </a:solidFill>
                  <a:latin typeface="Calibri"/>
                </a:rPr>
                <a:t>1</a:t>
              </a:r>
              <a:endParaRPr b="0" lang="es-AR" sz="1800" spc="-1" strike="noStrike">
                <a:solidFill>
                  <a:srgbClr val="000000"/>
                </a:solidFill>
                <a:latin typeface="Arial"/>
              </a:endParaRPr>
            </a:p>
          </p:txBody>
        </p:sp>
        <p:cxnSp>
          <p:nvCxnSpPr>
            <p:cNvPr id="833" name="Conector recto de flecha 7"/>
            <p:cNvCxnSpPr/>
            <p:nvPr/>
          </p:nvCxnSpPr>
          <p:spPr>
            <a:xfrm flipV="1">
              <a:off x="10480680" y="5640840"/>
              <a:ext cx="189720" cy="513000"/>
            </a:xfrm>
            <a:prstGeom prst="straightConnector1">
              <a:avLst/>
            </a:prstGeom>
            <a:ln>
              <a:solidFill>
                <a:srgbClr val="000000"/>
              </a:solidFill>
              <a:round/>
              <a:tailEnd len="med" type="triangle" w="med"/>
            </a:ln>
          </p:spPr>
        </p:cxnSp>
      </p:grpSp>
      <p:sp>
        <p:nvSpPr>
          <p:cNvPr id="834" name="Rectángulo 10"/>
          <p:cNvSpPr/>
          <p:nvPr/>
        </p:nvSpPr>
        <p:spPr>
          <a:xfrm>
            <a:off x="8118720" y="8487360"/>
            <a:ext cx="1424520" cy="19332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grpSp>
        <p:nvGrpSpPr>
          <p:cNvPr id="835" name="Grupo 23"/>
          <p:cNvGrpSpPr/>
          <p:nvPr/>
        </p:nvGrpSpPr>
        <p:grpSpPr>
          <a:xfrm>
            <a:off x="7013880" y="6783840"/>
            <a:ext cx="7685280" cy="2610360"/>
            <a:chOff x="7013880" y="6783840"/>
            <a:chExt cx="7685280" cy="2610360"/>
          </a:xfrm>
        </p:grpSpPr>
        <p:pic>
          <p:nvPicPr>
            <p:cNvPr id="836" name="Imagen 9" descr=""/>
            <p:cNvPicPr/>
            <p:nvPr/>
          </p:nvPicPr>
          <p:blipFill>
            <a:blip r:embed="rId2"/>
            <a:stretch/>
          </p:blipFill>
          <p:spPr>
            <a:xfrm>
              <a:off x="7013880" y="6783840"/>
              <a:ext cx="7685280" cy="2610360"/>
            </a:xfrm>
            <a:prstGeom prst="rect">
              <a:avLst/>
            </a:prstGeom>
            <a:ln w="0">
              <a:noFill/>
            </a:ln>
          </p:spPr>
        </p:pic>
        <p:cxnSp>
          <p:nvCxnSpPr>
            <p:cNvPr id="837" name="Conector recto 13"/>
            <p:cNvCxnSpPr/>
            <p:nvPr/>
          </p:nvCxnSpPr>
          <p:spPr>
            <a:xfrm>
              <a:off x="9577080" y="7750800"/>
              <a:ext cx="1157040" cy="360"/>
            </a:xfrm>
            <a:prstGeom prst="straightConnector1">
              <a:avLst/>
            </a:prstGeom>
            <a:ln w="28575">
              <a:solidFill>
                <a:srgbClr val="f79646">
                  <a:lumMod val="75000"/>
                </a:srgbClr>
              </a:solidFill>
              <a:round/>
            </a:ln>
          </p:spPr>
        </p:cxnSp>
        <p:cxnSp>
          <p:nvCxnSpPr>
            <p:cNvPr id="838" name="Conector recto 14"/>
            <p:cNvCxnSpPr/>
            <p:nvPr/>
          </p:nvCxnSpPr>
          <p:spPr>
            <a:xfrm>
              <a:off x="10925280" y="8046000"/>
              <a:ext cx="540360" cy="360"/>
            </a:xfrm>
            <a:prstGeom prst="straightConnector1">
              <a:avLst/>
            </a:prstGeom>
            <a:ln w="28575">
              <a:solidFill>
                <a:srgbClr val="f79646">
                  <a:lumMod val="75000"/>
                </a:srgbClr>
              </a:solidFill>
              <a:round/>
            </a:ln>
          </p:spPr>
        </p:cxnSp>
        <p:cxnSp>
          <p:nvCxnSpPr>
            <p:cNvPr id="839" name="Conector recto 15"/>
            <p:cNvCxnSpPr/>
            <p:nvPr/>
          </p:nvCxnSpPr>
          <p:spPr>
            <a:xfrm>
              <a:off x="12220920" y="8046000"/>
              <a:ext cx="388080" cy="360"/>
            </a:xfrm>
            <a:prstGeom prst="straightConnector1">
              <a:avLst/>
            </a:prstGeom>
            <a:ln w="28575">
              <a:solidFill>
                <a:srgbClr val="f79646">
                  <a:lumMod val="75000"/>
                </a:srgbClr>
              </a:solidFill>
              <a:round/>
            </a:ln>
          </p:spPr>
        </p:cxnSp>
        <p:cxnSp>
          <p:nvCxnSpPr>
            <p:cNvPr id="840" name="Conector recto 20"/>
            <p:cNvCxnSpPr/>
            <p:nvPr/>
          </p:nvCxnSpPr>
          <p:spPr>
            <a:xfrm>
              <a:off x="9082080" y="7995240"/>
              <a:ext cx="322560" cy="360"/>
            </a:xfrm>
            <a:prstGeom prst="straightConnector1">
              <a:avLst/>
            </a:prstGeom>
            <a:ln w="28575">
              <a:solidFill>
                <a:srgbClr val="f79646">
                  <a:lumMod val="75000"/>
                </a:srgbClr>
              </a:solidFill>
              <a:round/>
            </a:ln>
          </p:spPr>
        </p:cxnSp>
      </p:gr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41" name="Grupo 3"/>
          <p:cNvGrpSpPr/>
          <p:nvPr/>
        </p:nvGrpSpPr>
        <p:grpSpPr>
          <a:xfrm>
            <a:off x="1608120" y="2028960"/>
            <a:ext cx="12372480" cy="7164360"/>
            <a:chOff x="1608120" y="2028960"/>
            <a:chExt cx="12372480" cy="7164360"/>
          </a:xfrm>
        </p:grpSpPr>
        <p:pic>
          <p:nvPicPr>
            <p:cNvPr id="842" name="Imagen 9" descr=""/>
            <p:cNvPicPr/>
            <p:nvPr/>
          </p:nvPicPr>
          <p:blipFill>
            <a:blip r:embed="rId1"/>
            <a:stretch/>
          </p:blipFill>
          <p:spPr>
            <a:xfrm>
              <a:off x="1608120" y="2028960"/>
              <a:ext cx="12372480" cy="7164360"/>
            </a:xfrm>
            <a:prstGeom prst="rect">
              <a:avLst/>
            </a:prstGeom>
            <a:ln w="0">
              <a:noFill/>
            </a:ln>
          </p:spPr>
        </p:pic>
        <p:cxnSp>
          <p:nvCxnSpPr>
            <p:cNvPr id="843" name="Conector recto 5"/>
            <p:cNvCxnSpPr/>
            <p:nvPr/>
          </p:nvCxnSpPr>
          <p:spPr>
            <a:xfrm>
              <a:off x="5734440" y="4683240"/>
              <a:ext cx="1863000" cy="360"/>
            </a:xfrm>
            <a:prstGeom prst="straightConnector1">
              <a:avLst/>
            </a:prstGeom>
            <a:ln w="28575">
              <a:solidFill>
                <a:srgbClr val="f79646">
                  <a:lumMod val="75000"/>
                </a:srgbClr>
              </a:solidFill>
              <a:round/>
            </a:ln>
          </p:spPr>
        </p:cxnSp>
        <p:cxnSp>
          <p:nvCxnSpPr>
            <p:cNvPr id="844" name="Conector recto 6"/>
            <p:cNvCxnSpPr/>
            <p:nvPr/>
          </p:nvCxnSpPr>
          <p:spPr>
            <a:xfrm>
              <a:off x="7904880" y="5493600"/>
              <a:ext cx="869760" cy="360"/>
            </a:xfrm>
            <a:prstGeom prst="straightConnector1">
              <a:avLst/>
            </a:prstGeom>
            <a:ln w="28575">
              <a:solidFill>
                <a:srgbClr val="f79646">
                  <a:lumMod val="75000"/>
                </a:srgbClr>
              </a:solidFill>
              <a:round/>
            </a:ln>
          </p:spPr>
        </p:cxnSp>
        <p:cxnSp>
          <p:nvCxnSpPr>
            <p:cNvPr id="845" name="Conector recto 7"/>
            <p:cNvCxnSpPr/>
            <p:nvPr/>
          </p:nvCxnSpPr>
          <p:spPr>
            <a:xfrm>
              <a:off x="9990360" y="5493600"/>
              <a:ext cx="625320" cy="360"/>
            </a:xfrm>
            <a:prstGeom prst="straightConnector1">
              <a:avLst/>
            </a:prstGeom>
            <a:ln w="28575">
              <a:solidFill>
                <a:srgbClr val="f79646">
                  <a:lumMod val="75000"/>
                </a:srgbClr>
              </a:solidFill>
              <a:round/>
            </a:ln>
          </p:spPr>
        </p:cxnSp>
        <p:cxnSp>
          <p:nvCxnSpPr>
            <p:cNvPr id="846" name="Conector recto 8"/>
            <p:cNvCxnSpPr/>
            <p:nvPr/>
          </p:nvCxnSpPr>
          <p:spPr>
            <a:xfrm>
              <a:off x="4937760" y="5354640"/>
              <a:ext cx="519480" cy="360"/>
            </a:xfrm>
            <a:prstGeom prst="straightConnector1">
              <a:avLst/>
            </a:prstGeom>
            <a:ln w="28575">
              <a:solidFill>
                <a:srgbClr val="f79646">
                  <a:lumMod val="75000"/>
                </a:srgbClr>
              </a:solidFill>
              <a:round/>
            </a:ln>
          </p:spPr>
        </p:cxnSp>
      </p:grpSp>
      <p:sp>
        <p:nvSpPr>
          <p:cNvPr id="847" name="PlaceHolder 1"/>
          <p:cNvSpPr>
            <a:spLocks noGrp="1"/>
          </p:cNvSpPr>
          <p:nvPr>
            <p:ph type="title"/>
          </p:nvPr>
        </p:nvSpPr>
        <p:spPr>
          <a:xfrm>
            <a:off x="360000" y="360000"/>
            <a:ext cx="14198760" cy="1756080"/>
          </a:xfrm>
          <a:prstGeom prst="rect">
            <a:avLst/>
          </a:prstGeom>
          <a:noFill/>
          <a:ln w="0">
            <a:noFill/>
          </a:ln>
        </p:spPr>
        <p:txBody>
          <a:bodyPr anchor="ctr">
            <a:noAutofit/>
          </a:bodyPr>
          <a:p>
            <a:pPr indent="0" algn="ctr">
              <a:lnSpc>
                <a:spcPct val="100000"/>
              </a:lnSpc>
              <a:buNone/>
            </a:pPr>
            <a:r>
              <a:rPr b="0" lang="es-AR" sz="4400" spc="-1" strike="noStrike">
                <a:solidFill>
                  <a:srgbClr val="558ed5"/>
                </a:solidFill>
                <a:latin typeface="Calibri"/>
              </a:rPr>
              <a:t>Timer 0 como Temporizador</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Marcador de contenido 2"/>
          <p:cNvSpPr/>
          <p:nvPr/>
        </p:nvSpPr>
        <p:spPr>
          <a:xfrm>
            <a:off x="1524240" y="2788200"/>
            <a:ext cx="12684600" cy="687816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601"/>
              </a:spcBef>
              <a:spcAft>
                <a:spcPts val="1199"/>
              </a:spcAft>
              <a:tabLst>
                <a:tab algn="l" pos="0"/>
              </a:tabLst>
            </a:pPr>
            <a:r>
              <a:rPr b="0" lang="es-AR" sz="2000" spc="-1" strike="noStrike">
                <a:solidFill>
                  <a:srgbClr val="000000"/>
                </a:solidFill>
                <a:latin typeface="Segoe UI"/>
              </a:rPr>
              <a:t>¿Cómo se calcula el valor del registro TMR0 según el tiempo “T” que quiero?</a:t>
            </a:r>
            <a:endParaRPr b="0" lang="es-AR" sz="2000" spc="-1" strike="noStrike">
              <a:solidFill>
                <a:srgbClr val="000000"/>
              </a:solidFill>
              <a:latin typeface="Arial"/>
            </a:endParaRPr>
          </a:p>
          <a:p>
            <a:pPr marL="457200" indent="-45720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Sabemos que un ciclo de reloj es de 4MHZ (0,25µs), por lo tanto un ciclo de máquina será de 1MHz o 1µs.</a:t>
            </a:r>
            <a:endParaRPr b="0" lang="es-AR" sz="2000" spc="-1" strike="noStrike">
              <a:solidFill>
                <a:srgbClr val="000000"/>
              </a:solidFill>
              <a:latin typeface="Arial"/>
            </a:endParaRPr>
          </a:p>
          <a:p>
            <a:pPr marL="457200" indent="-45720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En base a esto, </a:t>
            </a:r>
            <a:r>
              <a:rPr b="0" lang="es-AR" sz="2000" spc="-1" strike="noStrike" u="sng">
                <a:solidFill>
                  <a:srgbClr val="c00000"/>
                </a:solidFill>
                <a:uFillTx/>
                <a:latin typeface="Segoe UI"/>
              </a:rPr>
              <a:t>sin activar el preescaler</a:t>
            </a:r>
            <a:r>
              <a:rPr b="0" lang="es-AR" sz="2000" spc="-1" strike="noStrike">
                <a:solidFill>
                  <a:srgbClr val="000000"/>
                </a:solidFill>
                <a:latin typeface="Segoe UI"/>
              </a:rPr>
              <a:t>, la fórmula sencillamente sería la siguiente:</a:t>
            </a:r>
            <a:endParaRPr b="0" lang="es-AR" sz="2000" spc="-1" strike="noStrike">
              <a:solidFill>
                <a:srgbClr val="000000"/>
              </a:solidFill>
              <a:latin typeface="Arial"/>
            </a:endParaRPr>
          </a:p>
          <a:p>
            <a:pPr>
              <a:lnSpc>
                <a:spcPct val="150000"/>
              </a:lnSpc>
              <a:spcBef>
                <a:spcPts val="601"/>
              </a:spcBef>
              <a:spcAft>
                <a:spcPts val="1199"/>
              </a:spcAft>
              <a:tabLst>
                <a:tab algn="l" pos="0"/>
              </a:tabLst>
            </a:pPr>
            <a:endParaRPr b="0" lang="es-AR" sz="2000" spc="-1" strike="noStrike">
              <a:solidFill>
                <a:srgbClr val="000000"/>
              </a:solidFill>
              <a:latin typeface="Arial"/>
            </a:endParaRPr>
          </a:p>
          <a:p>
            <a:pPr algn="ctr">
              <a:lnSpc>
                <a:spcPct val="150000"/>
              </a:lnSpc>
              <a:spcBef>
                <a:spcPts val="601"/>
              </a:spcBef>
              <a:spcAft>
                <a:spcPts val="1199"/>
              </a:spcAft>
              <a:tabLst>
                <a:tab algn="l" pos="0"/>
              </a:tabLst>
            </a:pPr>
            <a:r>
              <a:rPr b="0" lang="es-AR" sz="2000" spc="-1" strike="noStrike">
                <a:solidFill>
                  <a:srgbClr val="000000"/>
                </a:solidFill>
                <a:latin typeface="Segoe UI"/>
              </a:rPr>
              <a:t>Entonces, sin usar el preescaler, ¿cuál es el tiempo máximo que podemos calcular?</a:t>
            </a:r>
            <a:endParaRPr b="0" lang="es-AR" sz="2000" spc="-1" strike="noStrike">
              <a:solidFill>
                <a:srgbClr val="000000"/>
              </a:solidFill>
              <a:latin typeface="Arial"/>
            </a:endParaRPr>
          </a:p>
          <a:p>
            <a:pPr>
              <a:lnSpc>
                <a:spcPct val="150000"/>
              </a:lnSpc>
              <a:spcBef>
                <a:spcPts val="601"/>
              </a:spcBef>
              <a:spcAft>
                <a:spcPts val="1199"/>
              </a:spcAft>
              <a:tabLst>
                <a:tab algn="l" pos="0"/>
              </a:tabLst>
            </a:pPr>
            <a:endParaRPr b="0" lang="es-AR" sz="2000" spc="-1" strike="noStrike">
              <a:solidFill>
                <a:srgbClr val="000000"/>
              </a:solidFill>
              <a:latin typeface="Arial"/>
            </a:endParaRPr>
          </a:p>
        </p:txBody>
      </p:sp>
      <p:sp>
        <p:nvSpPr>
          <p:cNvPr id="849" name="Rectángulo 2"/>
          <p:cNvSpPr/>
          <p:nvPr/>
        </p:nvSpPr>
        <p:spPr>
          <a:xfrm>
            <a:off x="4245480" y="8763120"/>
            <a:ext cx="6918840" cy="913320"/>
          </a:xfrm>
          <a:prstGeom prst="rect">
            <a:avLst/>
          </a:prstGeom>
          <a:gradFill rotWithShape="0">
            <a:gsLst>
              <a:gs pos="0">
                <a:srgbClr val="ffc1be"/>
              </a:gs>
              <a:gs pos="100000">
                <a:srgbClr val="ffe5e5"/>
              </a:gs>
            </a:gsLst>
            <a:lin ang="16200000"/>
          </a:gradFill>
          <a:ln w="0">
            <a:noFill/>
          </a:ln>
        </p:spPr>
        <p:style>
          <a:lnRef idx="0"/>
          <a:fillRef idx="0"/>
          <a:effectRef idx="0"/>
          <a:fontRef idx="minor"/>
        </p:style>
        <p:txBody>
          <a:bodyPr wrap="none" lIns="90000" rIns="90000" tIns="45000" bIns="45000" anchor="t">
            <a:spAutoFit/>
          </a:bodyPr>
          <a:p>
            <a:pPr algn="ctr">
              <a:lnSpc>
                <a:spcPct val="100000"/>
              </a:lnSpc>
            </a:pPr>
            <a:r>
              <a:rPr b="0" i="1" lang="es-AR" sz="1800" spc="-1" strike="noStrike" u="sng">
                <a:solidFill>
                  <a:srgbClr val="17375e"/>
                </a:solidFill>
                <a:uFillTx/>
                <a:latin typeface="Calibri"/>
              </a:rPr>
              <a:t>Referencias unidades de tiempo</a:t>
            </a:r>
            <a:endParaRPr b="0" lang="es-AR" sz="1800" spc="-1" strike="noStrike">
              <a:solidFill>
                <a:srgbClr val="000000"/>
              </a:solidFill>
              <a:latin typeface="Arial"/>
            </a:endParaRPr>
          </a:p>
          <a:p>
            <a:pPr>
              <a:lnSpc>
                <a:spcPct val="100000"/>
              </a:lnSpc>
            </a:pPr>
            <a:r>
              <a:rPr b="0" i="1" lang="es-AR" sz="1800" spc="-1" strike="noStrike">
                <a:solidFill>
                  <a:srgbClr val="c00000"/>
                </a:solidFill>
                <a:latin typeface="Calibri"/>
              </a:rPr>
              <a:t>µs</a:t>
            </a:r>
            <a:r>
              <a:rPr b="0" i="1" lang="es-AR" sz="1800" spc="-1" strike="noStrike">
                <a:solidFill>
                  <a:srgbClr val="17375e"/>
                </a:solidFill>
                <a:latin typeface="Calibri"/>
              </a:rPr>
              <a:t>= microsegundo, es igual a la millonésima parte de un segundo.</a:t>
            </a:r>
            <a:endParaRPr b="0" lang="es-AR" sz="1800" spc="-1" strike="noStrike">
              <a:solidFill>
                <a:srgbClr val="000000"/>
              </a:solidFill>
              <a:latin typeface="Arial"/>
            </a:endParaRPr>
          </a:p>
          <a:p>
            <a:pPr>
              <a:lnSpc>
                <a:spcPct val="100000"/>
              </a:lnSpc>
            </a:pPr>
            <a:r>
              <a:rPr b="0" i="1" lang="es-AR" sz="1800" spc="-1" strike="noStrike">
                <a:solidFill>
                  <a:srgbClr val="c00000"/>
                </a:solidFill>
                <a:latin typeface="Calibri"/>
              </a:rPr>
              <a:t>ms</a:t>
            </a:r>
            <a:r>
              <a:rPr b="0" i="1" lang="es-AR" sz="1800" spc="-1" strike="noStrike">
                <a:solidFill>
                  <a:srgbClr val="17375e"/>
                </a:solidFill>
                <a:latin typeface="Calibri"/>
              </a:rPr>
              <a:t>= milisegundo= es igual a la milésima parte de un segundo. </a:t>
            </a:r>
            <a:endParaRPr b="0" lang="es-AR" sz="1800" spc="-1" strike="noStrike">
              <a:solidFill>
                <a:srgbClr val="000000"/>
              </a:solidFill>
              <a:latin typeface="Arial"/>
            </a:endParaRPr>
          </a:p>
        </p:txBody>
      </p:sp>
      <p:sp>
        <p:nvSpPr>
          <p:cNvPr id="850" name="PlaceHolder 1"/>
          <p:cNvSpPr>
            <a:spLocks noGrp="1"/>
          </p:cNvSpPr>
          <p:nvPr>
            <p:ph type="title"/>
          </p:nvPr>
        </p:nvSpPr>
        <p:spPr>
          <a:xfrm>
            <a:off x="360000" y="360000"/>
            <a:ext cx="14198760" cy="1756080"/>
          </a:xfrm>
          <a:prstGeom prst="rect">
            <a:avLst/>
          </a:prstGeom>
          <a:noFill/>
          <a:ln w="0">
            <a:noFill/>
          </a:ln>
        </p:spPr>
        <p:txBody>
          <a:bodyPr anchor="ctr">
            <a:noAutofit/>
          </a:bodyPr>
          <a:p>
            <a:pPr indent="0" algn="ctr">
              <a:lnSpc>
                <a:spcPct val="100000"/>
              </a:lnSpc>
              <a:buNone/>
            </a:pPr>
            <a:r>
              <a:rPr b="0" lang="es-AR" sz="4400" spc="-1" strike="noStrike">
                <a:solidFill>
                  <a:srgbClr val="558ed5"/>
                </a:solidFill>
                <a:latin typeface="Calibri"/>
              </a:rPr>
              <a:t>Timer 0 como Temporizador</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Marcador de contenido 2"/>
          <p:cNvSpPr/>
          <p:nvPr/>
        </p:nvSpPr>
        <p:spPr>
          <a:xfrm>
            <a:off x="1524240" y="2129400"/>
            <a:ext cx="12684600" cy="6878160"/>
          </a:xfrm>
          <a:prstGeom prst="rect">
            <a:avLst/>
          </a:prstGeom>
          <a:noFill/>
          <a:ln w="0">
            <a:noFill/>
          </a:ln>
        </p:spPr>
        <p:style>
          <a:lnRef idx="0"/>
          <a:fillRef idx="0"/>
          <a:effectRef idx="0"/>
          <a:fontRef idx="minor"/>
        </p:style>
        <p:txBody>
          <a:bodyPr lIns="90000" rIns="90000" tIns="45000" bIns="45000" anchor="t">
            <a:noAutofit/>
          </a:bodyPr>
          <a:p>
            <a:pPr algn="ctr">
              <a:lnSpc>
                <a:spcPct val="150000"/>
              </a:lnSpc>
              <a:spcBef>
                <a:spcPts val="601"/>
              </a:spcBef>
              <a:spcAft>
                <a:spcPts val="1199"/>
              </a:spcAft>
              <a:tabLst>
                <a:tab algn="l" pos="0"/>
              </a:tabLst>
            </a:pPr>
            <a:r>
              <a:rPr b="0" lang="es-AR" sz="2000" spc="-1" strike="noStrike">
                <a:solidFill>
                  <a:srgbClr val="000000"/>
                </a:solidFill>
                <a:latin typeface="Segoe UI"/>
              </a:rPr>
              <a:t>Entonces, sin usar el preescaler, ¿cuál es el </a:t>
            </a:r>
            <a:r>
              <a:rPr b="0" i="1" lang="es-AR" sz="2000" spc="-1" strike="noStrike" u="sng">
                <a:solidFill>
                  <a:srgbClr val="c00000"/>
                </a:solidFill>
                <a:uFillTx/>
                <a:latin typeface="Segoe UI"/>
              </a:rPr>
              <a:t>tiempo máximo</a:t>
            </a:r>
            <a:r>
              <a:rPr b="0" lang="es-AR" sz="2000" spc="-1" strike="noStrike">
                <a:solidFill>
                  <a:srgbClr val="000000"/>
                </a:solidFill>
                <a:latin typeface="Segoe UI"/>
              </a:rPr>
              <a:t> que podemos calcular?</a:t>
            </a:r>
            <a:endParaRPr b="0" lang="es-AR" sz="2000" spc="-1" strike="noStrike">
              <a:solidFill>
                <a:srgbClr val="000000"/>
              </a:solidFill>
              <a:latin typeface="Arial"/>
            </a:endParaRPr>
          </a:p>
          <a:p>
            <a:pPr algn="ctr">
              <a:lnSpc>
                <a:spcPct val="150000"/>
              </a:lnSpc>
              <a:spcBef>
                <a:spcPts val="601"/>
              </a:spcBef>
              <a:spcAft>
                <a:spcPts val="1199"/>
              </a:spcAft>
              <a:tabLst>
                <a:tab algn="l" pos="0"/>
              </a:tabLst>
            </a:pPr>
            <a:endParaRPr b="0" lang="es-AR" sz="2000" spc="-1" strike="noStrike">
              <a:solidFill>
                <a:srgbClr val="000000"/>
              </a:solidFill>
              <a:latin typeface="Arial"/>
            </a:endParaRPr>
          </a:p>
          <a:p>
            <a:pPr>
              <a:lnSpc>
                <a:spcPct val="150000"/>
              </a:lnSpc>
              <a:spcBef>
                <a:spcPts val="601"/>
              </a:spcBef>
              <a:spcAft>
                <a:spcPts val="1199"/>
              </a:spcAft>
              <a:tabLst>
                <a:tab algn="l" pos="0"/>
              </a:tabLst>
            </a:pPr>
            <a:r>
              <a:rPr b="0" lang="es-AR" sz="2000" spc="-1" strike="noStrike">
                <a:solidFill>
                  <a:srgbClr val="000000"/>
                </a:solidFill>
                <a:latin typeface="Segoe UI"/>
              </a:rPr>
              <a:t>Si se utiliza el preescaler (PSA=0), se pueden lograr </a:t>
            </a:r>
            <a:r>
              <a:rPr b="0" i="1" lang="es-AR" sz="2000" spc="-1" strike="noStrike" u="sng">
                <a:solidFill>
                  <a:srgbClr val="c00000"/>
                </a:solidFill>
                <a:uFillTx/>
                <a:latin typeface="Segoe UI"/>
              </a:rPr>
              <a:t>demoras más grandes y generalmente más útiles </a:t>
            </a:r>
            <a:r>
              <a:rPr b="0" lang="es-AR" sz="2000" spc="-1" strike="noStrike">
                <a:solidFill>
                  <a:srgbClr val="000000"/>
                </a:solidFill>
                <a:latin typeface="Segoe UI"/>
              </a:rPr>
              <a:t>como por ejemplo para el multiplexado de displays (Sí, lo van a tener que hacer en algún momento).</a:t>
            </a:r>
            <a:endParaRPr b="0" lang="es-AR" sz="2000" spc="-1" strike="noStrike">
              <a:solidFill>
                <a:srgbClr val="000000"/>
              </a:solidFill>
              <a:latin typeface="Arial"/>
            </a:endParaRPr>
          </a:p>
          <a:p>
            <a:pPr marL="285840" indent="-285840">
              <a:lnSpc>
                <a:spcPct val="150000"/>
              </a:lnSpc>
              <a:spcBef>
                <a:spcPts val="601"/>
              </a:spcBef>
              <a:spcAft>
                <a:spcPts val="1199"/>
              </a:spcAft>
              <a:buClr>
                <a:srgbClr val="d24726"/>
              </a:buClr>
              <a:buSzPct val="150000"/>
              <a:buFont typeface="Arial"/>
              <a:buChar char="•"/>
              <a:tabLst>
                <a:tab algn="l" pos="0"/>
              </a:tabLst>
            </a:pPr>
            <a:r>
              <a:rPr b="0" lang="es-AR" sz="2000" spc="-1" strike="noStrike">
                <a:solidFill>
                  <a:srgbClr val="000000"/>
                </a:solidFill>
                <a:latin typeface="Segoe UI"/>
              </a:rPr>
              <a:t>Usando los bits PSA, PS0, PS1 y PS2 la fórmula se modifica de la siguiente manera:</a:t>
            </a:r>
            <a:endParaRPr b="0" lang="es-AR" sz="2000" spc="-1" strike="noStrike">
              <a:solidFill>
                <a:srgbClr val="000000"/>
              </a:solidFill>
              <a:latin typeface="Arial"/>
            </a:endParaRPr>
          </a:p>
          <a:p>
            <a:pPr>
              <a:lnSpc>
                <a:spcPct val="150000"/>
              </a:lnSpc>
              <a:spcBef>
                <a:spcPts val="601"/>
              </a:spcBef>
              <a:spcAft>
                <a:spcPts val="1199"/>
              </a:spcAft>
              <a:tabLst>
                <a:tab algn="l" pos="0"/>
              </a:tabLst>
            </a:pPr>
            <a:r>
              <a:rPr b="0" lang="es-AR" sz="2000" spc="-1" strike="noStrike">
                <a:solidFill>
                  <a:srgbClr val="000000"/>
                </a:solidFill>
                <a:latin typeface="Segoe UI"/>
              </a:rPr>
              <a:t>                                  </a:t>
            </a:r>
            <a:r>
              <a:rPr b="0" lang="es-AR" sz="2000" spc="-1" strike="noStrike">
                <a:solidFill>
                  <a:srgbClr val="000000"/>
                </a:solidFill>
                <a:latin typeface="Segoe UI"/>
              </a:rPr>
              <a:t>Tiempo</a:t>
            </a:r>
            <a:endParaRPr b="0" lang="es-AR" sz="2000" spc="-1" strike="noStrike">
              <a:solidFill>
                <a:srgbClr val="000000"/>
              </a:solidFill>
              <a:latin typeface="Arial"/>
            </a:endParaRPr>
          </a:p>
          <a:p>
            <a:pPr algn="ctr">
              <a:lnSpc>
                <a:spcPct val="150000"/>
              </a:lnSpc>
              <a:spcBef>
                <a:spcPts val="601"/>
              </a:spcBef>
              <a:spcAft>
                <a:spcPts val="1199"/>
              </a:spcAft>
              <a:tabLst>
                <a:tab algn="l" pos="0"/>
              </a:tabLst>
            </a:pPr>
            <a:r>
              <a:rPr b="0" lang="es-AR" sz="2000" spc="-1" strike="noStrike">
                <a:solidFill>
                  <a:srgbClr val="000000"/>
                </a:solidFill>
                <a:latin typeface="Segoe UI"/>
              </a:rPr>
              <a:t>¿Y ahora hasta que valor puede llegar el Tiempo máximo?</a:t>
            </a:r>
            <a:endParaRPr b="0" lang="es-AR" sz="2000" spc="-1" strike="noStrike">
              <a:solidFill>
                <a:srgbClr val="000000"/>
              </a:solidFill>
              <a:latin typeface="Arial"/>
            </a:endParaRPr>
          </a:p>
          <a:p>
            <a:pPr algn="ctr">
              <a:lnSpc>
                <a:spcPct val="150000"/>
              </a:lnSpc>
              <a:spcBef>
                <a:spcPts val="601"/>
              </a:spcBef>
              <a:spcAft>
                <a:spcPts val="1199"/>
              </a:spcAft>
              <a:tabLst>
                <a:tab algn="l" pos="0"/>
              </a:tabLst>
            </a:pPr>
            <a:r>
              <a:rPr b="1" lang="es-ES" sz="2000" spc="-1" strike="noStrike">
                <a:solidFill>
                  <a:srgbClr val="c00000"/>
                </a:solidFill>
                <a:latin typeface="Segoe UI"/>
              </a:rPr>
              <a:t>T</a:t>
            </a:r>
            <a:endParaRPr b="0" lang="es-AR" sz="2000" spc="-1" strike="noStrike">
              <a:solidFill>
                <a:srgbClr val="000000"/>
              </a:solidFill>
              <a:latin typeface="Arial"/>
            </a:endParaRPr>
          </a:p>
          <a:p>
            <a:pPr algn="ctr">
              <a:lnSpc>
                <a:spcPct val="150000"/>
              </a:lnSpc>
              <a:spcBef>
                <a:spcPts val="601"/>
              </a:spcBef>
              <a:spcAft>
                <a:spcPts val="1199"/>
              </a:spcAft>
              <a:tabLst>
                <a:tab algn="l" pos="0"/>
              </a:tabLst>
            </a:pPr>
            <a:endParaRPr b="0" lang="es-AR" sz="2000" spc="-1" strike="noStrike">
              <a:solidFill>
                <a:srgbClr val="000000"/>
              </a:solidFill>
              <a:latin typeface="Arial"/>
            </a:endParaRPr>
          </a:p>
          <a:p>
            <a:pPr>
              <a:lnSpc>
                <a:spcPct val="150000"/>
              </a:lnSpc>
              <a:spcBef>
                <a:spcPts val="601"/>
              </a:spcBef>
              <a:spcAft>
                <a:spcPts val="1199"/>
              </a:spcAft>
              <a:tabLst>
                <a:tab algn="l" pos="0"/>
              </a:tabLst>
            </a:pPr>
            <a:endParaRPr b="0" lang="es-AR" sz="2000" spc="-1" strike="noStrike">
              <a:solidFill>
                <a:srgbClr val="000000"/>
              </a:solidFill>
              <a:latin typeface="Arial"/>
            </a:endParaRPr>
          </a:p>
          <a:p>
            <a:pPr>
              <a:lnSpc>
                <a:spcPct val="150000"/>
              </a:lnSpc>
              <a:spcBef>
                <a:spcPts val="601"/>
              </a:spcBef>
              <a:spcAft>
                <a:spcPts val="1199"/>
              </a:spcAft>
              <a:tabLst>
                <a:tab algn="l" pos="0"/>
              </a:tabLst>
            </a:pPr>
            <a:endParaRPr b="0" lang="es-AR" sz="2000" spc="-1" strike="noStrike">
              <a:solidFill>
                <a:srgbClr val="000000"/>
              </a:solidFill>
              <a:latin typeface="Arial"/>
            </a:endParaRPr>
          </a:p>
        </p:txBody>
      </p:sp>
      <p:sp>
        <p:nvSpPr>
          <p:cNvPr id="852" name="PlaceHolder 1"/>
          <p:cNvSpPr>
            <a:spLocks noGrp="1"/>
          </p:cNvSpPr>
          <p:nvPr>
            <p:ph type="title"/>
          </p:nvPr>
        </p:nvSpPr>
        <p:spPr>
          <a:xfrm>
            <a:off x="360000" y="360000"/>
            <a:ext cx="14198760" cy="1756080"/>
          </a:xfrm>
          <a:prstGeom prst="rect">
            <a:avLst/>
          </a:prstGeom>
          <a:noFill/>
          <a:ln w="0">
            <a:noFill/>
          </a:ln>
        </p:spPr>
        <p:txBody>
          <a:bodyPr anchor="ctr">
            <a:noAutofit/>
          </a:bodyPr>
          <a:p>
            <a:pPr indent="0" algn="ctr">
              <a:lnSpc>
                <a:spcPct val="100000"/>
              </a:lnSpc>
              <a:buNone/>
            </a:pPr>
            <a:r>
              <a:rPr b="0" lang="es-AR" sz="4400" spc="-1" strike="noStrike">
                <a:solidFill>
                  <a:srgbClr val="558ed5"/>
                </a:solidFill>
                <a:latin typeface="Calibri"/>
              </a:rPr>
              <a:t>T</a:t>
            </a:r>
            <a:r>
              <a:rPr b="0" lang="es-AR" sz="4400" spc="-1" strike="noStrike">
                <a:solidFill>
                  <a:srgbClr val="558ed5"/>
                </a:solidFill>
                <a:latin typeface="Calibri"/>
              </a:rPr>
              <a:t>i</a:t>
            </a:r>
            <a:r>
              <a:rPr b="0" lang="es-AR" sz="4400" spc="-1" strike="noStrike">
                <a:solidFill>
                  <a:srgbClr val="558ed5"/>
                </a:solidFill>
                <a:latin typeface="Calibri"/>
              </a:rPr>
              <a:t>m</a:t>
            </a:r>
            <a:r>
              <a:rPr b="0" lang="es-AR" sz="4400" spc="-1" strike="noStrike">
                <a:solidFill>
                  <a:srgbClr val="558ed5"/>
                </a:solidFill>
                <a:latin typeface="Calibri"/>
              </a:rPr>
              <a:t>e</a:t>
            </a:r>
            <a:r>
              <a:rPr b="0" lang="es-AR" sz="4400" spc="-1" strike="noStrike">
                <a:solidFill>
                  <a:srgbClr val="558ed5"/>
                </a:solidFill>
                <a:latin typeface="Calibri"/>
              </a:rPr>
              <a:t>r</a:t>
            </a:r>
            <a:r>
              <a:rPr b="0" lang="es-AR" sz="4400" spc="-1" strike="noStrike">
                <a:solidFill>
                  <a:srgbClr val="558ed5"/>
                </a:solidFill>
                <a:latin typeface="Calibri"/>
              </a:rPr>
              <a:t> </a:t>
            </a:r>
            <a:r>
              <a:rPr b="0" lang="es-AR" sz="4400" spc="-1" strike="noStrike">
                <a:solidFill>
                  <a:srgbClr val="558ed5"/>
                </a:solidFill>
                <a:latin typeface="Calibri"/>
              </a:rPr>
              <a:t>0</a:t>
            </a:r>
            <a:r>
              <a:rPr b="0" lang="es-AR" sz="4400" spc="-1" strike="noStrike">
                <a:solidFill>
                  <a:srgbClr val="558ed5"/>
                </a:solidFill>
                <a:latin typeface="Calibri"/>
              </a:rPr>
              <a:t> </a:t>
            </a:r>
            <a:r>
              <a:rPr b="0" lang="es-AR" sz="4400" spc="-1" strike="noStrike">
                <a:solidFill>
                  <a:srgbClr val="558ed5"/>
                </a:solidFill>
                <a:latin typeface="Calibri"/>
              </a:rPr>
              <a:t>c</a:t>
            </a:r>
            <a:r>
              <a:rPr b="0" lang="es-AR" sz="4400" spc="-1" strike="noStrike">
                <a:solidFill>
                  <a:srgbClr val="558ed5"/>
                </a:solidFill>
                <a:latin typeface="Calibri"/>
              </a:rPr>
              <a:t>o</a:t>
            </a:r>
            <a:r>
              <a:rPr b="0" lang="es-AR" sz="4400" spc="-1" strike="noStrike">
                <a:solidFill>
                  <a:srgbClr val="558ed5"/>
                </a:solidFill>
                <a:latin typeface="Calibri"/>
              </a:rPr>
              <a:t>m</a:t>
            </a:r>
            <a:r>
              <a:rPr b="0" lang="es-AR" sz="4400" spc="-1" strike="noStrike">
                <a:solidFill>
                  <a:srgbClr val="558ed5"/>
                </a:solidFill>
                <a:latin typeface="Calibri"/>
              </a:rPr>
              <a:t>o</a:t>
            </a:r>
            <a:r>
              <a:rPr b="0" lang="es-AR" sz="4400" spc="-1" strike="noStrike">
                <a:solidFill>
                  <a:srgbClr val="558ed5"/>
                </a:solidFill>
                <a:latin typeface="Calibri"/>
              </a:rPr>
              <a:t> </a:t>
            </a:r>
            <a:r>
              <a:rPr b="0" lang="es-AR" sz="4400" spc="-1" strike="noStrike">
                <a:solidFill>
                  <a:srgbClr val="558ed5"/>
                </a:solidFill>
                <a:latin typeface="Calibri"/>
              </a:rPr>
              <a:t>T</a:t>
            </a:r>
            <a:r>
              <a:rPr b="0" lang="es-AR" sz="4400" spc="-1" strike="noStrike">
                <a:solidFill>
                  <a:srgbClr val="558ed5"/>
                </a:solidFill>
                <a:latin typeface="Calibri"/>
              </a:rPr>
              <a:t>e</a:t>
            </a:r>
            <a:r>
              <a:rPr b="0" lang="es-AR" sz="4400" spc="-1" strike="noStrike">
                <a:solidFill>
                  <a:srgbClr val="558ed5"/>
                </a:solidFill>
                <a:latin typeface="Calibri"/>
              </a:rPr>
              <a:t>m</a:t>
            </a:r>
            <a:r>
              <a:rPr b="0" lang="es-AR" sz="4400" spc="-1" strike="noStrike">
                <a:solidFill>
                  <a:srgbClr val="558ed5"/>
                </a:solidFill>
                <a:latin typeface="Calibri"/>
              </a:rPr>
              <a:t>p</a:t>
            </a:r>
            <a:r>
              <a:rPr b="0" lang="es-AR" sz="4400" spc="-1" strike="noStrike">
                <a:solidFill>
                  <a:srgbClr val="558ed5"/>
                </a:solidFill>
                <a:latin typeface="Calibri"/>
              </a:rPr>
              <a:t>o</a:t>
            </a:r>
            <a:r>
              <a:rPr b="0" lang="es-AR" sz="4400" spc="-1" strike="noStrike">
                <a:solidFill>
                  <a:srgbClr val="558ed5"/>
                </a:solidFill>
                <a:latin typeface="Calibri"/>
              </a:rPr>
              <a:t>r</a:t>
            </a:r>
            <a:r>
              <a:rPr b="0" lang="es-AR" sz="4400" spc="-1" strike="noStrike">
                <a:solidFill>
                  <a:srgbClr val="558ed5"/>
                </a:solidFill>
                <a:latin typeface="Calibri"/>
              </a:rPr>
              <a:t>i</a:t>
            </a:r>
            <a:r>
              <a:rPr b="0" lang="es-AR" sz="4400" spc="-1" strike="noStrike">
                <a:solidFill>
                  <a:srgbClr val="558ed5"/>
                </a:solidFill>
                <a:latin typeface="Calibri"/>
              </a:rPr>
              <a:t>z</a:t>
            </a:r>
            <a:r>
              <a:rPr b="0" lang="es-AR" sz="4400" spc="-1" strike="noStrike">
                <a:solidFill>
                  <a:srgbClr val="558ed5"/>
                </a:solidFill>
                <a:latin typeface="Calibri"/>
              </a:rPr>
              <a:t>a</a:t>
            </a:r>
            <a:r>
              <a:rPr b="0" lang="es-AR" sz="4400" spc="-1" strike="noStrike">
                <a:solidFill>
                  <a:srgbClr val="558ed5"/>
                </a:solidFill>
                <a:latin typeface="Calibri"/>
              </a:rPr>
              <a:t>d</a:t>
            </a:r>
            <a:r>
              <a:rPr b="0" lang="es-AR" sz="4400" spc="-1" strike="noStrike">
                <a:solidFill>
                  <a:srgbClr val="558ed5"/>
                </a:solidFill>
                <a:latin typeface="Calibri"/>
              </a:rPr>
              <a:t>o</a:t>
            </a:r>
            <a:r>
              <a:rPr b="0" lang="es-AR" sz="4400" spc="-1" strike="noStrike">
                <a:solidFill>
                  <a:srgbClr val="558ed5"/>
                </a:solidFill>
                <a:latin typeface="Calibri"/>
              </a:rPr>
              <a:t>r</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Marcador de contenido 2"/>
          <p:cNvSpPr/>
          <p:nvPr/>
        </p:nvSpPr>
        <p:spPr>
          <a:xfrm>
            <a:off x="1524240" y="2651040"/>
            <a:ext cx="12684600" cy="6878160"/>
          </a:xfrm>
          <a:prstGeom prst="rect">
            <a:avLst/>
          </a:prstGeom>
          <a:noFill/>
          <a:ln w="0">
            <a:noFill/>
          </a:ln>
        </p:spPr>
        <p:style>
          <a:lnRef idx="0"/>
          <a:fillRef idx="0"/>
          <a:effectRef idx="0"/>
          <a:fontRef idx="minor"/>
        </p:style>
        <p:txBody>
          <a:bodyPr lIns="90000" rIns="90000" tIns="45000" bIns="45000" anchor="t">
            <a:noAutofit/>
          </a:bodyPr>
          <a:p>
            <a:pPr marL="285840" indent="-285840">
              <a:lnSpc>
                <a:spcPct val="150000"/>
              </a:lnSpc>
              <a:spcBef>
                <a:spcPts val="601"/>
              </a:spcBef>
              <a:spcAft>
                <a:spcPts val="1199"/>
              </a:spcAft>
              <a:buClr>
                <a:srgbClr val="d24726"/>
              </a:buClr>
              <a:buSzPct val="150000"/>
              <a:buFont typeface="Arial"/>
              <a:buChar char="•"/>
            </a:pPr>
            <a:r>
              <a:rPr b="0" lang="es-AR" sz="2000" spc="-1" strike="noStrike">
                <a:solidFill>
                  <a:srgbClr val="000000"/>
                </a:solidFill>
                <a:latin typeface="Segoe UI"/>
              </a:rPr>
              <a:t>Ejemplo 1: Identificar qué bits y registros se tienen que usar para generar un delay de 20ms y definir sus valores.</a:t>
            </a:r>
            <a:endParaRPr b="0" lang="es-AR" sz="2000" spc="-1" strike="noStrike">
              <a:solidFill>
                <a:srgbClr val="000000"/>
              </a:solidFill>
              <a:latin typeface="Arial"/>
            </a:endParaRPr>
          </a:p>
          <a:p>
            <a:pPr>
              <a:lnSpc>
                <a:spcPct val="150000"/>
              </a:lnSpc>
              <a:spcBef>
                <a:spcPts val="601"/>
              </a:spcBef>
              <a:spcAft>
                <a:spcPts val="1199"/>
              </a:spcAft>
              <a:tabLst>
                <a:tab algn="l" pos="0"/>
              </a:tabLst>
            </a:pPr>
            <a:r>
              <a:rPr b="1" i="1" lang="es-AR" sz="2000" spc="-1" strike="noStrike" u="sng">
                <a:solidFill>
                  <a:srgbClr val="c00000"/>
                </a:solidFill>
                <a:uFillTx/>
                <a:latin typeface="Segoe UI"/>
              </a:rPr>
              <a:t>Pasos a seguir:</a:t>
            </a:r>
            <a:endParaRPr b="0" lang="es-AR" sz="2000" spc="-1" strike="noStrike">
              <a:solidFill>
                <a:srgbClr val="000000"/>
              </a:solidFill>
              <a:latin typeface="Arial"/>
            </a:endParaRPr>
          </a:p>
          <a:p>
            <a:pPr marL="457200" indent="-45720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¿Hay que usar preescaler? </a:t>
            </a:r>
            <a:endParaRPr b="0" lang="es-AR" sz="2000" spc="-1" strike="noStrike">
              <a:solidFill>
                <a:srgbClr val="000000"/>
              </a:solidFill>
              <a:latin typeface="Arial"/>
            </a:endParaRPr>
          </a:p>
          <a:p>
            <a:pPr marL="457200" indent="-45720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En caso de que se requiera, identificar el valor del preescaler.</a:t>
            </a:r>
            <a:endParaRPr b="0" lang="es-AR" sz="2000" spc="-1" strike="noStrike">
              <a:solidFill>
                <a:srgbClr val="000000"/>
              </a:solidFill>
              <a:latin typeface="Arial"/>
            </a:endParaRPr>
          </a:p>
          <a:p>
            <a:pPr marL="457200" indent="-45720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Despejar el valor de TMR0.</a:t>
            </a:r>
            <a:endParaRPr b="0" lang="es-AR" sz="2000" spc="-1" strike="noStrike">
              <a:solidFill>
                <a:srgbClr val="000000"/>
              </a:solidFill>
              <a:latin typeface="Arial"/>
            </a:endParaRPr>
          </a:p>
          <a:p>
            <a:pPr marL="457200" indent="-45720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Identificar los valores de los registros a usar.</a:t>
            </a:r>
            <a:endParaRPr b="0" lang="es-AR" sz="2000" spc="-1" strike="noStrike">
              <a:solidFill>
                <a:srgbClr val="000000"/>
              </a:solidFill>
              <a:latin typeface="Arial"/>
            </a:endParaRPr>
          </a:p>
          <a:p>
            <a:pPr>
              <a:lnSpc>
                <a:spcPct val="150000"/>
              </a:lnSpc>
              <a:spcBef>
                <a:spcPts val="601"/>
              </a:spcBef>
              <a:spcAft>
                <a:spcPts val="1199"/>
              </a:spcAft>
              <a:tabLst>
                <a:tab algn="l" pos="0"/>
              </a:tabLst>
            </a:pPr>
            <a:endParaRPr b="0" lang="es-AR" sz="2000" spc="-1" strike="noStrike">
              <a:solidFill>
                <a:srgbClr val="000000"/>
              </a:solidFill>
              <a:latin typeface="Arial"/>
            </a:endParaRPr>
          </a:p>
          <a:p>
            <a:pPr>
              <a:lnSpc>
                <a:spcPct val="150000"/>
              </a:lnSpc>
              <a:spcBef>
                <a:spcPts val="601"/>
              </a:spcBef>
              <a:spcAft>
                <a:spcPts val="1199"/>
              </a:spcAft>
              <a:tabLst>
                <a:tab algn="l" pos="0"/>
              </a:tabLst>
            </a:pPr>
            <a:endParaRPr b="0" lang="es-AR" sz="2000" spc="-1" strike="noStrike">
              <a:solidFill>
                <a:srgbClr val="000000"/>
              </a:solidFill>
              <a:latin typeface="Arial"/>
            </a:endParaRPr>
          </a:p>
          <a:p>
            <a:pPr>
              <a:lnSpc>
                <a:spcPct val="150000"/>
              </a:lnSpc>
              <a:spcBef>
                <a:spcPts val="601"/>
              </a:spcBef>
              <a:spcAft>
                <a:spcPts val="1199"/>
              </a:spcAft>
              <a:tabLst>
                <a:tab algn="l" pos="0"/>
              </a:tabLst>
            </a:pPr>
            <a:endParaRPr b="0" lang="es-AR" sz="2000" spc="-1" strike="noStrike">
              <a:solidFill>
                <a:srgbClr val="000000"/>
              </a:solidFill>
              <a:latin typeface="Arial"/>
            </a:endParaRPr>
          </a:p>
        </p:txBody>
      </p:sp>
      <p:sp>
        <p:nvSpPr>
          <p:cNvPr id="854" name="PlaceHolder 1"/>
          <p:cNvSpPr>
            <a:spLocks noGrp="1"/>
          </p:cNvSpPr>
          <p:nvPr>
            <p:ph type="title"/>
          </p:nvPr>
        </p:nvSpPr>
        <p:spPr>
          <a:xfrm>
            <a:off x="360000" y="360000"/>
            <a:ext cx="14198760" cy="1756080"/>
          </a:xfrm>
          <a:prstGeom prst="rect">
            <a:avLst/>
          </a:prstGeom>
          <a:noFill/>
          <a:ln w="0">
            <a:noFill/>
          </a:ln>
        </p:spPr>
        <p:txBody>
          <a:bodyPr anchor="ctr">
            <a:noAutofit/>
          </a:bodyPr>
          <a:p>
            <a:pPr indent="0" algn="ctr">
              <a:lnSpc>
                <a:spcPct val="100000"/>
              </a:lnSpc>
              <a:buNone/>
            </a:pPr>
            <a:r>
              <a:rPr b="0" lang="es-AR" sz="4400" spc="-1" strike="noStrike">
                <a:solidFill>
                  <a:srgbClr val="558ed5"/>
                </a:solidFill>
                <a:latin typeface="Calibri"/>
              </a:rPr>
              <a:t>Timer 0 como Temporizador</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p:nvPr>
        </p:nvSpPr>
        <p:spPr>
          <a:xfrm>
            <a:off x="939240" y="2933640"/>
            <a:ext cx="13187160" cy="6327000"/>
          </a:xfrm>
          <a:prstGeom prst="rect">
            <a:avLst/>
          </a:prstGeom>
          <a:noFill/>
          <a:ln w="0">
            <a:noFill/>
          </a:ln>
        </p:spPr>
        <p:txBody>
          <a:bodyPr anchor="t">
            <a:normAutofit/>
          </a:bodyPr>
          <a:p>
            <a:pPr indent="0">
              <a:lnSpc>
                <a:spcPct val="150000"/>
              </a:lnSpc>
              <a:spcBef>
                <a:spcPts val="601"/>
              </a:spcBef>
              <a:spcAft>
                <a:spcPts val="1199"/>
              </a:spcAft>
              <a:buNone/>
              <a:tabLst>
                <a:tab algn="l" pos="0"/>
              </a:tabLst>
            </a:pPr>
            <a:r>
              <a:rPr b="0" lang="es-AR" sz="2000" spc="-1" strike="noStrike">
                <a:solidFill>
                  <a:srgbClr val="000000"/>
                </a:solidFill>
                <a:latin typeface="Segoe UI"/>
              </a:rPr>
              <a:t>Para calcular un tiempo 20 ms:</a:t>
            </a:r>
            <a:endParaRPr b="0" lang="en-US" sz="2000" spc="-1" strike="noStrike">
              <a:solidFill>
                <a:srgbClr val="000000"/>
              </a:solidFill>
              <a:latin typeface="Calibri"/>
            </a:endParaRPr>
          </a:p>
          <a:p>
            <a:pPr marL="493920" indent="-493920">
              <a:lnSpc>
                <a:spcPct val="150000"/>
              </a:lnSpc>
              <a:spcBef>
                <a:spcPts val="601"/>
              </a:spcBef>
              <a:buClr>
                <a:srgbClr val="d24726"/>
              </a:buClr>
              <a:buFont typeface="Calibri"/>
              <a:buAutoNum type="arabicPeriod"/>
              <a:tabLst>
                <a:tab algn="l" pos="0"/>
              </a:tabLst>
            </a:pPr>
            <a:r>
              <a:rPr b="0" lang="es-AR" sz="2000" spc="-1" strike="noStrike">
                <a:solidFill>
                  <a:srgbClr val="000000"/>
                </a:solidFill>
                <a:latin typeface="Segoe UI"/>
              </a:rPr>
              <a:t>Sí, se debe usar preescaler. ¿Por qué?</a:t>
            </a:r>
            <a:endParaRPr b="0" lang="en-US" sz="2000" spc="-1" strike="noStrike">
              <a:solidFill>
                <a:srgbClr val="000000"/>
              </a:solidFill>
              <a:latin typeface="Calibri"/>
            </a:endParaRPr>
          </a:p>
          <a:p>
            <a:pPr marL="493920" indent="-49392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Mínimo se requerirá usarlo en 1:128. ¿Por qué?</a:t>
            </a:r>
            <a:endParaRPr b="0" lang="en-US" sz="2000" spc="-1" strike="noStrike">
              <a:solidFill>
                <a:srgbClr val="000000"/>
              </a:solidFill>
              <a:latin typeface="Calibri"/>
            </a:endParaRPr>
          </a:p>
          <a:p>
            <a:pPr marL="493920" indent="-49392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De la fórmula presentada anteriormente, tomando a “T” en µs, se despeja:</a:t>
            </a:r>
            <a:endParaRPr b="0" lang="en-US" sz="2000" spc="-1" strike="noStrike">
              <a:solidFill>
                <a:srgbClr val="000000"/>
              </a:solidFill>
              <a:latin typeface="Calibri"/>
            </a:endParaRPr>
          </a:p>
          <a:p>
            <a:pPr indent="0">
              <a:lnSpc>
                <a:spcPct val="150000"/>
              </a:lnSpc>
              <a:spcBef>
                <a:spcPts val="601"/>
              </a:spcBef>
              <a:buNone/>
              <a:tabLst>
                <a:tab algn="l" pos="0"/>
              </a:tabLst>
            </a:pPr>
            <a:r>
              <a:rPr b="0" lang="es-AR" sz="2000" spc="-1" strike="noStrike">
                <a:solidFill>
                  <a:srgbClr val="000000"/>
                </a:solidFill>
                <a:latin typeface="Segoe UI"/>
              </a:rPr>
              <a:t> </a:t>
            </a:r>
            <a:r>
              <a:rPr b="0" lang="es-AR" sz="2000" spc="-1" strike="noStrike">
                <a:solidFill>
                  <a:srgbClr val="000000"/>
                </a:solidFill>
                <a:latin typeface="Segoe UI"/>
              </a:rPr>
              <a:t>Para nuestro ejemplo: </a:t>
            </a:r>
            <a:endParaRPr b="0" lang="en-US" sz="2000" spc="-1" strike="noStrike">
              <a:solidFill>
                <a:srgbClr val="000000"/>
              </a:solidFill>
              <a:latin typeface="Calibri"/>
            </a:endParaRPr>
          </a:p>
          <a:p>
            <a:pPr indent="0" algn="ctr">
              <a:lnSpc>
                <a:spcPct val="150000"/>
              </a:lnSpc>
              <a:spcBef>
                <a:spcPts val="601"/>
              </a:spcBef>
              <a:buNone/>
              <a:tabLst>
                <a:tab algn="l" pos="0"/>
              </a:tabLst>
            </a:pPr>
            <a:r>
              <a:rPr b="1" i="1" lang="es-AR" sz="2000" spc="-1" strike="noStrike">
                <a:solidFill>
                  <a:srgbClr val="ff0000"/>
                </a:solidFill>
                <a:latin typeface="Segoe UI"/>
              </a:rPr>
              <a:t>TMRO = 256 – Tiempo 256 -100= 156</a:t>
            </a:r>
            <a:endParaRPr b="0" lang="en-US" sz="2000" spc="-1" strike="noStrike">
              <a:solidFill>
                <a:srgbClr val="000000"/>
              </a:solidFill>
              <a:latin typeface="Calibri"/>
            </a:endParaRPr>
          </a:p>
          <a:p>
            <a:pPr marL="493920" indent="-493920">
              <a:lnSpc>
                <a:spcPct val="150000"/>
              </a:lnSpc>
              <a:spcBef>
                <a:spcPts val="601"/>
              </a:spcBef>
              <a:spcAft>
                <a:spcPts val="1199"/>
              </a:spcAft>
              <a:buClr>
                <a:srgbClr val="d24726"/>
              </a:buClr>
              <a:buFont typeface="Calibri"/>
              <a:buAutoNum type="arabicPeriod" startAt="4"/>
              <a:tabLst>
                <a:tab algn="l" pos="0"/>
              </a:tabLst>
            </a:pPr>
            <a:r>
              <a:rPr b="0" lang="es-AR" sz="2000" spc="-1" strike="noStrike">
                <a:solidFill>
                  <a:srgbClr val="000000"/>
                </a:solidFill>
                <a:latin typeface="Segoe UI"/>
              </a:rPr>
              <a:t>¿Qué valores deben tomar los registros del controlador?</a:t>
            </a:r>
            <a:endParaRPr b="0" lang="en-US" sz="2000" spc="-1" strike="noStrike">
              <a:solidFill>
                <a:srgbClr val="000000"/>
              </a:solidFill>
              <a:latin typeface="Calibri"/>
            </a:endParaRPr>
          </a:p>
          <a:p>
            <a:pPr indent="0">
              <a:lnSpc>
                <a:spcPct val="150000"/>
              </a:lnSpc>
              <a:spcBef>
                <a:spcPts val="601"/>
              </a:spcBef>
              <a:spcAft>
                <a:spcPts val="1199"/>
              </a:spcAft>
              <a:buNone/>
              <a:tabLst>
                <a:tab algn="l" pos="0"/>
              </a:tabLst>
            </a:pPr>
            <a:r>
              <a:rPr b="1" lang="es-AR" sz="2000" spc="-1" strike="noStrike">
                <a:solidFill>
                  <a:srgbClr val="c00000"/>
                </a:solidFill>
                <a:latin typeface="Segoe UI"/>
              </a:rPr>
              <a:t>            </a:t>
            </a:r>
            <a:r>
              <a:rPr b="1" lang="es-AR" sz="2000" spc="-1" strike="noStrike">
                <a:solidFill>
                  <a:srgbClr val="c00000"/>
                </a:solidFill>
                <a:latin typeface="Segoe UI"/>
              </a:rPr>
              <a:t>TMR0 </a:t>
            </a:r>
            <a:endParaRPr b="0" lang="en-US" sz="2000" spc="-1" strike="noStrike">
              <a:solidFill>
                <a:srgbClr val="000000"/>
              </a:solidFill>
              <a:latin typeface="Calibri"/>
            </a:endParaRPr>
          </a:p>
          <a:p>
            <a:pPr indent="0">
              <a:lnSpc>
                <a:spcPct val="150000"/>
              </a:lnSpc>
              <a:spcBef>
                <a:spcPts val="601"/>
              </a:spcBef>
              <a:spcAft>
                <a:spcPts val="1199"/>
              </a:spcAft>
              <a:buNone/>
              <a:tabLst>
                <a:tab algn="l" pos="0"/>
              </a:tabLst>
            </a:pPr>
            <a:endParaRPr b="0" lang="en-US" sz="2000" spc="-1" strike="noStrike">
              <a:solidFill>
                <a:srgbClr val="000000"/>
              </a:solidFill>
              <a:latin typeface="Calibri"/>
            </a:endParaRPr>
          </a:p>
          <a:p>
            <a:pPr indent="0">
              <a:lnSpc>
                <a:spcPct val="150000"/>
              </a:lnSpc>
              <a:spcBef>
                <a:spcPts val="601"/>
              </a:spcBef>
              <a:spcAft>
                <a:spcPts val="1199"/>
              </a:spcAft>
              <a:buNone/>
              <a:tabLst>
                <a:tab algn="l" pos="0"/>
              </a:tabLst>
            </a:pPr>
            <a:endParaRPr b="0" lang="en-US" sz="2000" spc="-1" strike="noStrike">
              <a:solidFill>
                <a:srgbClr val="000000"/>
              </a:solidFill>
              <a:latin typeface="Calibri"/>
            </a:endParaRPr>
          </a:p>
          <a:p>
            <a:pPr indent="0">
              <a:lnSpc>
                <a:spcPct val="150000"/>
              </a:lnSpc>
              <a:spcBef>
                <a:spcPts val="601"/>
              </a:spcBef>
              <a:spcAft>
                <a:spcPts val="1199"/>
              </a:spcAft>
              <a:buNone/>
              <a:tabLst>
                <a:tab algn="l" pos="0"/>
              </a:tabLst>
            </a:pPr>
            <a:endParaRPr b="0" lang="en-US" sz="2000" spc="-1" strike="noStrike">
              <a:solidFill>
                <a:srgbClr val="000000"/>
              </a:solidFill>
              <a:latin typeface="Calibri"/>
            </a:endParaRPr>
          </a:p>
          <a:p>
            <a:pPr indent="0">
              <a:lnSpc>
                <a:spcPct val="150000"/>
              </a:lnSpc>
              <a:spcBef>
                <a:spcPts val="601"/>
              </a:spcBef>
              <a:spcAft>
                <a:spcPts val="1199"/>
              </a:spcAft>
              <a:buNone/>
              <a:tabLst>
                <a:tab algn="l" pos="0"/>
              </a:tabLst>
            </a:pPr>
            <a:endParaRPr b="0" lang="en-US" sz="2000" spc="-1" strike="noStrike">
              <a:solidFill>
                <a:srgbClr val="000000"/>
              </a:solidFill>
              <a:latin typeface="Calibri"/>
            </a:endParaRPr>
          </a:p>
          <a:p>
            <a:pPr indent="0">
              <a:lnSpc>
                <a:spcPct val="150000"/>
              </a:lnSpc>
              <a:spcBef>
                <a:spcPts val="601"/>
              </a:spcBef>
              <a:spcAft>
                <a:spcPts val="1199"/>
              </a:spcAft>
              <a:buNone/>
              <a:tabLst>
                <a:tab algn="l" pos="0"/>
              </a:tabLst>
            </a:pPr>
            <a:endParaRPr b="0" lang="en-US" sz="2000" spc="-1" strike="noStrike">
              <a:solidFill>
                <a:srgbClr val="000000"/>
              </a:solidFill>
              <a:latin typeface="Calibri"/>
            </a:endParaRPr>
          </a:p>
        </p:txBody>
      </p:sp>
      <p:pic>
        <p:nvPicPr>
          <p:cNvPr id="856" name="Imagen 4" descr=""/>
          <p:cNvPicPr/>
          <p:nvPr/>
        </p:nvPicPr>
        <p:blipFill>
          <a:blip r:embed="rId1"/>
          <a:stretch/>
        </p:blipFill>
        <p:spPr>
          <a:xfrm>
            <a:off x="2129760" y="8838720"/>
            <a:ext cx="2663280" cy="527040"/>
          </a:xfrm>
          <a:prstGeom prst="rect">
            <a:avLst/>
          </a:prstGeom>
          <a:ln w="0">
            <a:noFill/>
          </a:ln>
        </p:spPr>
      </p:pic>
      <p:pic>
        <p:nvPicPr>
          <p:cNvPr id="857" name="Imagen 6" descr=""/>
          <p:cNvPicPr/>
          <p:nvPr/>
        </p:nvPicPr>
        <p:blipFill>
          <a:blip r:embed="rId2"/>
          <a:stretch/>
        </p:blipFill>
        <p:spPr>
          <a:xfrm>
            <a:off x="10125360" y="8863920"/>
            <a:ext cx="2663280" cy="527040"/>
          </a:xfrm>
          <a:prstGeom prst="rect">
            <a:avLst/>
          </a:prstGeom>
          <a:ln w="0">
            <a:noFill/>
          </a:ln>
        </p:spPr>
      </p:pic>
      <p:sp>
        <p:nvSpPr>
          <p:cNvPr id="858" name="CuadroTexto 2"/>
          <p:cNvSpPr/>
          <p:nvPr/>
        </p:nvSpPr>
        <p:spPr>
          <a:xfrm>
            <a:off x="5349600" y="8477280"/>
            <a:ext cx="10940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800" spc="-1" strike="noStrike">
                <a:solidFill>
                  <a:srgbClr val="c00000"/>
                </a:solidFill>
                <a:latin typeface="Calibri"/>
              </a:rPr>
              <a:t>OPTION</a:t>
            </a:r>
            <a:endParaRPr b="0" lang="es-AR" sz="1800" spc="-1" strike="noStrike">
              <a:solidFill>
                <a:srgbClr val="000000"/>
              </a:solidFill>
              <a:latin typeface="Arial"/>
            </a:endParaRPr>
          </a:p>
        </p:txBody>
      </p:sp>
      <p:sp>
        <p:nvSpPr>
          <p:cNvPr id="859" name="CuadroTexto 7"/>
          <p:cNvSpPr/>
          <p:nvPr/>
        </p:nvSpPr>
        <p:spPr>
          <a:xfrm>
            <a:off x="10180440" y="8477280"/>
            <a:ext cx="109260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800" spc="-1" strike="noStrike">
                <a:solidFill>
                  <a:srgbClr val="c00000"/>
                </a:solidFill>
                <a:latin typeface="Calibri"/>
              </a:rPr>
              <a:t>INTCON</a:t>
            </a:r>
            <a:endParaRPr b="0" lang="es-AR" sz="1800" spc="-1" strike="noStrike">
              <a:solidFill>
                <a:srgbClr val="000000"/>
              </a:solidFill>
              <a:latin typeface="Arial"/>
            </a:endParaRPr>
          </a:p>
        </p:txBody>
      </p:sp>
      <p:sp>
        <p:nvSpPr>
          <p:cNvPr id="860" name="PlaceHolder 2"/>
          <p:cNvSpPr>
            <a:spLocks noGrp="1"/>
          </p:cNvSpPr>
          <p:nvPr>
            <p:ph type="title"/>
          </p:nvPr>
        </p:nvSpPr>
        <p:spPr>
          <a:xfrm>
            <a:off x="360000" y="360000"/>
            <a:ext cx="14198760" cy="1756080"/>
          </a:xfrm>
          <a:prstGeom prst="rect">
            <a:avLst/>
          </a:prstGeom>
          <a:noFill/>
          <a:ln w="0">
            <a:noFill/>
          </a:ln>
        </p:spPr>
        <p:txBody>
          <a:bodyPr anchor="ctr">
            <a:noAutofit/>
          </a:bodyPr>
          <a:p>
            <a:pPr indent="0" algn="ctr">
              <a:lnSpc>
                <a:spcPct val="100000"/>
              </a:lnSpc>
              <a:buNone/>
            </a:pPr>
            <a:r>
              <a:rPr b="0" lang="es-AR" sz="4400" spc="-1" strike="noStrike">
                <a:solidFill>
                  <a:srgbClr val="558ed5"/>
                </a:solidFill>
                <a:latin typeface="Calibri"/>
              </a:rPr>
              <a:t>Timer 0 como Temporizador</a:t>
            </a:r>
            <a:endParaRPr b="0" lang="en-US" sz="4400" spc="-1" strike="noStrike">
              <a:solidFill>
                <a:srgbClr val="000000"/>
              </a:solidFill>
              <a:latin typeface="Calibri"/>
            </a:endParaRPr>
          </a:p>
        </p:txBody>
      </p:sp>
      <p:sp>
        <p:nvSpPr>
          <p:cNvPr id="861" name="CuadroTexto 1"/>
          <p:cNvSpPr/>
          <p:nvPr/>
        </p:nvSpPr>
        <p:spPr>
          <a:xfrm>
            <a:off x="2361240" y="9341640"/>
            <a:ext cx="2239920" cy="63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800" spc="-1" strike="noStrike">
                <a:solidFill>
                  <a:srgbClr val="ff0000"/>
                </a:solidFill>
                <a:latin typeface="Calibri"/>
              </a:rPr>
              <a:t>1  0   0   1  1  1  0   0</a:t>
            </a:r>
            <a:endParaRPr b="0" lang="es-AR" sz="1800" spc="-1" strike="noStrike">
              <a:solidFill>
                <a:srgbClr val="000000"/>
              </a:solidFill>
              <a:latin typeface="Arial"/>
            </a:endParaRPr>
          </a:p>
          <a:p>
            <a:pPr>
              <a:lnSpc>
                <a:spcPct val="100000"/>
              </a:lnSpc>
            </a:pPr>
            <a:r>
              <a:rPr b="1" lang="es-ES" sz="1800" spc="-1" strike="noStrike">
                <a:solidFill>
                  <a:srgbClr val="ff0000"/>
                </a:solidFill>
                <a:latin typeface="Calibri"/>
              </a:rPr>
              <a:t>        </a:t>
            </a:r>
            <a:r>
              <a:rPr b="0" i="1" lang="es-ES" sz="1400" spc="-1" strike="noStrike">
                <a:solidFill>
                  <a:srgbClr val="ff0000"/>
                </a:solidFill>
                <a:latin typeface="Calibri"/>
              </a:rPr>
              <a:t>156 en base 2</a:t>
            </a:r>
            <a:endParaRPr b="0" lang="es-AR" sz="1400" spc="-1" strike="noStrike">
              <a:solidFill>
                <a:srgbClr val="000000"/>
              </a:solidFill>
              <a:latin typeface="Arial"/>
            </a:endParaRPr>
          </a:p>
        </p:txBody>
      </p:sp>
      <p:pic>
        <p:nvPicPr>
          <p:cNvPr id="862" name="Imagen 11" descr=""/>
          <p:cNvPicPr/>
          <p:nvPr/>
        </p:nvPicPr>
        <p:blipFill>
          <a:blip r:embed="rId3"/>
          <a:stretch/>
        </p:blipFill>
        <p:spPr>
          <a:xfrm>
            <a:off x="5302080" y="8964720"/>
            <a:ext cx="4334760" cy="401760"/>
          </a:xfrm>
          <a:prstGeom prst="rect">
            <a:avLst/>
          </a:prstGeom>
          <a:ln w="0">
            <a:noFill/>
          </a:ln>
        </p:spPr>
      </p:pic>
      <p:sp>
        <p:nvSpPr>
          <p:cNvPr id="863" name="CuadroTexto 12"/>
          <p:cNvSpPr/>
          <p:nvPr/>
        </p:nvSpPr>
        <p:spPr>
          <a:xfrm>
            <a:off x="6666840" y="9366120"/>
            <a:ext cx="26665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s-ES" sz="1800" spc="-1" strike="noStrike">
                <a:solidFill>
                  <a:schemeClr val="accent3">
                    <a:lumMod val="75000"/>
                  </a:schemeClr>
                </a:solidFill>
                <a:latin typeface="Calibri"/>
              </a:rPr>
              <a:t>0/1  0/1</a:t>
            </a:r>
            <a:r>
              <a:rPr b="1" lang="es-ES" sz="1800" spc="-1" strike="noStrike">
                <a:solidFill>
                  <a:srgbClr val="ff0000"/>
                </a:solidFill>
                <a:latin typeface="Calibri"/>
              </a:rPr>
              <a:t>   0     1     1      0</a:t>
            </a:r>
            <a:endParaRPr b="0" lang="es-AR" sz="1800" spc="-1" strike="noStrike">
              <a:solidFill>
                <a:srgbClr val="000000"/>
              </a:solidFill>
              <a:latin typeface="Arial"/>
            </a:endParaRPr>
          </a:p>
        </p:txBody>
      </p:sp>
      <p:sp>
        <p:nvSpPr>
          <p:cNvPr id="864" name="CuadroTexto 13"/>
          <p:cNvSpPr/>
          <p:nvPr/>
        </p:nvSpPr>
        <p:spPr>
          <a:xfrm>
            <a:off x="10327680" y="7255440"/>
            <a:ext cx="446400" cy="272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s-ES" sz="1200" spc="-1" strike="noStrike">
                <a:solidFill>
                  <a:srgbClr val="ff0000"/>
                </a:solidFill>
                <a:latin typeface="Calibri"/>
              </a:rPr>
              <a:t>(10)</a:t>
            </a:r>
            <a:endParaRPr b="0" lang="es-A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684720" y="512640"/>
            <a:ext cx="13983120" cy="1725120"/>
          </a:xfrm>
          <a:prstGeom prst="rect">
            <a:avLst/>
          </a:prstGeom>
          <a:noFill/>
          <a:ln w="0">
            <a:noFill/>
          </a:ln>
        </p:spPr>
        <p:txBody>
          <a:bodyPr lIns="0" rIns="0" tIns="0" anchor="ctr">
            <a:noAutofit/>
          </a:bodyPr>
          <a:p>
            <a:pPr indent="0">
              <a:lnSpc>
                <a:spcPts val="6100"/>
              </a:lnSpc>
              <a:buNone/>
            </a:pPr>
            <a:r>
              <a:rPr b="1" i="1" lang="es-ES" sz="4390" spc="-1" strike="noStrike">
                <a:solidFill>
                  <a:srgbClr val="ff0000"/>
                </a:solidFill>
                <a:latin typeface="Arial"/>
              </a:rPr>
              <a:t>Definición de un sistema programable </a:t>
            </a:r>
            <a:endParaRPr b="0" lang="en-US" sz="4390" spc="-1" strike="noStrike">
              <a:solidFill>
                <a:srgbClr val="000000"/>
              </a:solidFill>
              <a:latin typeface="Calibri"/>
            </a:endParaRPr>
          </a:p>
        </p:txBody>
      </p:sp>
      <p:sp>
        <p:nvSpPr>
          <p:cNvPr id="218" name="PlaceHolder 2"/>
          <p:cNvSpPr>
            <a:spLocks noGrp="1"/>
          </p:cNvSpPr>
          <p:nvPr>
            <p:ph/>
          </p:nvPr>
        </p:nvSpPr>
        <p:spPr>
          <a:xfrm>
            <a:off x="975600" y="2470680"/>
            <a:ext cx="13151160" cy="5969880"/>
          </a:xfrm>
          <a:prstGeom prst="rect">
            <a:avLst/>
          </a:prstGeom>
          <a:noFill/>
          <a:ln w="0">
            <a:noFill/>
          </a:ln>
        </p:spPr>
        <p:txBody>
          <a:bodyPr anchor="t">
            <a:noAutofit/>
          </a:bodyPr>
          <a:p>
            <a:pPr marL="343080" indent="-343080" algn="just">
              <a:lnSpc>
                <a:spcPct val="100000"/>
              </a:lnSpc>
              <a:spcBef>
                <a:spcPts val="641"/>
              </a:spcBef>
              <a:buClr>
                <a:srgbClr val="000000"/>
              </a:buClr>
              <a:buFont typeface="Arial"/>
              <a:buChar char="•"/>
            </a:pPr>
            <a:r>
              <a:rPr b="0" lang="es-ES" sz="3200" spc="-1" strike="noStrike">
                <a:solidFill>
                  <a:srgbClr val="000000"/>
                </a:solidFill>
                <a:latin typeface="Calibri"/>
              </a:rPr>
              <a:t>En términos generales un sistema programable </a:t>
            </a:r>
            <a:r>
              <a:rPr b="0" lang="es-ES" sz="3200" spc="-1" strike="noStrike">
                <a:solidFill>
                  <a:srgbClr val="000000"/>
                </a:solidFill>
                <a:latin typeface="Calibri"/>
              </a:rPr>
              <a:t>es un dispositivo o conjunto de dispositivos de </a:t>
            </a:r>
            <a:r>
              <a:rPr b="0" lang="es-ES" sz="3200" spc="-1" strike="noStrike">
                <a:solidFill>
                  <a:srgbClr val="000000"/>
                </a:solidFill>
                <a:latin typeface="Calibri"/>
              </a:rPr>
              <a:t>propósito general, que según sea necesario se </a:t>
            </a:r>
            <a:r>
              <a:rPr b="0" lang="es-ES" sz="3200" spc="-1" strike="noStrike">
                <a:solidFill>
                  <a:srgbClr val="000000"/>
                </a:solidFill>
                <a:latin typeface="Calibri"/>
              </a:rPr>
              <a:t>programa para resolver distintos problemas. </a:t>
            </a:r>
            <a:endParaRPr b="0" lang="en-US" sz="3200" spc="-1" strike="noStrike">
              <a:solidFill>
                <a:srgbClr val="000000"/>
              </a:solidFill>
              <a:latin typeface="Calibri"/>
            </a:endParaRPr>
          </a:p>
          <a:p>
            <a:pPr indent="0" algn="just">
              <a:lnSpc>
                <a:spcPct val="100000"/>
              </a:lnSpc>
              <a:spcBef>
                <a:spcPts val="641"/>
              </a:spcBef>
              <a:buNone/>
            </a:pPr>
            <a:endParaRPr b="0" lang="en-US" sz="3200" spc="-1" strike="noStrike">
              <a:solidFill>
                <a:srgbClr val="000000"/>
              </a:solidFill>
              <a:latin typeface="Calibri"/>
            </a:endParaRPr>
          </a:p>
          <a:p>
            <a:pPr marL="343080" indent="-343080" algn="just">
              <a:lnSpc>
                <a:spcPct val="100000"/>
              </a:lnSpc>
              <a:spcBef>
                <a:spcPts val="641"/>
              </a:spcBef>
              <a:buClr>
                <a:srgbClr val="000000"/>
              </a:buClr>
              <a:buFont typeface="Arial"/>
              <a:buChar char="•"/>
            </a:pPr>
            <a:r>
              <a:rPr b="0" lang="es-ES" sz="3200" spc="-1" strike="noStrike">
                <a:solidFill>
                  <a:srgbClr val="000000"/>
                </a:solidFill>
                <a:latin typeface="Calibri"/>
              </a:rPr>
              <a:t>El ejemplo mas conocido de sistema </a:t>
            </a:r>
            <a:r>
              <a:rPr b="0" lang="es-ES" sz="3200" spc="-1" strike="noStrike">
                <a:solidFill>
                  <a:srgbClr val="000000"/>
                </a:solidFill>
                <a:latin typeface="Calibri"/>
              </a:rPr>
              <a:t>programable es un PC.</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Marcador de contenido 2"/>
          <p:cNvSpPr/>
          <p:nvPr/>
        </p:nvSpPr>
        <p:spPr>
          <a:xfrm>
            <a:off x="1524240" y="2651040"/>
            <a:ext cx="12684600" cy="687816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601"/>
              </a:spcBef>
              <a:spcAft>
                <a:spcPts val="1199"/>
              </a:spcAft>
              <a:tabLst>
                <a:tab algn="l" pos="0"/>
              </a:tabLst>
            </a:pPr>
            <a:r>
              <a:rPr b="0" lang="es-AR" sz="2000" spc="-1" strike="noStrike">
                <a:solidFill>
                  <a:srgbClr val="000000"/>
                </a:solidFill>
                <a:latin typeface="Segoe UI"/>
              </a:rPr>
              <a:t>Ejercitación:</a:t>
            </a:r>
            <a:endParaRPr b="0" lang="es-AR" sz="2000" spc="-1" strike="noStrike">
              <a:solidFill>
                <a:srgbClr val="000000"/>
              </a:solidFill>
              <a:latin typeface="Arial"/>
            </a:endParaRPr>
          </a:p>
          <a:p>
            <a:pPr marL="457200" indent="-45720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Resolver el ejercicio de ejemplo con un preescaler de 1:256.</a:t>
            </a:r>
            <a:endParaRPr b="0" lang="es-AR" sz="2000" spc="-1" strike="noStrike">
              <a:solidFill>
                <a:srgbClr val="000000"/>
              </a:solidFill>
              <a:latin typeface="Arial"/>
            </a:endParaRPr>
          </a:p>
          <a:p>
            <a:pPr marL="457200" indent="-45720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Realizar una demora de 50ms. Completar todos los pasos vistos en el ejemplo. </a:t>
            </a:r>
            <a:endParaRPr b="0" lang="es-AR" sz="2000" spc="-1" strike="noStrike">
              <a:solidFill>
                <a:srgbClr val="000000"/>
              </a:solidFill>
              <a:latin typeface="Arial"/>
            </a:endParaRPr>
          </a:p>
          <a:p>
            <a:pPr marL="457200" indent="-45720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Idem ejercicio anterior con una demora de 1ms.</a:t>
            </a:r>
            <a:endParaRPr b="0" lang="es-AR" sz="2000" spc="-1" strike="noStrike">
              <a:solidFill>
                <a:srgbClr val="000000"/>
              </a:solidFill>
              <a:latin typeface="Arial"/>
            </a:endParaRPr>
          </a:p>
          <a:p>
            <a:pPr marL="457200" indent="-457200">
              <a:lnSpc>
                <a:spcPct val="150000"/>
              </a:lnSpc>
              <a:spcBef>
                <a:spcPts val="601"/>
              </a:spcBef>
              <a:spcAft>
                <a:spcPts val="1199"/>
              </a:spcAft>
              <a:buClr>
                <a:srgbClr val="d24726"/>
              </a:buClr>
              <a:buFont typeface="Calibri"/>
              <a:buAutoNum type="arabicPeriod"/>
              <a:tabLst>
                <a:tab algn="l" pos="0"/>
              </a:tabLst>
            </a:pPr>
            <a:r>
              <a:rPr b="0" lang="es-AR" sz="2000" spc="-1" strike="noStrike">
                <a:solidFill>
                  <a:srgbClr val="000000"/>
                </a:solidFill>
                <a:latin typeface="Segoe UI"/>
              </a:rPr>
              <a:t>Sabiendo que el tiempo máximo que se puede tomar es de 65ms, ¿como se podría generar una demora de 1 segundo utilizando el Timer 0?</a:t>
            </a:r>
            <a:endParaRPr b="0" lang="es-AR" sz="2000" spc="-1" strike="noStrike">
              <a:solidFill>
                <a:srgbClr val="000000"/>
              </a:solidFill>
              <a:latin typeface="Arial"/>
            </a:endParaRPr>
          </a:p>
          <a:p>
            <a:pPr>
              <a:lnSpc>
                <a:spcPct val="150000"/>
              </a:lnSpc>
              <a:spcBef>
                <a:spcPts val="601"/>
              </a:spcBef>
              <a:spcAft>
                <a:spcPts val="1199"/>
              </a:spcAft>
              <a:tabLst>
                <a:tab algn="l" pos="0"/>
              </a:tabLst>
            </a:pPr>
            <a:endParaRPr b="0" lang="es-AR" sz="2000" spc="-1" strike="noStrike">
              <a:solidFill>
                <a:srgbClr val="000000"/>
              </a:solidFill>
              <a:latin typeface="Arial"/>
            </a:endParaRPr>
          </a:p>
          <a:p>
            <a:pPr>
              <a:lnSpc>
                <a:spcPct val="150000"/>
              </a:lnSpc>
              <a:spcBef>
                <a:spcPts val="601"/>
              </a:spcBef>
              <a:spcAft>
                <a:spcPts val="1199"/>
              </a:spcAft>
              <a:tabLst>
                <a:tab algn="l" pos="0"/>
              </a:tabLst>
            </a:pPr>
            <a:endParaRPr b="0" lang="es-AR" sz="2000" spc="-1" strike="noStrike">
              <a:solidFill>
                <a:srgbClr val="000000"/>
              </a:solidFill>
              <a:latin typeface="Arial"/>
            </a:endParaRPr>
          </a:p>
          <a:p>
            <a:pPr>
              <a:lnSpc>
                <a:spcPct val="150000"/>
              </a:lnSpc>
              <a:spcBef>
                <a:spcPts val="601"/>
              </a:spcBef>
              <a:spcAft>
                <a:spcPts val="1199"/>
              </a:spcAft>
              <a:tabLst>
                <a:tab algn="l" pos="0"/>
              </a:tabLst>
            </a:pPr>
            <a:endParaRPr b="0" lang="es-AR" sz="2000" spc="-1" strike="noStrike">
              <a:solidFill>
                <a:srgbClr val="000000"/>
              </a:solidFill>
              <a:latin typeface="Arial"/>
            </a:endParaRPr>
          </a:p>
        </p:txBody>
      </p:sp>
      <p:sp>
        <p:nvSpPr>
          <p:cNvPr id="866" name="PlaceHolder 1"/>
          <p:cNvSpPr>
            <a:spLocks noGrp="1"/>
          </p:cNvSpPr>
          <p:nvPr>
            <p:ph type="title"/>
          </p:nvPr>
        </p:nvSpPr>
        <p:spPr>
          <a:xfrm>
            <a:off x="360000" y="360000"/>
            <a:ext cx="14198760" cy="1756080"/>
          </a:xfrm>
          <a:prstGeom prst="rect">
            <a:avLst/>
          </a:prstGeom>
          <a:noFill/>
          <a:ln w="0">
            <a:noFill/>
          </a:ln>
        </p:spPr>
        <p:txBody>
          <a:bodyPr anchor="ctr">
            <a:noAutofit/>
          </a:bodyPr>
          <a:p>
            <a:pPr indent="0" algn="ctr">
              <a:lnSpc>
                <a:spcPct val="100000"/>
              </a:lnSpc>
              <a:buNone/>
            </a:pPr>
            <a:r>
              <a:rPr b="0" lang="es-AR" sz="4400" spc="-1" strike="noStrike">
                <a:solidFill>
                  <a:srgbClr val="558ed5"/>
                </a:solidFill>
                <a:latin typeface="Calibri"/>
              </a:rPr>
              <a:t>Timer 0 como Temporizador</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title"/>
          </p:nvPr>
        </p:nvSpPr>
        <p:spPr>
          <a:xfrm>
            <a:off x="975600" y="722160"/>
            <a:ext cx="11081520" cy="150732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Cuestionario</a:t>
            </a:r>
            <a:br>
              <a:rPr sz="4400"/>
            </a:br>
            <a:r>
              <a:rPr b="1" lang="es-ES" sz="1200" spc="-1" strike="noStrike">
                <a:solidFill>
                  <a:srgbClr val="ff0000"/>
                </a:solidFill>
                <a:latin typeface="Calibri"/>
              </a:rPr>
              <a:t>(20 minutos)</a:t>
            </a:r>
            <a:endParaRPr b="0" lang="en-US" sz="1200" spc="-1" strike="noStrike">
              <a:solidFill>
                <a:srgbClr val="000000"/>
              </a:solidFill>
              <a:latin typeface="Calibri"/>
            </a:endParaRPr>
          </a:p>
        </p:txBody>
      </p:sp>
      <p:sp>
        <p:nvSpPr>
          <p:cNvPr id="868" name="PlaceHolder 2"/>
          <p:cNvSpPr>
            <a:spLocks noGrp="1"/>
          </p:cNvSpPr>
          <p:nvPr>
            <p:ph/>
          </p:nvPr>
        </p:nvSpPr>
        <p:spPr>
          <a:xfrm>
            <a:off x="975600" y="2470680"/>
            <a:ext cx="13458960" cy="5969880"/>
          </a:xfrm>
          <a:prstGeom prst="rect">
            <a:avLst/>
          </a:prstGeom>
          <a:noFill/>
          <a:ln w="0">
            <a:noFill/>
          </a:ln>
        </p:spPr>
        <p:txBody>
          <a:bodyPr anchor="t">
            <a:noAutofit/>
          </a:bodyPr>
          <a:p>
            <a:pPr marL="343080" indent="-343080">
              <a:lnSpc>
                <a:spcPct val="100000"/>
              </a:lnSpc>
              <a:spcBef>
                <a:spcPts val="641"/>
              </a:spcBef>
              <a:buClr>
                <a:srgbClr val="000000"/>
              </a:buClr>
              <a:buFont typeface="Arial"/>
              <a:buChar char="•"/>
            </a:pPr>
            <a:r>
              <a:rPr b="0" i="1" lang="es-ES" sz="3200" spc="-1" strike="noStrike">
                <a:solidFill>
                  <a:srgbClr val="000000"/>
                </a:solidFill>
                <a:latin typeface="Calibri"/>
              </a:rPr>
              <a:t>Describa el uso del Timer 0</a:t>
            </a:r>
            <a:endParaRPr b="0" lang="en-US" sz="32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i="1" lang="es-ES" sz="3200" spc="-1" strike="noStrike">
                <a:solidFill>
                  <a:srgbClr val="000000"/>
                </a:solidFill>
                <a:latin typeface="Calibri"/>
              </a:rPr>
              <a:t>Mencione  los registros trabajo que se utilizan para programar el Timer 0.</a:t>
            </a:r>
            <a:endParaRPr b="0" lang="en-US" sz="32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a:p>
            <a:pPr marL="343080" indent="-343080">
              <a:lnSpc>
                <a:spcPct val="100000"/>
              </a:lnSpc>
              <a:spcBef>
                <a:spcPts val="641"/>
              </a:spcBef>
              <a:buClr>
                <a:srgbClr val="000000"/>
              </a:buClr>
              <a:buFont typeface="Arial"/>
              <a:buChar char="•"/>
            </a:pPr>
            <a:r>
              <a:rPr b="0" i="1" lang="es-ES" sz="3200" spc="-1" strike="noStrike">
                <a:solidFill>
                  <a:srgbClr val="000000"/>
                </a:solidFill>
                <a:latin typeface="Calibri"/>
              </a:rPr>
              <a:t>Genere un tiempo de 35 miliseg. </a:t>
            </a:r>
            <a:r>
              <a:rPr b="0" i="1" lang="es-ES" sz="2000" spc="-1" strike="noStrike">
                <a:solidFill>
                  <a:srgbClr val="000000"/>
                </a:solidFill>
                <a:latin typeface="Calibri"/>
              </a:rPr>
              <a:t>(Registros </a:t>
            </a:r>
            <a:r>
              <a:rPr b="1" i="1" lang="es-ES" sz="2000" spc="-1" strike="noStrike">
                <a:solidFill>
                  <a:srgbClr val="000000"/>
                </a:solidFill>
                <a:latin typeface="Calibri"/>
              </a:rPr>
              <a:t>Option </a:t>
            </a:r>
            <a:r>
              <a:rPr b="0" i="1" lang="es-ES" sz="2000" spc="-1" strike="noStrike">
                <a:solidFill>
                  <a:srgbClr val="000000"/>
                </a:solidFill>
                <a:latin typeface="Calibri"/>
              </a:rPr>
              <a:t>TMR0 y INTCON)</a:t>
            </a:r>
            <a:r>
              <a:rPr b="0" i="1" lang="es-ES" sz="3200" spc="-1" strike="noStrike">
                <a:solidFill>
                  <a:srgbClr val="000000"/>
                </a:solidFill>
                <a:latin typeface="Calibri"/>
              </a:rPr>
              <a:t> </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title"/>
          </p:nvPr>
        </p:nvSpPr>
        <p:spPr>
          <a:xfrm>
            <a:off x="2121480" y="4512240"/>
            <a:ext cx="10465920" cy="193860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Clase 9</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title"/>
          </p:nvPr>
        </p:nvSpPr>
        <p:spPr>
          <a:xfrm>
            <a:off x="1386000" y="4110480"/>
            <a:ext cx="12637800" cy="1938600"/>
          </a:xfrm>
          <a:prstGeom prst="rect">
            <a:avLst/>
          </a:prstGeom>
          <a:noFill/>
          <a:ln w="0">
            <a:noFill/>
          </a:ln>
        </p:spPr>
        <p:txBody>
          <a:bodyPr anchor="ctr">
            <a:noAutofit/>
          </a:bodyPr>
          <a:p>
            <a:pPr indent="0" algn="ctr">
              <a:lnSpc>
                <a:spcPct val="100000"/>
              </a:lnSpc>
              <a:buNone/>
            </a:pPr>
            <a:r>
              <a:rPr b="1" lang="es-ES" sz="4400" spc="-1" strike="noStrike">
                <a:solidFill>
                  <a:srgbClr val="ff0000"/>
                </a:solidFill>
                <a:latin typeface="Calibri"/>
              </a:rPr>
              <a:t>Tipos de Direccionamiento</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Freeform 3"/>
          <p:cNvSpPr/>
          <p:nvPr/>
        </p:nvSpPr>
        <p:spPr>
          <a:xfrm>
            <a:off x="1402920" y="837360"/>
            <a:ext cx="12313080" cy="1104840"/>
          </a:xfrm>
          <a:custGeom>
            <a:avLst/>
            <a:gdLst>
              <a:gd name="textAreaLeft" fmla="*/ 0 w 12313080"/>
              <a:gd name="textAreaRight" fmla="*/ 12313440 w 12313080"/>
              <a:gd name="textAreaTop" fmla="*/ 0 h 1104840"/>
              <a:gd name="textAreaBottom" fmla="*/ 1105200 h 1104840"/>
            </a:gdLst>
            <a:ahLst/>
            <a:rect l="textAreaLeft" t="textAreaTop" r="textAreaRight" b="textAreaBottom"/>
            <a:pathLst>
              <a:path w="9144000" h="838200">
                <a:moveTo>
                  <a:pt x="0" y="0"/>
                </a:moveTo>
                <a:lnTo>
                  <a:pt x="9143999" y="0"/>
                </a:lnTo>
                <a:lnTo>
                  <a:pt x="9143999"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72" name="Freeform 3"/>
          <p:cNvSpPr/>
          <p:nvPr/>
        </p:nvSpPr>
        <p:spPr>
          <a:xfrm>
            <a:off x="1402920" y="837360"/>
            <a:ext cx="2173680" cy="1104840"/>
          </a:xfrm>
          <a:custGeom>
            <a:avLst/>
            <a:gdLst>
              <a:gd name="textAreaLeft" fmla="*/ 0 w 2173680"/>
              <a:gd name="textAreaRight" fmla="*/ 2174040 w 2173680"/>
              <a:gd name="textAreaTop" fmla="*/ 0 h 1104840"/>
              <a:gd name="textAreaBottom" fmla="*/ 1105200 h 1104840"/>
            </a:gdLst>
            <a:ahLst/>
            <a:rect l="textAreaLeft" t="textAreaTop" r="textAreaRight" b="textAreaBottom"/>
            <a:pathLst>
              <a:path w="1614677" h="838200">
                <a:moveTo>
                  <a:pt x="0" y="0"/>
                </a:moveTo>
                <a:lnTo>
                  <a:pt x="1614677" y="0"/>
                </a:lnTo>
                <a:lnTo>
                  <a:pt x="1614677" y="838200"/>
                </a:lnTo>
                <a:lnTo>
                  <a:pt x="0" y="838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73" name="Freeform 3"/>
          <p:cNvSpPr/>
          <p:nvPr/>
        </p:nvSpPr>
        <p:spPr>
          <a:xfrm>
            <a:off x="1402920" y="196776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74" name="Freeform 3"/>
          <p:cNvSpPr/>
          <p:nvPr/>
        </p:nvSpPr>
        <p:spPr>
          <a:xfrm>
            <a:off x="1402920" y="1967760"/>
            <a:ext cx="2173680" cy="434880"/>
          </a:xfrm>
          <a:custGeom>
            <a:avLst/>
            <a:gdLst>
              <a:gd name="textAreaLeft" fmla="*/ 0 w 2173680"/>
              <a:gd name="textAreaRight" fmla="*/ 2174040 w 2173680"/>
              <a:gd name="textAreaTop" fmla="*/ 0 h 434880"/>
              <a:gd name="textAreaBottom" fmla="*/ 435240 h 434880"/>
            </a:gdLst>
            <a:ahLst/>
            <a:rect l="textAreaLeft" t="textAreaTop" r="textAreaRight" b="textAreaBottom"/>
            <a:pathLst>
              <a:path w="1614677" h="330200">
                <a:moveTo>
                  <a:pt x="0" y="0"/>
                </a:moveTo>
                <a:lnTo>
                  <a:pt x="1614677" y="0"/>
                </a:lnTo>
                <a:lnTo>
                  <a:pt x="1614677" y="330200"/>
                </a:lnTo>
                <a:lnTo>
                  <a:pt x="0" y="33020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75" name="Freeform 3"/>
          <p:cNvSpPr/>
          <p:nvPr/>
        </p:nvSpPr>
        <p:spPr>
          <a:xfrm>
            <a:off x="1402920" y="308196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76" name="Freeform 3"/>
          <p:cNvSpPr/>
          <p:nvPr/>
        </p:nvSpPr>
        <p:spPr>
          <a:xfrm>
            <a:off x="1402920" y="421236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77" name="Freeform 3"/>
          <p:cNvSpPr/>
          <p:nvPr/>
        </p:nvSpPr>
        <p:spPr>
          <a:xfrm>
            <a:off x="1402920" y="534312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78" name="Freeform 3"/>
          <p:cNvSpPr/>
          <p:nvPr/>
        </p:nvSpPr>
        <p:spPr>
          <a:xfrm>
            <a:off x="1402920" y="647424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79" name="Freeform 3"/>
          <p:cNvSpPr/>
          <p:nvPr/>
        </p:nvSpPr>
        <p:spPr>
          <a:xfrm>
            <a:off x="1402920" y="7605000"/>
            <a:ext cx="12313080" cy="1130040"/>
          </a:xfrm>
          <a:custGeom>
            <a:avLst/>
            <a:gdLst>
              <a:gd name="textAreaLeft" fmla="*/ 0 w 12313080"/>
              <a:gd name="textAreaRight" fmla="*/ 12313440 w 12313080"/>
              <a:gd name="textAreaTop" fmla="*/ 0 h 1130040"/>
              <a:gd name="textAreaBottom" fmla="*/ 1130400 h 1130040"/>
            </a:gdLst>
            <a:ahLst/>
            <a:rect l="textAreaLeft" t="textAreaTop" r="textAreaRight" b="textAreaBottom"/>
            <a:pathLst>
              <a:path w="9144000" h="857250">
                <a:moveTo>
                  <a:pt x="0" y="0"/>
                </a:moveTo>
                <a:lnTo>
                  <a:pt x="0" y="857250"/>
                </a:lnTo>
                <a:lnTo>
                  <a:pt x="9143999" y="857250"/>
                </a:lnTo>
                <a:lnTo>
                  <a:pt x="9143999"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80" name="Freeform 3"/>
          <p:cNvSpPr/>
          <p:nvPr/>
        </p:nvSpPr>
        <p:spPr>
          <a:xfrm>
            <a:off x="1402920" y="8752320"/>
            <a:ext cx="12313080" cy="1105200"/>
          </a:xfrm>
          <a:custGeom>
            <a:avLst/>
            <a:gdLst>
              <a:gd name="textAreaLeft" fmla="*/ 0 w 12313080"/>
              <a:gd name="textAreaRight" fmla="*/ 12313440 w 12313080"/>
              <a:gd name="textAreaTop" fmla="*/ 0 h 1105200"/>
              <a:gd name="textAreaBottom" fmla="*/ 1105560 h 1105200"/>
            </a:gdLst>
            <a:ahLst/>
            <a:rect l="textAreaLeft" t="textAreaTop" r="textAreaRight" b="textAreaBottom"/>
            <a:pathLst>
              <a:path w="9144000" h="838200">
                <a:moveTo>
                  <a:pt x="0" y="0"/>
                </a:moveTo>
                <a:lnTo>
                  <a:pt x="9143999" y="0"/>
                </a:lnTo>
                <a:lnTo>
                  <a:pt x="9143999" y="838199"/>
                </a:lnTo>
                <a:lnTo>
                  <a:pt x="0" y="8381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881" name="Freeform 3"/>
          <p:cNvSpPr/>
          <p:nvPr/>
        </p:nvSpPr>
        <p:spPr>
          <a:xfrm>
            <a:off x="1711080" y="9557280"/>
            <a:ext cx="11800080" cy="16560"/>
          </a:xfrm>
          <a:custGeom>
            <a:avLst/>
            <a:gdLst>
              <a:gd name="textAreaLeft" fmla="*/ 0 w 11800080"/>
              <a:gd name="textAreaRight" fmla="*/ 11800440 w 11800080"/>
              <a:gd name="textAreaTop" fmla="*/ 0 h 16560"/>
              <a:gd name="textAreaBottom" fmla="*/ 16920 h 16560"/>
            </a:gdLst>
            <a:ahLst/>
            <a:rect l="textAreaLeft" t="textAreaTop" r="textAreaRight" b="textAreaBottom"/>
            <a:pathLst>
              <a:path w="8763000" h="12954">
                <a:moveTo>
                  <a:pt x="0" y="6477"/>
                </a:moveTo>
                <a:lnTo>
                  <a:pt x="8762999" y="6477"/>
                </a:lnTo>
              </a:path>
            </a:pathLst>
          </a:custGeom>
          <a:noFill/>
          <a:ln w="12700">
            <a:solidFill>
              <a:srgbClr val="00279f"/>
            </a:solidFill>
            <a:round/>
          </a:ln>
        </p:spPr>
        <p:style>
          <a:lnRef idx="1">
            <a:schemeClr val="accent1"/>
          </a:lnRef>
          <a:fillRef idx="0">
            <a:schemeClr val="accent1"/>
          </a:fillRef>
          <a:effectRef idx="0">
            <a:schemeClr val="accent1"/>
          </a:effectRef>
          <a:fontRef idx="minor"/>
        </p:style>
        <p:txBody>
          <a:bodyPr lIns="90000" rIns="90000" tIns="-28080" bIns="-28080" anchor="ctr">
            <a:noAutofit/>
          </a:bodyPr>
          <a:p>
            <a:pPr algn="ctr">
              <a:lnSpc>
                <a:spcPct val="100000"/>
              </a:lnSpc>
            </a:pPr>
            <a:endParaRPr b="0" lang="es-AR" sz="1800" spc="-1" strike="noStrike">
              <a:solidFill>
                <a:srgbClr val="000000"/>
              </a:solidFill>
              <a:latin typeface="Calibri"/>
            </a:endParaRPr>
          </a:p>
        </p:txBody>
      </p:sp>
      <p:pic>
        <p:nvPicPr>
          <p:cNvPr id="882" name="Picture 3" descr=""/>
          <p:cNvPicPr/>
          <p:nvPr/>
        </p:nvPicPr>
        <p:blipFill>
          <a:blip r:embed="rId1"/>
          <a:stretch/>
        </p:blipFill>
        <p:spPr>
          <a:xfrm>
            <a:off x="1420200" y="812520"/>
            <a:ext cx="1521720" cy="1507320"/>
          </a:xfrm>
          <a:prstGeom prst="rect">
            <a:avLst/>
          </a:prstGeom>
          <a:ln w="0">
            <a:noFill/>
          </a:ln>
        </p:spPr>
      </p:pic>
      <p:pic>
        <p:nvPicPr>
          <p:cNvPr id="883" name="Picture 3" descr=""/>
          <p:cNvPicPr/>
          <p:nvPr/>
        </p:nvPicPr>
        <p:blipFill>
          <a:blip r:embed="rId2"/>
          <a:stretch/>
        </p:blipFill>
        <p:spPr>
          <a:xfrm>
            <a:off x="3096000" y="1448640"/>
            <a:ext cx="68040" cy="33120"/>
          </a:xfrm>
          <a:prstGeom prst="rect">
            <a:avLst/>
          </a:prstGeom>
          <a:ln w="0">
            <a:noFill/>
          </a:ln>
        </p:spPr>
      </p:pic>
      <p:sp>
        <p:nvSpPr>
          <p:cNvPr id="884" name="TextBox 1"/>
          <p:cNvSpPr/>
          <p:nvPr/>
        </p:nvSpPr>
        <p:spPr>
          <a:xfrm>
            <a:off x="1419840" y="812520"/>
            <a:ext cx="12603960" cy="820080"/>
          </a:xfrm>
          <a:prstGeom prst="rect">
            <a:avLst/>
          </a:prstGeom>
          <a:noFill/>
          <a:ln w="0">
            <a:noFill/>
          </a:ln>
        </p:spPr>
        <p:style>
          <a:lnRef idx="0"/>
          <a:fillRef idx="0"/>
          <a:effectRef idx="0"/>
          <a:fontRef idx="minor"/>
        </p:style>
        <p:txBody>
          <a:bodyPr lIns="0" rIns="0" tIns="0" bIns="45000" anchor="t">
            <a:spAutoFit/>
          </a:bodyPr>
          <a:p>
            <a:pPr>
              <a:lnSpc>
                <a:spcPts val="6100"/>
              </a:lnSpc>
              <a:tabLst>
                <a:tab algn="l" pos="190440"/>
              </a:tabLst>
            </a:pPr>
            <a:r>
              <a:rPr b="0" lang="en-US" sz="1800" spc="-1" strike="noStrike">
                <a:solidFill>
                  <a:srgbClr val="000000"/>
                </a:solidFill>
                <a:latin typeface="Calibri"/>
              </a:rPr>
              <a:t>	</a:t>
            </a:r>
            <a:r>
              <a:rPr b="1" lang="en-US" sz="4390" spc="-1" strike="noStrike">
                <a:solidFill>
                  <a:srgbClr val="000000"/>
                </a:solidFill>
                <a:latin typeface="Times New Roman"/>
              </a:rPr>
              <a:t>PIC16</a:t>
            </a:r>
            <a:r>
              <a:rPr b="0" lang="en-US" sz="4390" spc="-1" strike="noStrike">
                <a:solidFill>
                  <a:srgbClr val="000000"/>
                </a:solidFill>
                <a:latin typeface="Times New Roman"/>
              </a:rPr>
              <a:t> </a:t>
            </a:r>
            <a:r>
              <a:rPr b="1" lang="en-US" sz="4390" spc="-1" strike="noStrike">
                <a:solidFill>
                  <a:srgbClr val="000000"/>
                </a:solidFill>
                <a:latin typeface="Times New Roman"/>
              </a:rPr>
              <a:t>Modos</a:t>
            </a:r>
            <a:r>
              <a:rPr b="0" lang="en-US" sz="4390" spc="-1" strike="noStrike">
                <a:solidFill>
                  <a:srgbClr val="000000"/>
                </a:solidFill>
                <a:latin typeface="Times New Roman"/>
              </a:rPr>
              <a:t> </a:t>
            </a:r>
            <a:r>
              <a:rPr b="1" lang="en-US" sz="4390" spc="-1" strike="noStrike">
                <a:solidFill>
                  <a:srgbClr val="000000"/>
                </a:solidFill>
                <a:latin typeface="Times New Roman"/>
              </a:rPr>
              <a:t>de Direccionamiento</a:t>
            </a:r>
            <a:endParaRPr b="0" lang="es-AR" sz="4390" spc="-1" strike="noStrike">
              <a:solidFill>
                <a:srgbClr val="000000"/>
              </a:solidFill>
              <a:latin typeface="Arial"/>
            </a:endParaRPr>
          </a:p>
        </p:txBody>
      </p:sp>
      <p:sp>
        <p:nvSpPr>
          <p:cNvPr id="885" name="TextBox 1"/>
          <p:cNvSpPr/>
          <p:nvPr/>
        </p:nvSpPr>
        <p:spPr>
          <a:xfrm>
            <a:off x="3367440" y="2839320"/>
            <a:ext cx="5096520" cy="604080"/>
          </a:xfrm>
          <a:prstGeom prst="rect">
            <a:avLst/>
          </a:prstGeom>
          <a:noFill/>
          <a:ln w="0">
            <a:noFill/>
          </a:ln>
        </p:spPr>
        <p:style>
          <a:lnRef idx="0"/>
          <a:fillRef idx="0"/>
          <a:effectRef idx="0"/>
          <a:fontRef idx="minor"/>
        </p:style>
        <p:txBody>
          <a:bodyPr wrap="none" lIns="0" rIns="0" tIns="0" bIns="45000" anchor="t">
            <a:spAutoFit/>
          </a:bodyPr>
          <a:p>
            <a:pPr>
              <a:lnSpc>
                <a:spcPts val="4399"/>
              </a:lnSpc>
            </a:pPr>
            <a:r>
              <a:rPr b="1" lang="en-US" sz="3190" spc="-1" strike="noStrike">
                <a:solidFill>
                  <a:schemeClr val="accent3">
                    <a:lumMod val="75000"/>
                  </a:schemeClr>
                </a:solidFill>
                <a:latin typeface="Times New Roman"/>
              </a:rPr>
              <a:t>Accesos</a:t>
            </a:r>
            <a:r>
              <a:rPr b="0" lang="en-US" sz="3190" spc="-1" strike="noStrike">
                <a:solidFill>
                  <a:schemeClr val="accent3">
                    <a:lumMod val="75000"/>
                  </a:schemeClr>
                </a:solidFill>
                <a:latin typeface="Times New Roman"/>
              </a:rPr>
              <a:t> </a:t>
            </a:r>
            <a:r>
              <a:rPr b="1" lang="en-US" sz="3190" spc="-1" strike="noStrike">
                <a:solidFill>
                  <a:schemeClr val="accent3">
                    <a:lumMod val="75000"/>
                  </a:schemeClr>
                </a:solidFill>
                <a:latin typeface="Times New Roman"/>
              </a:rPr>
              <a:t>a</a:t>
            </a:r>
            <a:r>
              <a:rPr b="0" lang="en-US" sz="3190" spc="-1" strike="noStrike">
                <a:solidFill>
                  <a:schemeClr val="accent3">
                    <a:lumMod val="75000"/>
                  </a:schemeClr>
                </a:solidFill>
                <a:latin typeface="Times New Roman"/>
              </a:rPr>
              <a:t> </a:t>
            </a:r>
            <a:r>
              <a:rPr b="1" lang="en-US" sz="3190" spc="-1" strike="noStrike">
                <a:solidFill>
                  <a:schemeClr val="accent3">
                    <a:lumMod val="75000"/>
                  </a:schemeClr>
                </a:solidFill>
                <a:latin typeface="Times New Roman"/>
              </a:rPr>
              <a:t>Memoria</a:t>
            </a:r>
            <a:r>
              <a:rPr b="0" lang="en-US" sz="3190" spc="-1" strike="noStrike">
                <a:solidFill>
                  <a:schemeClr val="accent3">
                    <a:lumMod val="75000"/>
                  </a:schemeClr>
                </a:solidFill>
                <a:latin typeface="Times New Roman"/>
              </a:rPr>
              <a:t> </a:t>
            </a:r>
            <a:r>
              <a:rPr b="1" lang="en-US" sz="3190" spc="-1" strike="noStrike">
                <a:solidFill>
                  <a:schemeClr val="accent3">
                    <a:lumMod val="75000"/>
                  </a:schemeClr>
                </a:solidFill>
                <a:latin typeface="Times New Roman"/>
              </a:rPr>
              <a:t>de</a:t>
            </a:r>
            <a:r>
              <a:rPr b="0" lang="en-US" sz="3190" spc="-1" strike="noStrike">
                <a:solidFill>
                  <a:schemeClr val="accent3">
                    <a:lumMod val="75000"/>
                  </a:schemeClr>
                </a:solidFill>
                <a:latin typeface="Times New Roman"/>
              </a:rPr>
              <a:t> </a:t>
            </a:r>
            <a:r>
              <a:rPr b="1" lang="en-US" sz="3190" spc="-1" strike="noStrike">
                <a:solidFill>
                  <a:schemeClr val="accent3">
                    <a:lumMod val="75000"/>
                  </a:schemeClr>
                </a:solidFill>
                <a:latin typeface="Times New Roman"/>
              </a:rPr>
              <a:t>Datos:</a:t>
            </a:r>
            <a:endParaRPr b="0" lang="es-AR" sz="3190" spc="-1" strike="noStrike">
              <a:solidFill>
                <a:srgbClr val="000000"/>
              </a:solidFill>
              <a:latin typeface="Arial"/>
            </a:endParaRPr>
          </a:p>
        </p:txBody>
      </p:sp>
      <p:sp>
        <p:nvSpPr>
          <p:cNvPr id="886" name="TextBox 1"/>
          <p:cNvSpPr/>
          <p:nvPr/>
        </p:nvSpPr>
        <p:spPr>
          <a:xfrm>
            <a:off x="2871720" y="3877560"/>
            <a:ext cx="1746000" cy="960120"/>
          </a:xfrm>
          <a:prstGeom prst="rect">
            <a:avLst/>
          </a:prstGeom>
          <a:noFill/>
          <a:ln w="0">
            <a:noFill/>
          </a:ln>
        </p:spPr>
        <p:style>
          <a:lnRef idx="0"/>
          <a:fillRef idx="0"/>
          <a:effectRef idx="0"/>
          <a:fontRef idx="minor"/>
        </p:style>
        <p:txBody>
          <a:bodyPr wrap="none" lIns="0" rIns="0" tIns="0" bIns="45000" anchor="t">
            <a:spAutoFit/>
          </a:bodyPr>
          <a:p>
            <a:pPr>
              <a:lnSpc>
                <a:spcPts val="3101"/>
              </a:lnSpc>
            </a:pPr>
            <a:r>
              <a:rPr b="0" lang="en-US" sz="2400" spc="-1" strike="noStrike">
                <a:solidFill>
                  <a:srgbClr val="3365cc"/>
                </a:solidFill>
                <a:latin typeface="Symbol"/>
              </a:rPr>
              <a:t>−</a:t>
            </a:r>
            <a:r>
              <a:rPr b="0" lang="en-US" sz="2400" spc="-1" strike="noStrike">
                <a:solidFill>
                  <a:srgbClr val="000000"/>
                </a:solidFill>
                <a:latin typeface="Times New Roman"/>
              </a:rPr>
              <a:t>    </a:t>
            </a:r>
            <a:r>
              <a:rPr b="1" lang="en-US" sz="2400" spc="-1" strike="noStrike">
                <a:solidFill>
                  <a:srgbClr val="ff0000"/>
                </a:solidFill>
                <a:latin typeface="Times New Roman"/>
              </a:rPr>
              <a:t>Directo</a:t>
            </a:r>
            <a:endParaRPr b="0" lang="es-AR" sz="24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101"/>
              </a:lnSpc>
            </a:pPr>
            <a:r>
              <a:rPr b="0" lang="en-US" sz="2400" spc="-1" strike="noStrike">
                <a:solidFill>
                  <a:srgbClr val="3365cc"/>
                </a:solidFill>
                <a:latin typeface="Symbol"/>
              </a:rPr>
              <a:t>−</a:t>
            </a:r>
            <a:r>
              <a:rPr b="0" lang="en-US" sz="2400" spc="-1" strike="noStrike">
                <a:solidFill>
                  <a:srgbClr val="000000"/>
                </a:solidFill>
                <a:latin typeface="Times New Roman"/>
              </a:rPr>
              <a:t>    </a:t>
            </a:r>
            <a:r>
              <a:rPr b="1" lang="en-US" sz="2400" spc="-1" strike="noStrike">
                <a:solidFill>
                  <a:srgbClr val="ff0000"/>
                </a:solidFill>
                <a:latin typeface="Times New Roman"/>
              </a:rPr>
              <a:t>Indirecto</a:t>
            </a:r>
            <a:endParaRPr b="0" lang="es-AR" sz="2400" spc="-1" strike="noStrike">
              <a:solidFill>
                <a:srgbClr val="000000"/>
              </a:solidFill>
              <a:latin typeface="Arial"/>
            </a:endParaRPr>
          </a:p>
        </p:txBody>
      </p:sp>
      <p:sp>
        <p:nvSpPr>
          <p:cNvPr id="887" name="TextBox 1"/>
          <p:cNvSpPr/>
          <p:nvPr/>
        </p:nvSpPr>
        <p:spPr>
          <a:xfrm>
            <a:off x="6555600" y="4012200"/>
            <a:ext cx="5547960" cy="88380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2400" spc="-1" strike="noStrike">
                <a:solidFill>
                  <a:srgbClr val="000000"/>
                </a:solidFill>
                <a:latin typeface="Courier New"/>
              </a:rPr>
              <a:t>addwf</a:t>
            </a:r>
            <a:r>
              <a:rPr b="0" lang="en-US" sz="2400" spc="-1" strike="noStrike">
                <a:solidFill>
                  <a:srgbClr val="000000"/>
                </a:solidFill>
                <a:latin typeface="Times New Roman"/>
              </a:rPr>
              <a:t>  </a:t>
            </a:r>
            <a:r>
              <a:rPr b="0" lang="en-US" sz="2400" spc="-1" strike="noStrike">
                <a:solidFill>
                  <a:srgbClr val="000000"/>
                </a:solidFill>
                <a:latin typeface="Courier New"/>
              </a:rPr>
              <a:t>&lt;dirección</a:t>
            </a:r>
            <a:r>
              <a:rPr b="0" lang="en-US" sz="2400" spc="-1" strike="noStrike">
                <a:solidFill>
                  <a:srgbClr val="000000"/>
                </a:solidFill>
                <a:latin typeface="Times New Roman"/>
              </a:rPr>
              <a:t>  </a:t>
            </a:r>
            <a:r>
              <a:rPr b="0" lang="en-US" sz="2400" spc="-1" strike="noStrike">
                <a:solidFill>
                  <a:srgbClr val="000000"/>
                </a:solidFill>
                <a:latin typeface="Courier New"/>
              </a:rPr>
              <a:t>del</a:t>
            </a:r>
            <a:r>
              <a:rPr b="0" lang="en-US" sz="2400" spc="-1" strike="noStrike">
                <a:solidFill>
                  <a:srgbClr val="000000"/>
                </a:solidFill>
                <a:latin typeface="Times New Roman"/>
              </a:rPr>
              <a:t>  </a:t>
            </a:r>
            <a:r>
              <a:rPr b="0" lang="en-US" sz="2400" spc="-1" strike="noStrike">
                <a:solidFill>
                  <a:srgbClr val="000000"/>
                </a:solidFill>
                <a:latin typeface="Courier New"/>
              </a:rPr>
              <a:t>dato&gt;,</a:t>
            </a:r>
            <a:r>
              <a:rPr b="0" lang="en-US" sz="2400" spc="-1" strike="noStrike">
                <a:solidFill>
                  <a:srgbClr val="000000"/>
                </a:solidFill>
                <a:latin typeface="Times New Roman"/>
              </a:rPr>
              <a:t>  </a:t>
            </a:r>
            <a:r>
              <a:rPr b="0" lang="en-US" sz="2400" spc="-1" strike="noStrike">
                <a:solidFill>
                  <a:srgbClr val="000000"/>
                </a:solidFill>
                <a:latin typeface="Courier New"/>
              </a:rPr>
              <a:t>&lt;d&gt;</a:t>
            </a:r>
            <a:endParaRPr b="0" lang="es-AR" sz="24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800"/>
              </a:lnSpc>
            </a:pPr>
            <a:r>
              <a:rPr b="0" lang="en-US" sz="2400" spc="-1" strike="noStrike">
                <a:solidFill>
                  <a:srgbClr val="000000"/>
                </a:solidFill>
                <a:latin typeface="Courier New"/>
              </a:rPr>
              <a:t>addwf</a:t>
            </a:r>
            <a:r>
              <a:rPr b="0" lang="en-US" sz="2400" spc="-1" strike="noStrike">
                <a:solidFill>
                  <a:srgbClr val="000000"/>
                </a:solidFill>
                <a:latin typeface="Times New Roman"/>
              </a:rPr>
              <a:t>  </a:t>
            </a:r>
            <a:r>
              <a:rPr b="0" lang="en-US" sz="2400" spc="-1" strike="noStrike">
                <a:solidFill>
                  <a:srgbClr val="000000"/>
                </a:solidFill>
                <a:latin typeface="Courier New"/>
              </a:rPr>
              <a:t>INDF,</a:t>
            </a:r>
            <a:r>
              <a:rPr b="0" lang="en-US" sz="2400" spc="-1" strike="noStrike">
                <a:solidFill>
                  <a:srgbClr val="000000"/>
                </a:solidFill>
                <a:latin typeface="Times New Roman"/>
              </a:rPr>
              <a:t>  </a:t>
            </a:r>
            <a:r>
              <a:rPr b="0" lang="en-US" sz="2400" spc="-1" strike="noStrike">
                <a:solidFill>
                  <a:srgbClr val="000000"/>
                </a:solidFill>
                <a:latin typeface="Courier New"/>
              </a:rPr>
              <a:t>&lt;d&gt;</a:t>
            </a:r>
            <a:endParaRPr b="0" lang="es-AR" sz="2400" spc="-1" strike="noStrike">
              <a:solidFill>
                <a:srgbClr val="000000"/>
              </a:solidFill>
              <a:latin typeface="Arial"/>
            </a:endParaRPr>
          </a:p>
        </p:txBody>
      </p:sp>
      <p:sp>
        <p:nvSpPr>
          <p:cNvPr id="888" name="TextBox 1"/>
          <p:cNvSpPr/>
          <p:nvPr/>
        </p:nvSpPr>
        <p:spPr>
          <a:xfrm>
            <a:off x="3683520" y="5486040"/>
            <a:ext cx="6298200" cy="439200"/>
          </a:xfrm>
          <a:prstGeom prst="rect">
            <a:avLst/>
          </a:prstGeom>
          <a:noFill/>
          <a:ln w="0">
            <a:noFill/>
          </a:ln>
        </p:spPr>
        <p:style>
          <a:lnRef idx="0"/>
          <a:fillRef idx="0"/>
          <a:effectRef idx="0"/>
          <a:fontRef idx="minor"/>
        </p:style>
        <p:txBody>
          <a:bodyPr wrap="none" lIns="0" rIns="0" tIns="0" bIns="45000" anchor="t">
            <a:spAutoFit/>
          </a:bodyPr>
          <a:p>
            <a:pPr>
              <a:lnSpc>
                <a:spcPts val="3101"/>
              </a:lnSpc>
            </a:pPr>
            <a:r>
              <a:rPr b="0" lang="en-US" sz="2400" spc="-1" strike="noStrike">
                <a:solidFill>
                  <a:srgbClr val="3365cc"/>
                </a:solidFill>
                <a:latin typeface="Symbol"/>
              </a:rPr>
              <a:t>−</a:t>
            </a:r>
            <a:r>
              <a:rPr b="0" lang="en-US" sz="2400" spc="-1" strike="noStrike">
                <a:solidFill>
                  <a:srgbClr val="000000"/>
                </a:solidFill>
                <a:latin typeface="Times New Roman"/>
              </a:rPr>
              <a:t>    </a:t>
            </a:r>
            <a:r>
              <a:rPr b="1" lang="en-US" sz="2400" spc="-1" strike="noStrike">
                <a:solidFill>
                  <a:srgbClr val="ff0000"/>
                </a:solidFill>
                <a:latin typeface="Times New Roman"/>
              </a:rPr>
              <a:t>Inmediato (Literal)</a:t>
            </a:r>
            <a:r>
              <a:rPr b="0" lang="en-US" sz="2400" spc="-1" strike="noStrike">
                <a:solidFill>
                  <a:srgbClr val="000000"/>
                </a:solidFill>
                <a:latin typeface="Times New Roman"/>
              </a:rPr>
              <a:t>  </a:t>
            </a:r>
            <a:r>
              <a:rPr b="0" lang="en-US" sz="2400" spc="-1" strike="noStrike">
                <a:solidFill>
                  <a:srgbClr val="000000"/>
                </a:solidFill>
                <a:latin typeface="Courier New"/>
              </a:rPr>
              <a:t>movlw</a:t>
            </a:r>
            <a:r>
              <a:rPr b="0" lang="en-US" sz="2400" spc="-1" strike="noStrike">
                <a:solidFill>
                  <a:srgbClr val="000000"/>
                </a:solidFill>
                <a:latin typeface="Times New Roman"/>
              </a:rPr>
              <a:t>  </a:t>
            </a:r>
            <a:r>
              <a:rPr b="0" lang="en-US" sz="2400" spc="-1" strike="noStrike">
                <a:solidFill>
                  <a:srgbClr val="000000"/>
                </a:solidFill>
                <a:latin typeface="Courier New"/>
              </a:rPr>
              <a:t>&lt;constante&gt;</a:t>
            </a:r>
            <a:endParaRPr b="0" lang="es-AR" sz="2400" spc="-1" strike="noStrike">
              <a:solidFill>
                <a:srgbClr val="000000"/>
              </a:solidFill>
              <a:latin typeface="Arial"/>
            </a:endParaRPr>
          </a:p>
        </p:txBody>
      </p:sp>
      <p:sp>
        <p:nvSpPr>
          <p:cNvPr id="889" name="TextBox 1"/>
          <p:cNvSpPr/>
          <p:nvPr/>
        </p:nvSpPr>
        <p:spPr>
          <a:xfrm>
            <a:off x="3506040" y="6390720"/>
            <a:ext cx="5852160" cy="604080"/>
          </a:xfrm>
          <a:prstGeom prst="rect">
            <a:avLst/>
          </a:prstGeom>
          <a:noFill/>
          <a:ln w="0">
            <a:noFill/>
          </a:ln>
        </p:spPr>
        <p:style>
          <a:lnRef idx="0"/>
          <a:fillRef idx="0"/>
          <a:effectRef idx="0"/>
          <a:fontRef idx="minor"/>
        </p:style>
        <p:txBody>
          <a:bodyPr wrap="none" lIns="0" rIns="0" tIns="0" bIns="45000" anchor="t">
            <a:spAutoFit/>
          </a:bodyPr>
          <a:p>
            <a:pPr>
              <a:lnSpc>
                <a:spcPts val="4399"/>
              </a:lnSpc>
            </a:pPr>
            <a:r>
              <a:rPr b="1" lang="en-US" sz="3190" spc="-1" strike="noStrike">
                <a:solidFill>
                  <a:srgbClr val="0070c0"/>
                </a:solidFill>
                <a:latin typeface="Times New Roman"/>
              </a:rPr>
              <a:t>Accesos</a:t>
            </a:r>
            <a:r>
              <a:rPr b="0" lang="en-US" sz="3190" spc="-1" strike="noStrike">
                <a:solidFill>
                  <a:srgbClr val="0070c0"/>
                </a:solidFill>
                <a:latin typeface="Times New Roman"/>
              </a:rPr>
              <a:t> </a:t>
            </a:r>
            <a:r>
              <a:rPr b="1" lang="en-US" sz="3190" spc="-1" strike="noStrike">
                <a:solidFill>
                  <a:srgbClr val="0070c0"/>
                </a:solidFill>
                <a:latin typeface="Times New Roman"/>
              </a:rPr>
              <a:t>a</a:t>
            </a:r>
            <a:r>
              <a:rPr b="0" lang="en-US" sz="3190" spc="-1" strike="noStrike">
                <a:solidFill>
                  <a:srgbClr val="0070c0"/>
                </a:solidFill>
                <a:latin typeface="Times New Roman"/>
              </a:rPr>
              <a:t> </a:t>
            </a:r>
            <a:r>
              <a:rPr b="1" lang="en-US" sz="3190" spc="-1" strike="noStrike">
                <a:solidFill>
                  <a:srgbClr val="0070c0"/>
                </a:solidFill>
                <a:latin typeface="Times New Roman"/>
              </a:rPr>
              <a:t>Memoria</a:t>
            </a:r>
            <a:r>
              <a:rPr b="0" lang="en-US" sz="3190" spc="-1" strike="noStrike">
                <a:solidFill>
                  <a:srgbClr val="0070c0"/>
                </a:solidFill>
                <a:latin typeface="Times New Roman"/>
              </a:rPr>
              <a:t> </a:t>
            </a:r>
            <a:r>
              <a:rPr b="1" lang="en-US" sz="3190" spc="-1" strike="noStrike">
                <a:solidFill>
                  <a:srgbClr val="0070c0"/>
                </a:solidFill>
                <a:latin typeface="Times New Roman"/>
              </a:rPr>
              <a:t>de</a:t>
            </a:r>
            <a:r>
              <a:rPr b="0" lang="en-US" sz="3190" spc="-1" strike="noStrike">
                <a:solidFill>
                  <a:srgbClr val="0070c0"/>
                </a:solidFill>
                <a:latin typeface="Times New Roman"/>
              </a:rPr>
              <a:t> </a:t>
            </a:r>
            <a:r>
              <a:rPr b="1" lang="en-US" sz="3190" spc="-1" strike="noStrike">
                <a:solidFill>
                  <a:srgbClr val="0070c0"/>
                </a:solidFill>
                <a:latin typeface="Times New Roman"/>
              </a:rPr>
              <a:t>Programa:</a:t>
            </a:r>
            <a:endParaRPr b="0" lang="es-AR" sz="3190" spc="-1" strike="noStrike">
              <a:solidFill>
                <a:srgbClr val="000000"/>
              </a:solidFill>
              <a:latin typeface="Arial"/>
            </a:endParaRPr>
          </a:p>
        </p:txBody>
      </p:sp>
      <p:sp>
        <p:nvSpPr>
          <p:cNvPr id="890" name="TextBox 1"/>
          <p:cNvSpPr/>
          <p:nvPr/>
        </p:nvSpPr>
        <p:spPr>
          <a:xfrm>
            <a:off x="2868120" y="7429320"/>
            <a:ext cx="1717200" cy="960120"/>
          </a:xfrm>
          <a:prstGeom prst="rect">
            <a:avLst/>
          </a:prstGeom>
          <a:noFill/>
          <a:ln w="0">
            <a:noFill/>
          </a:ln>
        </p:spPr>
        <p:style>
          <a:lnRef idx="0"/>
          <a:fillRef idx="0"/>
          <a:effectRef idx="0"/>
          <a:fontRef idx="minor"/>
        </p:style>
        <p:txBody>
          <a:bodyPr wrap="none" lIns="0" rIns="0" tIns="0" bIns="45000" anchor="t">
            <a:spAutoFit/>
          </a:bodyPr>
          <a:p>
            <a:pPr>
              <a:lnSpc>
                <a:spcPts val="3101"/>
              </a:lnSpc>
            </a:pPr>
            <a:r>
              <a:rPr b="0" lang="en-US" sz="2400" spc="-1" strike="noStrike">
                <a:solidFill>
                  <a:srgbClr val="3365cc"/>
                </a:solidFill>
                <a:latin typeface="Symbol"/>
              </a:rPr>
              <a:t>−</a:t>
            </a:r>
            <a:r>
              <a:rPr b="0" lang="en-US" sz="2400" spc="-1" strike="noStrike">
                <a:solidFill>
                  <a:srgbClr val="000000"/>
                </a:solidFill>
                <a:latin typeface="Times New Roman"/>
              </a:rPr>
              <a:t>    </a:t>
            </a:r>
            <a:r>
              <a:rPr b="1" lang="en-US" sz="2400" spc="-1" strike="noStrike">
                <a:solidFill>
                  <a:srgbClr val="ff0000"/>
                </a:solidFill>
                <a:latin typeface="Times New Roman"/>
              </a:rPr>
              <a:t>Absoluto</a:t>
            </a:r>
            <a:endParaRPr b="0" lang="es-AR" sz="24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101"/>
              </a:lnSpc>
            </a:pPr>
            <a:r>
              <a:rPr b="0" lang="en-US" sz="2400" spc="-1" strike="noStrike">
                <a:solidFill>
                  <a:srgbClr val="3365cc"/>
                </a:solidFill>
                <a:latin typeface="Symbol"/>
              </a:rPr>
              <a:t>−</a:t>
            </a:r>
            <a:r>
              <a:rPr b="0" lang="en-US" sz="2400" spc="-1" strike="noStrike">
                <a:solidFill>
                  <a:srgbClr val="000000"/>
                </a:solidFill>
                <a:latin typeface="Times New Roman"/>
              </a:rPr>
              <a:t>    </a:t>
            </a:r>
            <a:r>
              <a:rPr b="1" lang="en-US" sz="2400" spc="-1" strike="noStrike">
                <a:solidFill>
                  <a:srgbClr val="ff0000"/>
                </a:solidFill>
                <a:latin typeface="Times New Roman"/>
              </a:rPr>
              <a:t>Relativo</a:t>
            </a:r>
            <a:endParaRPr b="0" lang="es-AR" sz="2400" spc="-1" strike="noStrike">
              <a:solidFill>
                <a:srgbClr val="000000"/>
              </a:solidFill>
              <a:latin typeface="Arial"/>
            </a:endParaRPr>
          </a:p>
        </p:txBody>
      </p:sp>
      <p:sp>
        <p:nvSpPr>
          <p:cNvPr id="891" name="TextBox 1"/>
          <p:cNvSpPr/>
          <p:nvPr/>
        </p:nvSpPr>
        <p:spPr>
          <a:xfrm>
            <a:off x="7584840" y="7580520"/>
            <a:ext cx="4481280" cy="88380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0" lang="en-US" sz="2400" spc="-1" strike="noStrike">
                <a:solidFill>
                  <a:srgbClr val="000000"/>
                </a:solidFill>
                <a:latin typeface="Courier New"/>
              </a:rPr>
              <a:t>goto</a:t>
            </a:r>
            <a:r>
              <a:rPr b="0" lang="en-US" sz="2400" spc="-1" strike="noStrike">
                <a:solidFill>
                  <a:srgbClr val="000000"/>
                </a:solidFill>
                <a:latin typeface="Times New Roman"/>
              </a:rPr>
              <a:t>  </a:t>
            </a:r>
            <a:r>
              <a:rPr b="0" lang="en-US" sz="2400" spc="-1" strike="noStrike">
                <a:solidFill>
                  <a:srgbClr val="000000"/>
                </a:solidFill>
                <a:latin typeface="Courier New"/>
              </a:rPr>
              <a:t>&lt;Dir.</a:t>
            </a:r>
            <a:r>
              <a:rPr b="0" lang="en-US" sz="2400" spc="-1" strike="noStrike">
                <a:solidFill>
                  <a:srgbClr val="000000"/>
                </a:solidFill>
                <a:latin typeface="Times New Roman"/>
              </a:rPr>
              <a:t>  </a:t>
            </a:r>
            <a:r>
              <a:rPr b="0" lang="en-US" sz="2400" spc="-1" strike="noStrike">
                <a:solidFill>
                  <a:srgbClr val="000000"/>
                </a:solidFill>
                <a:latin typeface="Courier New"/>
              </a:rPr>
              <a:t>Mem.</a:t>
            </a:r>
            <a:r>
              <a:rPr b="0" lang="en-US" sz="2400" spc="-1" strike="noStrike">
                <a:solidFill>
                  <a:srgbClr val="000000"/>
                </a:solidFill>
                <a:latin typeface="Times New Roman"/>
              </a:rPr>
              <a:t>  </a:t>
            </a:r>
            <a:r>
              <a:rPr b="0" lang="en-US" sz="2400" spc="-1" strike="noStrike">
                <a:solidFill>
                  <a:srgbClr val="000000"/>
                </a:solidFill>
                <a:latin typeface="Courier New"/>
              </a:rPr>
              <a:t>programa&gt;</a:t>
            </a:r>
            <a:endParaRPr b="0" lang="es-AR" sz="24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800"/>
              </a:lnSpc>
            </a:pPr>
            <a:r>
              <a:rPr b="0" lang="en-US" sz="2400" spc="-1" strike="noStrike">
                <a:solidFill>
                  <a:srgbClr val="000000"/>
                </a:solidFill>
                <a:latin typeface="Courier New"/>
              </a:rPr>
              <a:t>addwf</a:t>
            </a:r>
            <a:r>
              <a:rPr b="0" lang="en-US" sz="2400" spc="-1" strike="noStrike">
                <a:solidFill>
                  <a:srgbClr val="000000"/>
                </a:solidFill>
                <a:latin typeface="Times New Roman"/>
              </a:rPr>
              <a:t>  </a:t>
            </a:r>
            <a:r>
              <a:rPr b="0" lang="en-US" sz="2400" spc="-1" strike="noStrike">
                <a:solidFill>
                  <a:srgbClr val="000000"/>
                </a:solidFill>
                <a:latin typeface="Courier New"/>
              </a:rPr>
              <a:t>PCL,f</a:t>
            </a:r>
            <a:endParaRPr b="0" lang="es-AR" sz="2400" spc="-1" strike="noStrike">
              <a:solidFill>
                <a:srgbClr val="000000"/>
              </a:solidFill>
              <a:latin typeface="Arial"/>
            </a:endParaRPr>
          </a:p>
        </p:txBody>
      </p:sp>
      <p:sp>
        <p:nvSpPr>
          <p:cNvPr id="892" name="Elipse 14"/>
          <p:cNvSpPr/>
          <p:nvPr/>
        </p:nvSpPr>
        <p:spPr>
          <a:xfrm>
            <a:off x="6755760" y="3751920"/>
            <a:ext cx="5420880" cy="6890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
        <p:nvSpPr>
          <p:cNvPr id="893" name="Elipse 23"/>
          <p:cNvSpPr/>
          <p:nvPr/>
        </p:nvSpPr>
        <p:spPr>
          <a:xfrm>
            <a:off x="6756120" y="4627800"/>
            <a:ext cx="1521720" cy="6890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
        <p:nvSpPr>
          <p:cNvPr id="894" name="Elipse 24"/>
          <p:cNvSpPr/>
          <p:nvPr/>
        </p:nvSpPr>
        <p:spPr>
          <a:xfrm>
            <a:off x="8278200" y="5402520"/>
            <a:ext cx="2787840" cy="6890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
        <p:nvSpPr>
          <p:cNvPr id="895" name="Elipse 25"/>
          <p:cNvSpPr/>
          <p:nvPr/>
        </p:nvSpPr>
        <p:spPr>
          <a:xfrm>
            <a:off x="7662600" y="7370640"/>
            <a:ext cx="5420880" cy="6890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
        <p:nvSpPr>
          <p:cNvPr id="896" name="Elipse 26"/>
          <p:cNvSpPr/>
          <p:nvPr/>
        </p:nvSpPr>
        <p:spPr>
          <a:xfrm>
            <a:off x="8021880" y="8155440"/>
            <a:ext cx="1179360" cy="6890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7" name="Picture 2" descr=""/>
          <p:cNvPicPr/>
          <p:nvPr/>
        </p:nvPicPr>
        <p:blipFill>
          <a:blip r:embed="rId1"/>
          <a:stretch/>
        </p:blipFill>
        <p:spPr>
          <a:xfrm>
            <a:off x="1939680" y="1606320"/>
            <a:ext cx="11847960" cy="7476120"/>
          </a:xfrm>
          <a:prstGeom prst="rect">
            <a:avLst/>
          </a:prstGeom>
          <a:ln w="0">
            <a:noFill/>
          </a:ln>
        </p:spPr>
      </p:pic>
      <p:pic>
        <p:nvPicPr>
          <p:cNvPr id="898" name="Picture 3" descr=""/>
          <p:cNvPicPr/>
          <p:nvPr/>
        </p:nvPicPr>
        <p:blipFill>
          <a:blip r:embed="rId2"/>
          <a:stretch/>
        </p:blipFill>
        <p:spPr>
          <a:xfrm>
            <a:off x="2518920" y="9293400"/>
            <a:ext cx="9705960" cy="407880"/>
          </a:xfrm>
          <a:prstGeom prst="rect">
            <a:avLst/>
          </a:prstGeom>
          <a:ln w="0">
            <a:noFill/>
          </a:ln>
        </p:spPr>
      </p:pic>
      <p:sp>
        <p:nvSpPr>
          <p:cNvPr id="899" name="TextBox 1"/>
          <p:cNvSpPr/>
          <p:nvPr/>
        </p:nvSpPr>
        <p:spPr>
          <a:xfrm>
            <a:off x="1095120" y="621360"/>
            <a:ext cx="13031640" cy="820080"/>
          </a:xfrm>
          <a:prstGeom prst="rect">
            <a:avLst/>
          </a:prstGeom>
          <a:noFill/>
          <a:ln w="0">
            <a:noFill/>
          </a:ln>
        </p:spPr>
        <p:style>
          <a:lnRef idx="0"/>
          <a:fillRef idx="0"/>
          <a:effectRef idx="0"/>
          <a:fontRef idx="minor"/>
        </p:style>
        <p:txBody>
          <a:bodyPr lIns="0" rIns="0" tIns="0" bIns="45000" anchor="t">
            <a:spAutoFit/>
          </a:bodyPr>
          <a:p>
            <a:pPr algn="ctr">
              <a:lnSpc>
                <a:spcPts val="6100"/>
              </a:lnSpc>
            </a:pPr>
            <a:r>
              <a:rPr b="1" lang="en-US" sz="4390" spc="-1" strike="noStrike">
                <a:solidFill>
                  <a:srgbClr val="000000"/>
                </a:solidFill>
                <a:latin typeface="Times New Roman"/>
              </a:rPr>
              <a:t>Direccionamiento</a:t>
            </a:r>
            <a:r>
              <a:rPr b="0" lang="en-US" sz="4390" spc="-1" strike="noStrike">
                <a:solidFill>
                  <a:srgbClr val="000000"/>
                </a:solidFill>
                <a:latin typeface="Times New Roman"/>
              </a:rPr>
              <a:t> </a:t>
            </a:r>
            <a:r>
              <a:rPr b="1" lang="en-US" sz="4390" spc="-1" strike="noStrike">
                <a:solidFill>
                  <a:srgbClr val="000000"/>
                </a:solidFill>
                <a:latin typeface="Times New Roman"/>
              </a:rPr>
              <a:t>Directo</a:t>
            </a:r>
            <a:endParaRPr b="0" lang="es-AR" sz="43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0" name="Picture 3" descr=""/>
          <p:cNvPicPr/>
          <p:nvPr/>
        </p:nvPicPr>
        <p:blipFill>
          <a:blip r:embed="rId1"/>
          <a:stretch/>
        </p:blipFill>
        <p:spPr>
          <a:xfrm>
            <a:off x="1386000" y="812520"/>
            <a:ext cx="12347280" cy="9062640"/>
          </a:xfrm>
          <a:prstGeom prst="rect">
            <a:avLst/>
          </a:prstGeom>
          <a:ln w="0">
            <a:noFill/>
          </a:ln>
        </p:spPr>
      </p:pic>
      <p:sp>
        <p:nvSpPr>
          <p:cNvPr id="901" name="TextBox 1"/>
          <p:cNvSpPr/>
          <p:nvPr/>
        </p:nvSpPr>
        <p:spPr>
          <a:xfrm>
            <a:off x="5270760" y="1130400"/>
            <a:ext cx="609876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Direccionamiento</a:t>
            </a:r>
            <a:r>
              <a:rPr b="0" lang="en-US" sz="4390" spc="-1" strike="noStrike">
                <a:solidFill>
                  <a:srgbClr val="000000"/>
                </a:solidFill>
                <a:latin typeface="Times New Roman"/>
              </a:rPr>
              <a:t> </a:t>
            </a:r>
            <a:r>
              <a:rPr b="1" lang="en-US" sz="4390" spc="-1" strike="noStrike">
                <a:solidFill>
                  <a:srgbClr val="000000"/>
                </a:solidFill>
                <a:latin typeface="Times New Roman"/>
              </a:rPr>
              <a:t>Directo</a:t>
            </a:r>
            <a:endParaRPr b="0" lang="es-AR" sz="4390" spc="-1" strike="noStrike">
              <a:solidFill>
                <a:srgbClr val="000000"/>
              </a:solidFill>
              <a:latin typeface="Arial"/>
            </a:endParaRPr>
          </a:p>
        </p:txBody>
      </p:sp>
      <p:sp>
        <p:nvSpPr>
          <p:cNvPr id="902" name="TextBox 1"/>
          <p:cNvSpPr/>
          <p:nvPr/>
        </p:nvSpPr>
        <p:spPr>
          <a:xfrm>
            <a:off x="12233880" y="2554200"/>
            <a:ext cx="7081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u="sng">
                <a:solidFill>
                  <a:srgbClr val="000000"/>
                </a:solidFill>
                <a:uFillTx/>
                <a:latin typeface="Times New Roman"/>
              </a:rPr>
              <a:t>Address</a:t>
            </a:r>
            <a:endParaRPr b="0" lang="es-AR" sz="1600" spc="-1" strike="noStrike">
              <a:solidFill>
                <a:srgbClr val="000000"/>
              </a:solidFill>
              <a:latin typeface="Arial"/>
            </a:endParaRPr>
          </a:p>
        </p:txBody>
      </p:sp>
      <p:sp>
        <p:nvSpPr>
          <p:cNvPr id="903" name="TextBox 1"/>
          <p:cNvSpPr/>
          <p:nvPr/>
        </p:nvSpPr>
        <p:spPr>
          <a:xfrm>
            <a:off x="7410600" y="2554200"/>
            <a:ext cx="7081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u="sng">
                <a:solidFill>
                  <a:srgbClr val="000000"/>
                </a:solidFill>
                <a:uFillTx/>
                <a:latin typeface="Times New Roman"/>
              </a:rPr>
              <a:t>Address</a:t>
            </a:r>
            <a:endParaRPr b="0" lang="es-AR" sz="1600" spc="-1" strike="noStrike">
              <a:solidFill>
                <a:srgbClr val="000000"/>
              </a:solidFill>
              <a:latin typeface="Arial"/>
            </a:endParaRPr>
          </a:p>
        </p:txBody>
      </p:sp>
      <p:sp>
        <p:nvSpPr>
          <p:cNvPr id="904" name="TextBox 1"/>
          <p:cNvSpPr/>
          <p:nvPr/>
        </p:nvSpPr>
        <p:spPr>
          <a:xfrm>
            <a:off x="9123840" y="2202840"/>
            <a:ext cx="2088000" cy="59148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406440"/>
              </a:tabLst>
            </a:pPr>
            <a:r>
              <a:rPr b="0" lang="en-US" sz="1800" spc="-1" strike="noStrike">
                <a:solidFill>
                  <a:srgbClr val="000000"/>
                </a:solidFill>
                <a:latin typeface="Calibri"/>
              </a:rPr>
              <a:t>	</a:t>
            </a:r>
            <a:r>
              <a:rPr b="1" lang="en-US" sz="1600" spc="-1" strike="noStrike" u="sng">
                <a:solidFill>
                  <a:srgbClr val="000000"/>
                </a:solidFill>
                <a:uFillTx/>
                <a:latin typeface="Times New Roman"/>
              </a:rPr>
              <a:t>Register File</a:t>
            </a:r>
            <a:endParaRPr b="0" lang="es-AR" sz="1600" spc="-1" strike="noStrike">
              <a:solidFill>
                <a:srgbClr val="000000"/>
              </a:solidFill>
              <a:latin typeface="Arial"/>
            </a:endParaRPr>
          </a:p>
          <a:p>
            <a:pPr>
              <a:lnSpc>
                <a:spcPts val="2100"/>
              </a:lnSpc>
              <a:tabLst>
                <a:tab algn="l" pos="406440"/>
              </a:tabLst>
            </a:pPr>
            <a:r>
              <a:rPr b="1" lang="en-US" sz="1600" spc="-1" strike="noStrike">
                <a:solidFill>
                  <a:srgbClr val="000000"/>
                </a:solidFill>
                <a:latin typeface="Times New Roman"/>
              </a:rPr>
              <a:t>Bank</a:t>
            </a:r>
            <a:r>
              <a:rPr b="0" lang="en-US" sz="1600" spc="-1" strike="noStrike">
                <a:solidFill>
                  <a:srgbClr val="000000"/>
                </a:solidFill>
                <a:latin typeface="Times New Roman"/>
              </a:rPr>
              <a:t> </a:t>
            </a:r>
            <a:r>
              <a:rPr b="1" lang="en-US" sz="1600" spc="-1" strike="noStrike">
                <a:solidFill>
                  <a:srgbClr val="000000"/>
                </a:solidFill>
                <a:latin typeface="Times New Roman"/>
              </a:rPr>
              <a:t>0</a:t>
            </a:r>
            <a:r>
              <a:rPr b="0" lang="en-US" sz="1600" spc="-1" strike="noStrike">
                <a:solidFill>
                  <a:srgbClr val="000000"/>
                </a:solidFill>
                <a:latin typeface="Times New Roman"/>
              </a:rPr>
              <a:t>                 </a:t>
            </a:r>
            <a:r>
              <a:rPr b="1" lang="en-US" sz="1600" spc="-1" strike="noStrike">
                <a:solidFill>
                  <a:srgbClr val="000000"/>
                </a:solidFill>
                <a:latin typeface="Times New Roman"/>
              </a:rPr>
              <a:t>Bank</a:t>
            </a:r>
            <a:r>
              <a:rPr b="0" lang="en-US" sz="1600" spc="-1" strike="noStrike">
                <a:solidFill>
                  <a:srgbClr val="000000"/>
                </a:solidFill>
                <a:latin typeface="Times New Roman"/>
              </a:rPr>
              <a:t> </a:t>
            </a:r>
            <a:r>
              <a:rPr b="1" lang="en-US" sz="1600" spc="-1" strike="noStrike">
                <a:solidFill>
                  <a:srgbClr val="000000"/>
                </a:solidFill>
                <a:latin typeface="Times New Roman"/>
              </a:rPr>
              <a:t>1</a:t>
            </a:r>
            <a:endParaRPr b="0" lang="es-AR" sz="1600" spc="-1" strike="noStrike">
              <a:solidFill>
                <a:srgbClr val="000000"/>
              </a:solidFill>
              <a:latin typeface="Arial"/>
            </a:endParaRPr>
          </a:p>
        </p:txBody>
      </p:sp>
      <p:sp>
        <p:nvSpPr>
          <p:cNvPr id="905" name="TextBox 1"/>
          <p:cNvSpPr/>
          <p:nvPr/>
        </p:nvSpPr>
        <p:spPr>
          <a:xfrm>
            <a:off x="2356560" y="2302920"/>
            <a:ext cx="2982600" cy="5659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Ejemplo:</a:t>
            </a:r>
            <a:r>
              <a:rPr b="0" lang="en-US" sz="1600" spc="-1" strike="noStrike">
                <a:solidFill>
                  <a:srgbClr val="000000"/>
                </a:solidFill>
                <a:latin typeface="Times New Roman"/>
              </a:rPr>
              <a:t> </a:t>
            </a:r>
            <a:r>
              <a:rPr b="1" lang="en-US" sz="1600" spc="-1" strike="noStrike">
                <a:solidFill>
                  <a:srgbClr val="000000"/>
                </a:solidFill>
                <a:latin typeface="Times New Roman"/>
              </a:rPr>
              <a:t>Inicializar</a:t>
            </a:r>
            <a:r>
              <a:rPr b="0" lang="en-US" sz="1600" spc="-1" strike="noStrike">
                <a:solidFill>
                  <a:srgbClr val="000000"/>
                </a:solidFill>
                <a:latin typeface="Times New Roman"/>
              </a:rPr>
              <a:t> </a:t>
            </a:r>
            <a:r>
              <a:rPr b="1" lang="en-US" sz="1600" spc="-1" strike="noStrike">
                <a:solidFill>
                  <a:srgbClr val="000000"/>
                </a:solidFill>
                <a:latin typeface="Times New Roman"/>
              </a:rPr>
              <a:t>bits</a:t>
            </a:r>
            <a:r>
              <a:rPr b="0" lang="en-US" sz="1600" spc="-1" strike="noStrike">
                <a:solidFill>
                  <a:srgbClr val="000000"/>
                </a:solidFill>
                <a:latin typeface="Times New Roman"/>
              </a:rPr>
              <a:t> </a:t>
            </a:r>
            <a:r>
              <a:rPr b="1" lang="en-US" sz="1600" spc="-1" strike="noStrike">
                <a:solidFill>
                  <a:srgbClr val="000000"/>
                </a:solidFill>
                <a:latin typeface="Times New Roman"/>
              </a:rPr>
              <a:t>0~3</a:t>
            </a:r>
            <a:r>
              <a:rPr b="0" lang="en-US" sz="1600" spc="-1" strike="noStrike">
                <a:solidFill>
                  <a:srgbClr val="000000"/>
                </a:solidFill>
                <a:latin typeface="Times New Roman"/>
              </a:rPr>
              <a:t> </a:t>
            </a:r>
            <a:r>
              <a:rPr b="1" lang="en-US" sz="1600" spc="-1" strike="noStrike">
                <a:solidFill>
                  <a:srgbClr val="000000"/>
                </a:solidFill>
                <a:latin typeface="Times New Roman"/>
              </a:rPr>
              <a:t>como</a:t>
            </a:r>
            <a:endParaRPr b="0" lang="es-AR" sz="1600" spc="-1" strike="noStrike">
              <a:solidFill>
                <a:srgbClr val="000000"/>
              </a:solidFill>
              <a:latin typeface="Arial"/>
            </a:endParaRPr>
          </a:p>
          <a:p>
            <a:pPr>
              <a:lnSpc>
                <a:spcPts val="1899"/>
              </a:lnSpc>
            </a:pPr>
            <a:r>
              <a:rPr b="1" lang="en-US" sz="1600" spc="-1" strike="noStrike">
                <a:solidFill>
                  <a:srgbClr val="000000"/>
                </a:solidFill>
                <a:latin typeface="Times New Roman"/>
              </a:rPr>
              <a:t>salida</a:t>
            </a:r>
            <a:r>
              <a:rPr b="0" lang="en-US" sz="1600" spc="-1" strike="noStrike">
                <a:solidFill>
                  <a:srgbClr val="000000"/>
                </a:solidFill>
                <a:latin typeface="Times New Roman"/>
              </a:rPr>
              <a:t> </a:t>
            </a:r>
            <a:r>
              <a:rPr b="1" lang="en-US" sz="1600" spc="-1" strike="noStrike">
                <a:solidFill>
                  <a:srgbClr val="000000"/>
                </a:solidFill>
                <a:latin typeface="Times New Roman"/>
              </a:rPr>
              <a:t>en</a:t>
            </a:r>
            <a:r>
              <a:rPr b="0" lang="en-US" sz="1600" spc="-1" strike="noStrike">
                <a:solidFill>
                  <a:srgbClr val="000000"/>
                </a:solidFill>
                <a:latin typeface="Times New Roman"/>
              </a:rPr>
              <a:t> </a:t>
            </a:r>
            <a:r>
              <a:rPr b="1" lang="en-US" sz="1600" spc="-1" strike="noStrike">
                <a:solidFill>
                  <a:srgbClr val="000000"/>
                </a:solidFill>
                <a:latin typeface="Times New Roman"/>
              </a:rPr>
              <a:t>el</a:t>
            </a:r>
            <a:r>
              <a:rPr b="0" lang="en-US" sz="1600" spc="-1" strike="noStrike">
                <a:solidFill>
                  <a:srgbClr val="000000"/>
                </a:solidFill>
                <a:latin typeface="Times New Roman"/>
              </a:rPr>
              <a:t>  </a:t>
            </a:r>
            <a:r>
              <a:rPr b="1" lang="en-US" sz="1600" spc="-1" strike="noStrike">
                <a:solidFill>
                  <a:srgbClr val="000000"/>
                </a:solidFill>
                <a:latin typeface="Times New Roman"/>
              </a:rPr>
              <a:t>PORTB</a:t>
            </a:r>
            <a:endParaRPr b="0" lang="es-AR" sz="1600" spc="-1" strike="noStrike">
              <a:solidFill>
                <a:srgbClr val="000000"/>
              </a:solidFill>
              <a:latin typeface="Arial"/>
            </a:endParaRPr>
          </a:p>
        </p:txBody>
      </p:sp>
      <p:sp>
        <p:nvSpPr>
          <p:cNvPr id="906" name="TextBox 1"/>
          <p:cNvSpPr/>
          <p:nvPr/>
        </p:nvSpPr>
        <p:spPr>
          <a:xfrm>
            <a:off x="2397600" y="3241440"/>
            <a:ext cx="3158640" cy="172188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76320"/>
                <a:tab algn="l" pos="101520"/>
                <a:tab algn="l" pos="5587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600" spc="-1" strike="noStrike">
                <a:solidFill>
                  <a:srgbClr val="000000"/>
                </a:solidFill>
                <a:latin typeface="Times New Roman"/>
              </a:rPr>
              <a:t>Registro</a:t>
            </a:r>
            <a:r>
              <a:rPr b="0" lang="en-US" sz="1600" spc="-1" strike="noStrike">
                <a:solidFill>
                  <a:srgbClr val="000000"/>
                </a:solidFill>
                <a:latin typeface="Times New Roman"/>
              </a:rPr>
              <a:t> </a:t>
            </a:r>
            <a:r>
              <a:rPr b="1" lang="en-US" sz="1600" spc="-1" strike="noStrike">
                <a:solidFill>
                  <a:srgbClr val="000000"/>
                </a:solidFill>
                <a:latin typeface="Times New Roman"/>
              </a:rPr>
              <a:t>W</a:t>
            </a:r>
            <a:r>
              <a:rPr b="0" lang="en-US" sz="1600" spc="-1" strike="noStrike">
                <a:solidFill>
                  <a:srgbClr val="000000"/>
                </a:solidFill>
                <a:latin typeface="Times New Roman"/>
              </a:rPr>
              <a:t> </a:t>
            </a:r>
            <a:r>
              <a:rPr b="1" lang="en-US" sz="1600" spc="-1" strike="noStrike">
                <a:solidFill>
                  <a:srgbClr val="000000"/>
                </a:solidFill>
                <a:latin typeface="Times New Roman"/>
              </a:rPr>
              <a:t>:</a:t>
            </a:r>
            <a:endParaRPr b="0" lang="es-AR" sz="1600" spc="-1" strike="noStrike">
              <a:solidFill>
                <a:srgbClr val="000000"/>
              </a:solidFill>
              <a:latin typeface="Arial"/>
            </a:endParaRPr>
          </a:p>
          <a:p>
            <a:pPr>
              <a:lnSpc>
                <a:spcPts val="3101"/>
              </a:lnSpc>
              <a:tabLst>
                <a:tab algn="l" pos="76320"/>
                <a:tab algn="l" pos="101520"/>
                <a:tab algn="l" pos="55872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2000" spc="-1" strike="noStrike">
                <a:solidFill>
                  <a:srgbClr val="000000"/>
                </a:solidFill>
                <a:latin typeface="Times New Roman"/>
              </a:rPr>
              <a:t>F0</a:t>
            </a:r>
            <a:endParaRPr b="0" lang="es-AR" sz="2000" spc="-1" strike="noStrike">
              <a:solidFill>
                <a:srgbClr val="000000"/>
              </a:solidFill>
              <a:latin typeface="Arial"/>
            </a:endParaRPr>
          </a:p>
          <a:p>
            <a:pPr>
              <a:lnSpc>
                <a:spcPts val="1001"/>
              </a:lnSpc>
              <a:tabLst>
                <a:tab algn="l" pos="76320"/>
                <a:tab algn="l" pos="101520"/>
                <a:tab algn="l" pos="558720"/>
              </a:tabLst>
            </a:pPr>
            <a:endParaRPr b="0" lang="es-AR" sz="1800" spc="-1" strike="noStrike">
              <a:solidFill>
                <a:srgbClr val="000000"/>
              </a:solidFill>
              <a:latin typeface="Arial"/>
            </a:endParaRPr>
          </a:p>
          <a:p>
            <a:pPr>
              <a:lnSpc>
                <a:spcPts val="2200"/>
              </a:lnSpc>
              <a:tabLst>
                <a:tab algn="l" pos="76320"/>
                <a:tab algn="l" pos="101520"/>
                <a:tab algn="l" pos="558720"/>
              </a:tabLst>
            </a:pPr>
            <a:r>
              <a:rPr b="0" lang="en-US" sz="1800" spc="-1" strike="noStrike">
                <a:solidFill>
                  <a:srgbClr val="000000"/>
                </a:solidFill>
                <a:latin typeface="Calibri"/>
              </a:rPr>
              <a:t>	</a:t>
            </a:r>
            <a:r>
              <a:rPr b="1" lang="en-US" sz="1600" spc="-1" strike="noStrike">
                <a:solidFill>
                  <a:srgbClr val="000000"/>
                </a:solidFill>
                <a:latin typeface="Times New Roman"/>
              </a:rPr>
              <a:t>9-Bit</a:t>
            </a:r>
            <a:r>
              <a:rPr b="0" lang="en-US" sz="1600" spc="-1" strike="noStrike">
                <a:solidFill>
                  <a:srgbClr val="000000"/>
                </a:solidFill>
                <a:latin typeface="Times New Roman"/>
              </a:rPr>
              <a:t> </a:t>
            </a:r>
            <a:r>
              <a:rPr b="1" lang="en-US" sz="1600" spc="-1" strike="noStrike">
                <a:solidFill>
                  <a:srgbClr val="000000"/>
                </a:solidFill>
                <a:latin typeface="Times New Roman"/>
              </a:rPr>
              <a:t>Dirección</a:t>
            </a:r>
            <a:r>
              <a:rPr b="0" lang="en-US" sz="1600" spc="-1" strike="noStrike">
                <a:solidFill>
                  <a:srgbClr val="000000"/>
                </a:solidFill>
                <a:latin typeface="Times New Roman"/>
              </a:rPr>
              <a:t> </a:t>
            </a:r>
            <a:r>
              <a:rPr b="1" lang="en-US" sz="1600" spc="-1" strike="noStrike">
                <a:solidFill>
                  <a:srgbClr val="000000"/>
                </a:solidFill>
                <a:latin typeface="Times New Roman"/>
              </a:rPr>
              <a:t>Efectiva:</a:t>
            </a:r>
            <a:endParaRPr b="0" lang="es-AR" sz="1600" spc="-1" strike="noStrike">
              <a:solidFill>
                <a:srgbClr val="000000"/>
              </a:solidFill>
              <a:latin typeface="Arial"/>
            </a:endParaRPr>
          </a:p>
          <a:p>
            <a:pPr>
              <a:lnSpc>
                <a:spcPts val="2801"/>
              </a:lnSpc>
              <a:tabLst>
                <a:tab algn="l" pos="76320"/>
                <a:tab algn="l" pos="101520"/>
                <a:tab algn="l" pos="5587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0</a:t>
            </a:r>
            <a:r>
              <a:rPr b="0" lang="en-US" sz="1800" spc="-1" strike="noStrike">
                <a:solidFill>
                  <a:srgbClr val="000000"/>
                </a:solidFill>
                <a:latin typeface="Times New Roman"/>
              </a:rPr>
              <a:t>    </a:t>
            </a:r>
            <a:r>
              <a:rPr b="1" lang="en-US" sz="1800" spc="-1" strike="noStrike">
                <a:solidFill>
                  <a:srgbClr val="000000"/>
                </a:solidFill>
                <a:latin typeface="Times New Roman"/>
              </a:rPr>
              <a:t>1</a:t>
            </a:r>
            <a:r>
              <a:rPr b="0" lang="en-US" sz="1800" spc="-1" strike="noStrike">
                <a:solidFill>
                  <a:srgbClr val="000000"/>
                </a:solidFill>
                <a:latin typeface="Times New Roman"/>
              </a:rPr>
              <a:t>       </a:t>
            </a:r>
            <a:r>
              <a:rPr b="1" lang="en-US" sz="1800" spc="-1" strike="noStrike">
                <a:solidFill>
                  <a:srgbClr val="000000"/>
                </a:solidFill>
                <a:latin typeface="Times New Roman"/>
              </a:rPr>
              <a:t>0</a:t>
            </a:r>
            <a:r>
              <a:rPr b="0" lang="en-US" sz="1800" spc="-1" strike="noStrike">
                <a:solidFill>
                  <a:srgbClr val="000000"/>
                </a:solidFill>
                <a:latin typeface="Times New Roman"/>
              </a:rPr>
              <a:t>    </a:t>
            </a:r>
            <a:r>
              <a:rPr b="1" lang="en-US" sz="1800" spc="-1" strike="noStrike">
                <a:solidFill>
                  <a:srgbClr val="000000"/>
                </a:solidFill>
                <a:latin typeface="Times New Roman"/>
              </a:rPr>
              <a:t>0</a:t>
            </a:r>
            <a:r>
              <a:rPr b="0" lang="en-US" sz="1800" spc="-1" strike="noStrike">
                <a:solidFill>
                  <a:srgbClr val="000000"/>
                </a:solidFill>
                <a:latin typeface="Times New Roman"/>
              </a:rPr>
              <a:t>    </a:t>
            </a:r>
            <a:r>
              <a:rPr b="1" lang="en-US" sz="1800" spc="-1" strike="noStrike">
                <a:solidFill>
                  <a:srgbClr val="000000"/>
                </a:solidFill>
                <a:latin typeface="Times New Roman"/>
              </a:rPr>
              <a:t>0</a:t>
            </a:r>
            <a:r>
              <a:rPr b="0" lang="en-US" sz="1800" spc="-1" strike="noStrike">
                <a:solidFill>
                  <a:srgbClr val="000000"/>
                </a:solidFill>
                <a:latin typeface="Times New Roman"/>
              </a:rPr>
              <a:t>    </a:t>
            </a:r>
            <a:r>
              <a:rPr b="1" lang="en-US" sz="1800" spc="-1" strike="noStrike">
                <a:solidFill>
                  <a:srgbClr val="000000"/>
                </a:solidFill>
                <a:latin typeface="Times New Roman"/>
              </a:rPr>
              <a:t>0</a:t>
            </a:r>
            <a:r>
              <a:rPr b="0" lang="en-US" sz="1800" spc="-1" strike="noStrike">
                <a:solidFill>
                  <a:srgbClr val="000000"/>
                </a:solidFill>
                <a:latin typeface="Times New Roman"/>
              </a:rPr>
              <a:t>    </a:t>
            </a:r>
            <a:r>
              <a:rPr b="1" lang="en-US" sz="1800" spc="-1" strike="noStrike">
                <a:solidFill>
                  <a:srgbClr val="000000"/>
                </a:solidFill>
                <a:latin typeface="Times New Roman"/>
              </a:rPr>
              <a:t>0</a:t>
            </a:r>
            <a:r>
              <a:rPr b="0" lang="en-US" sz="1800" spc="-1" strike="noStrike">
                <a:solidFill>
                  <a:srgbClr val="000000"/>
                </a:solidFill>
                <a:latin typeface="Times New Roman"/>
              </a:rPr>
              <a:t>    </a:t>
            </a:r>
            <a:r>
              <a:rPr b="1" lang="en-US" sz="1800" spc="-1" strike="noStrike">
                <a:solidFill>
                  <a:srgbClr val="000000"/>
                </a:solidFill>
                <a:latin typeface="Times New Roman"/>
              </a:rPr>
              <a:t>0</a:t>
            </a:r>
            <a:r>
              <a:rPr b="0" lang="en-US" sz="1800" spc="-1" strike="noStrike">
                <a:solidFill>
                  <a:srgbClr val="000000"/>
                </a:solidFill>
                <a:latin typeface="Times New Roman"/>
              </a:rPr>
              <a:t>    </a:t>
            </a:r>
            <a:r>
              <a:rPr b="1" lang="en-US" sz="1800" spc="-1" strike="noStrike">
                <a:solidFill>
                  <a:srgbClr val="000000"/>
                </a:solidFill>
                <a:latin typeface="Times New Roman"/>
              </a:rPr>
              <a:t>0</a:t>
            </a:r>
            <a:endParaRPr b="0" lang="es-AR" sz="1800" spc="-1" strike="noStrike">
              <a:solidFill>
                <a:srgbClr val="000000"/>
              </a:solidFill>
              <a:latin typeface="Arial"/>
            </a:endParaRPr>
          </a:p>
          <a:p>
            <a:pPr>
              <a:lnSpc>
                <a:spcPts val="1899"/>
              </a:lnSpc>
              <a:tabLst>
                <a:tab algn="l" pos="76320"/>
                <a:tab algn="l" pos="101520"/>
                <a:tab algn="l" pos="558720"/>
              </a:tabLst>
            </a:pPr>
            <a:r>
              <a:rPr b="0" lang="en-US" sz="1300" spc="-1" strike="noStrike">
                <a:solidFill>
                  <a:srgbClr val="000000"/>
                </a:solidFill>
                <a:latin typeface="Times New Roman"/>
              </a:rPr>
              <a:t>RP1RP0            7-bits desde la Instrucción</a:t>
            </a:r>
            <a:endParaRPr b="0" lang="es-AR" sz="1300" spc="-1" strike="noStrike">
              <a:solidFill>
                <a:srgbClr val="000000"/>
              </a:solidFill>
              <a:latin typeface="Arial"/>
            </a:endParaRPr>
          </a:p>
        </p:txBody>
      </p:sp>
      <p:sp>
        <p:nvSpPr>
          <p:cNvPr id="907" name="TextBox 1"/>
          <p:cNvSpPr/>
          <p:nvPr/>
        </p:nvSpPr>
        <p:spPr>
          <a:xfrm>
            <a:off x="9086400" y="3073680"/>
            <a:ext cx="281520" cy="234360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38</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p:txBody>
      </p:sp>
      <p:sp>
        <p:nvSpPr>
          <p:cNvPr id="908" name="TextBox 1"/>
          <p:cNvSpPr/>
          <p:nvPr/>
        </p:nvSpPr>
        <p:spPr>
          <a:xfrm>
            <a:off x="10950120" y="3073680"/>
            <a:ext cx="281520" cy="234360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38</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p:txBody>
      </p:sp>
      <p:sp>
        <p:nvSpPr>
          <p:cNvPr id="909" name="TextBox 1"/>
          <p:cNvSpPr/>
          <p:nvPr/>
        </p:nvSpPr>
        <p:spPr>
          <a:xfrm>
            <a:off x="12216240" y="3107520"/>
            <a:ext cx="1084680" cy="225468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1" lang="en-US" sz="1600" spc="-1" strike="noStrike">
                <a:solidFill>
                  <a:srgbClr val="000000"/>
                </a:solidFill>
                <a:latin typeface="Arial Narrow"/>
              </a:rPr>
              <a:t>80h</a:t>
            </a:r>
            <a:r>
              <a:rPr b="0" lang="en-US" sz="1600" spc="-1" strike="noStrike">
                <a:solidFill>
                  <a:srgbClr val="000000"/>
                </a:solidFill>
                <a:latin typeface="Times New Roman"/>
              </a:rPr>
              <a:t> </a:t>
            </a:r>
            <a:r>
              <a:rPr b="1" lang="en-US" sz="1600" spc="-1" strike="noStrike">
                <a:solidFill>
                  <a:srgbClr val="000000"/>
                </a:solidFill>
                <a:latin typeface="Arial Narrow"/>
              </a:rPr>
              <a:t>:</a:t>
            </a:r>
            <a:r>
              <a:rPr b="0" lang="en-US" sz="1600" spc="-1" strike="noStrike">
                <a:solidFill>
                  <a:srgbClr val="000000"/>
                </a:solidFill>
                <a:latin typeface="Times New Roman"/>
              </a:rPr>
              <a:t> </a:t>
            </a:r>
            <a:r>
              <a:rPr b="1" lang="en-US" sz="1600" spc="-1" strike="noStrike">
                <a:solidFill>
                  <a:srgbClr val="000000"/>
                </a:solidFill>
                <a:latin typeface="Arial Narrow"/>
              </a:rPr>
              <a:t>INDF</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Arial Narrow"/>
              </a:rPr>
              <a:t>81h</a:t>
            </a:r>
            <a:r>
              <a:rPr b="0" lang="en-US" sz="1600" spc="-1" strike="noStrike">
                <a:solidFill>
                  <a:srgbClr val="000000"/>
                </a:solidFill>
                <a:latin typeface="Times New Roman"/>
              </a:rPr>
              <a:t> </a:t>
            </a:r>
            <a:r>
              <a:rPr b="1" lang="en-US" sz="1600" spc="-1" strike="noStrike">
                <a:solidFill>
                  <a:srgbClr val="000000"/>
                </a:solidFill>
                <a:latin typeface="Arial Narrow"/>
              </a:rPr>
              <a:t>:</a:t>
            </a:r>
            <a:r>
              <a:rPr b="0" lang="en-US" sz="1600" spc="-1" strike="noStrike">
                <a:solidFill>
                  <a:srgbClr val="000000"/>
                </a:solidFill>
                <a:latin typeface="Times New Roman"/>
              </a:rPr>
              <a:t> </a:t>
            </a:r>
            <a:r>
              <a:rPr b="1" lang="en-US" sz="1600" spc="-1" strike="noStrike">
                <a:solidFill>
                  <a:srgbClr val="000000"/>
                </a:solidFill>
                <a:latin typeface="Arial Narrow"/>
              </a:rPr>
              <a:t>OPTION</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Arial Narrow"/>
              </a:rPr>
              <a:t>82h</a:t>
            </a:r>
            <a:r>
              <a:rPr b="0" lang="en-US" sz="1600" spc="-1" strike="noStrike">
                <a:solidFill>
                  <a:srgbClr val="000000"/>
                </a:solidFill>
                <a:latin typeface="Times New Roman"/>
              </a:rPr>
              <a:t> </a:t>
            </a:r>
            <a:r>
              <a:rPr b="1" lang="en-US" sz="1600" spc="-1" strike="noStrike">
                <a:solidFill>
                  <a:srgbClr val="000000"/>
                </a:solidFill>
                <a:latin typeface="Arial Narrow"/>
              </a:rPr>
              <a:t>:</a:t>
            </a:r>
            <a:r>
              <a:rPr b="0" lang="en-US" sz="1600" spc="-1" strike="noStrike">
                <a:solidFill>
                  <a:srgbClr val="000000"/>
                </a:solidFill>
                <a:latin typeface="Times New Roman"/>
              </a:rPr>
              <a:t> </a:t>
            </a:r>
            <a:r>
              <a:rPr b="1" lang="en-US" sz="1600" spc="-1" strike="noStrike">
                <a:solidFill>
                  <a:srgbClr val="000000"/>
                </a:solidFill>
                <a:latin typeface="Arial Narrow"/>
              </a:rPr>
              <a:t>PCL</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Arial Narrow"/>
              </a:rPr>
              <a:t>83h</a:t>
            </a:r>
            <a:r>
              <a:rPr b="0" lang="en-US" sz="1600" spc="-1" strike="noStrike">
                <a:solidFill>
                  <a:srgbClr val="000000"/>
                </a:solidFill>
                <a:latin typeface="Times New Roman"/>
              </a:rPr>
              <a:t> </a:t>
            </a:r>
            <a:r>
              <a:rPr b="1" lang="en-US" sz="1600" spc="-1" strike="noStrike">
                <a:solidFill>
                  <a:srgbClr val="000000"/>
                </a:solidFill>
                <a:latin typeface="Arial Narrow"/>
              </a:rPr>
              <a:t>:</a:t>
            </a:r>
            <a:r>
              <a:rPr b="0" lang="en-US" sz="1600" spc="-1" strike="noStrike">
                <a:solidFill>
                  <a:srgbClr val="000000"/>
                </a:solidFill>
                <a:latin typeface="Times New Roman"/>
              </a:rPr>
              <a:t> </a:t>
            </a:r>
            <a:r>
              <a:rPr b="1" lang="en-US" sz="1600" spc="-1" strike="noStrike">
                <a:solidFill>
                  <a:srgbClr val="000000"/>
                </a:solidFill>
                <a:latin typeface="Arial Narrow"/>
              </a:rPr>
              <a:t>STATUS</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Arial Narrow"/>
              </a:rPr>
              <a:t>84h</a:t>
            </a:r>
            <a:r>
              <a:rPr b="0" lang="en-US" sz="1600" spc="-1" strike="noStrike">
                <a:solidFill>
                  <a:srgbClr val="000000"/>
                </a:solidFill>
                <a:latin typeface="Times New Roman"/>
              </a:rPr>
              <a:t> </a:t>
            </a:r>
            <a:r>
              <a:rPr b="1" lang="en-US" sz="1600" spc="-1" strike="noStrike">
                <a:solidFill>
                  <a:srgbClr val="000000"/>
                </a:solidFill>
                <a:latin typeface="Arial Narrow"/>
              </a:rPr>
              <a:t>:</a:t>
            </a:r>
            <a:r>
              <a:rPr b="0" lang="en-US" sz="1600" spc="-1" strike="noStrike">
                <a:solidFill>
                  <a:srgbClr val="000000"/>
                </a:solidFill>
                <a:latin typeface="Times New Roman"/>
              </a:rPr>
              <a:t> </a:t>
            </a:r>
            <a:r>
              <a:rPr b="1" lang="en-US" sz="1600" spc="-1" strike="noStrike">
                <a:solidFill>
                  <a:srgbClr val="000000"/>
                </a:solidFill>
                <a:latin typeface="Arial Narrow"/>
              </a:rPr>
              <a:t>FSR</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Arial Narrow"/>
              </a:rPr>
              <a:t>85h</a:t>
            </a:r>
            <a:r>
              <a:rPr b="0" lang="en-US" sz="1600" spc="-1" strike="noStrike">
                <a:solidFill>
                  <a:srgbClr val="000000"/>
                </a:solidFill>
                <a:latin typeface="Times New Roman"/>
              </a:rPr>
              <a:t> </a:t>
            </a:r>
            <a:r>
              <a:rPr b="1" lang="en-US" sz="1600" spc="-1" strike="noStrike">
                <a:solidFill>
                  <a:srgbClr val="000000"/>
                </a:solidFill>
                <a:latin typeface="Arial Narrow"/>
              </a:rPr>
              <a:t>:</a:t>
            </a:r>
            <a:r>
              <a:rPr b="0" lang="en-US" sz="1600" spc="-1" strike="noStrike">
                <a:solidFill>
                  <a:srgbClr val="000000"/>
                </a:solidFill>
                <a:latin typeface="Times New Roman"/>
              </a:rPr>
              <a:t> </a:t>
            </a:r>
            <a:r>
              <a:rPr b="1" lang="en-US" sz="1600" spc="-1" strike="noStrike">
                <a:solidFill>
                  <a:srgbClr val="000000"/>
                </a:solidFill>
                <a:latin typeface="Arial Narrow"/>
              </a:rPr>
              <a:t>TRISA</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Arial Narrow"/>
              </a:rPr>
              <a:t>86h</a:t>
            </a:r>
            <a:r>
              <a:rPr b="0" lang="en-US" sz="1600" spc="-1" strike="noStrike">
                <a:solidFill>
                  <a:srgbClr val="000000"/>
                </a:solidFill>
                <a:latin typeface="Times New Roman"/>
              </a:rPr>
              <a:t> </a:t>
            </a:r>
            <a:r>
              <a:rPr b="1" lang="en-US" sz="1600" spc="-1" strike="noStrike">
                <a:solidFill>
                  <a:srgbClr val="000000"/>
                </a:solidFill>
                <a:latin typeface="Arial Narrow"/>
              </a:rPr>
              <a:t>:</a:t>
            </a:r>
            <a:r>
              <a:rPr b="0" lang="en-US" sz="1600" spc="-1" strike="noStrike">
                <a:solidFill>
                  <a:srgbClr val="000000"/>
                </a:solidFill>
                <a:latin typeface="Times New Roman"/>
              </a:rPr>
              <a:t> </a:t>
            </a:r>
            <a:r>
              <a:rPr b="1" lang="en-US" sz="1600" spc="-1" strike="noStrike">
                <a:solidFill>
                  <a:srgbClr val="000000"/>
                </a:solidFill>
                <a:latin typeface="Arial Narrow"/>
              </a:rPr>
              <a:t>TRISB</a:t>
            </a:r>
            <a:endParaRPr b="0" lang="es-AR" sz="1600" spc="-1" strike="noStrike">
              <a:solidFill>
                <a:srgbClr val="000000"/>
              </a:solidFill>
              <a:latin typeface="Arial"/>
            </a:endParaRPr>
          </a:p>
        </p:txBody>
      </p:sp>
      <p:sp>
        <p:nvSpPr>
          <p:cNvPr id="910" name="TextBox 1"/>
          <p:cNvSpPr/>
          <p:nvPr/>
        </p:nvSpPr>
        <p:spPr>
          <a:xfrm>
            <a:off x="7063560" y="3107520"/>
            <a:ext cx="1043640" cy="2254680"/>
          </a:xfrm>
          <a:prstGeom prst="rect">
            <a:avLst/>
          </a:prstGeom>
          <a:noFill/>
          <a:ln w="0">
            <a:noFill/>
          </a:ln>
        </p:spPr>
        <p:style>
          <a:lnRef idx="0"/>
          <a:fillRef idx="0"/>
          <a:effectRef idx="0"/>
          <a:fontRef idx="minor"/>
        </p:style>
        <p:txBody>
          <a:bodyPr wrap="none" lIns="0" rIns="0" tIns="0" bIns="45000" anchor="t">
            <a:spAutoFit/>
          </a:bodyPr>
          <a:p>
            <a:pPr>
              <a:lnSpc>
                <a:spcPts val="1800"/>
              </a:lnSpc>
              <a:tabLst>
                <a:tab algn="l" pos="50760"/>
                <a:tab algn="l" pos="63360"/>
                <a:tab algn="l" pos="190440"/>
                <a:tab algn="l" pos="254160"/>
                <a:tab algn="l" pos="266760"/>
                <a:tab algn="l" pos="30492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600" spc="-1" strike="noStrike">
                <a:solidFill>
                  <a:srgbClr val="000000"/>
                </a:solidFill>
                <a:latin typeface="Arial Narrow"/>
              </a:rPr>
              <a:t>INDF:</a:t>
            </a:r>
            <a:r>
              <a:rPr b="0" lang="en-US" sz="1600" spc="-1" strike="noStrike">
                <a:solidFill>
                  <a:srgbClr val="000000"/>
                </a:solidFill>
                <a:latin typeface="Times New Roman"/>
              </a:rPr>
              <a:t> </a:t>
            </a:r>
            <a:r>
              <a:rPr b="1" lang="en-US" sz="1600" spc="-1" strike="noStrike">
                <a:solidFill>
                  <a:srgbClr val="000000"/>
                </a:solidFill>
                <a:latin typeface="Arial Narrow"/>
              </a:rPr>
              <a:t>00h</a:t>
            </a:r>
            <a:endParaRPr b="0" lang="es-AR" sz="1600" spc="-1" strike="noStrike">
              <a:solidFill>
                <a:srgbClr val="000000"/>
              </a:solidFill>
              <a:latin typeface="Arial"/>
            </a:endParaRPr>
          </a:p>
          <a:p>
            <a:pPr>
              <a:lnSpc>
                <a:spcPts val="2599"/>
              </a:lnSpc>
              <a:tabLst>
                <a:tab algn="l" pos="50760"/>
                <a:tab algn="l" pos="63360"/>
                <a:tab algn="l" pos="190440"/>
                <a:tab algn="l" pos="254160"/>
                <a:tab algn="l" pos="266760"/>
                <a:tab algn="l" pos="30492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600" spc="-1" strike="noStrike">
                <a:solidFill>
                  <a:srgbClr val="000000"/>
                </a:solidFill>
                <a:latin typeface="Arial Narrow"/>
              </a:rPr>
              <a:t>TMR0:</a:t>
            </a:r>
            <a:r>
              <a:rPr b="0" lang="en-US" sz="1600" spc="-1" strike="noStrike">
                <a:solidFill>
                  <a:srgbClr val="000000"/>
                </a:solidFill>
                <a:latin typeface="Times New Roman"/>
              </a:rPr>
              <a:t> </a:t>
            </a:r>
            <a:r>
              <a:rPr b="1" lang="en-US" sz="1600" spc="-1" strike="noStrike">
                <a:solidFill>
                  <a:srgbClr val="000000"/>
                </a:solidFill>
                <a:latin typeface="Arial Narrow"/>
              </a:rPr>
              <a:t>01h</a:t>
            </a:r>
            <a:endParaRPr b="0" lang="es-AR" sz="1600" spc="-1" strike="noStrike">
              <a:solidFill>
                <a:srgbClr val="000000"/>
              </a:solidFill>
              <a:latin typeface="Arial"/>
            </a:endParaRPr>
          </a:p>
          <a:p>
            <a:pPr>
              <a:lnSpc>
                <a:spcPts val="2599"/>
              </a:lnSpc>
              <a:tabLst>
                <a:tab algn="l" pos="50760"/>
                <a:tab algn="l" pos="63360"/>
                <a:tab algn="l" pos="190440"/>
                <a:tab algn="l" pos="254160"/>
                <a:tab algn="l" pos="266760"/>
                <a:tab algn="l" pos="30492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600" spc="-1" strike="noStrike">
                <a:solidFill>
                  <a:srgbClr val="000000"/>
                </a:solidFill>
                <a:latin typeface="Arial Narrow"/>
              </a:rPr>
              <a:t>PCL</a:t>
            </a:r>
            <a:r>
              <a:rPr b="0" lang="en-US" sz="1600" spc="-1" strike="noStrike">
                <a:solidFill>
                  <a:srgbClr val="000000"/>
                </a:solidFill>
                <a:latin typeface="Times New Roman"/>
              </a:rPr>
              <a:t> </a:t>
            </a:r>
            <a:r>
              <a:rPr b="1" lang="en-US" sz="1600" spc="-1" strike="noStrike">
                <a:solidFill>
                  <a:srgbClr val="000000"/>
                </a:solidFill>
                <a:latin typeface="Arial Narrow"/>
              </a:rPr>
              <a:t>:</a:t>
            </a:r>
            <a:r>
              <a:rPr b="0" lang="en-US" sz="1600" spc="-1" strike="noStrike">
                <a:solidFill>
                  <a:srgbClr val="000000"/>
                </a:solidFill>
                <a:latin typeface="Times New Roman"/>
              </a:rPr>
              <a:t> </a:t>
            </a:r>
            <a:r>
              <a:rPr b="1" lang="en-US" sz="1600" spc="-1" strike="noStrike">
                <a:solidFill>
                  <a:srgbClr val="000000"/>
                </a:solidFill>
                <a:latin typeface="Arial Narrow"/>
              </a:rPr>
              <a:t>02h</a:t>
            </a:r>
            <a:endParaRPr b="0" lang="es-AR" sz="1600" spc="-1" strike="noStrike">
              <a:solidFill>
                <a:srgbClr val="000000"/>
              </a:solidFill>
              <a:latin typeface="Arial"/>
            </a:endParaRPr>
          </a:p>
          <a:p>
            <a:pPr>
              <a:lnSpc>
                <a:spcPts val="2599"/>
              </a:lnSpc>
              <a:tabLst>
                <a:tab algn="l" pos="50760"/>
                <a:tab algn="l" pos="63360"/>
                <a:tab algn="l" pos="190440"/>
                <a:tab algn="l" pos="254160"/>
                <a:tab algn="l" pos="266760"/>
                <a:tab algn="l" pos="304920"/>
              </a:tabLst>
            </a:pPr>
            <a:r>
              <a:rPr b="1" lang="en-US" sz="1600" spc="-1" strike="noStrike">
                <a:solidFill>
                  <a:srgbClr val="000000"/>
                </a:solidFill>
                <a:latin typeface="Arial Narrow"/>
              </a:rPr>
              <a:t>STATUS:</a:t>
            </a:r>
            <a:r>
              <a:rPr b="0" lang="en-US" sz="1600" spc="-1" strike="noStrike">
                <a:solidFill>
                  <a:srgbClr val="000000"/>
                </a:solidFill>
                <a:latin typeface="Times New Roman"/>
              </a:rPr>
              <a:t> </a:t>
            </a:r>
            <a:r>
              <a:rPr b="1" lang="en-US" sz="1600" spc="-1" strike="noStrike">
                <a:solidFill>
                  <a:srgbClr val="000000"/>
                </a:solidFill>
                <a:latin typeface="Arial Narrow"/>
              </a:rPr>
              <a:t>03h</a:t>
            </a:r>
            <a:endParaRPr b="0" lang="es-AR" sz="1600" spc="-1" strike="noStrike">
              <a:solidFill>
                <a:srgbClr val="000000"/>
              </a:solidFill>
              <a:latin typeface="Arial"/>
            </a:endParaRPr>
          </a:p>
          <a:p>
            <a:pPr>
              <a:lnSpc>
                <a:spcPts val="2599"/>
              </a:lnSpc>
              <a:tabLst>
                <a:tab algn="l" pos="50760"/>
                <a:tab algn="l" pos="63360"/>
                <a:tab algn="l" pos="190440"/>
                <a:tab algn="l" pos="254160"/>
                <a:tab algn="l" pos="266760"/>
                <a:tab algn="l" pos="30492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600" spc="-1" strike="noStrike">
                <a:solidFill>
                  <a:srgbClr val="000000"/>
                </a:solidFill>
                <a:latin typeface="Arial Narrow"/>
              </a:rPr>
              <a:t>FSR:</a:t>
            </a:r>
            <a:r>
              <a:rPr b="0" lang="en-US" sz="1600" spc="-1" strike="noStrike">
                <a:solidFill>
                  <a:srgbClr val="000000"/>
                </a:solidFill>
                <a:latin typeface="Times New Roman"/>
              </a:rPr>
              <a:t> </a:t>
            </a:r>
            <a:r>
              <a:rPr b="1" lang="en-US" sz="1600" spc="-1" strike="noStrike">
                <a:solidFill>
                  <a:srgbClr val="000000"/>
                </a:solidFill>
                <a:latin typeface="Arial Narrow"/>
              </a:rPr>
              <a:t>04h</a:t>
            </a:r>
            <a:endParaRPr b="0" lang="es-AR" sz="1600" spc="-1" strike="noStrike">
              <a:solidFill>
                <a:srgbClr val="000000"/>
              </a:solidFill>
              <a:latin typeface="Arial"/>
            </a:endParaRPr>
          </a:p>
          <a:p>
            <a:pPr>
              <a:lnSpc>
                <a:spcPts val="2599"/>
              </a:lnSpc>
              <a:tabLst>
                <a:tab algn="l" pos="50760"/>
                <a:tab algn="l" pos="63360"/>
                <a:tab algn="l" pos="190440"/>
                <a:tab algn="l" pos="254160"/>
                <a:tab algn="l" pos="266760"/>
                <a:tab algn="l" pos="3049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600" spc="-1" strike="noStrike">
                <a:solidFill>
                  <a:srgbClr val="000000"/>
                </a:solidFill>
                <a:latin typeface="Arial Narrow"/>
              </a:rPr>
              <a:t>PORTA:</a:t>
            </a:r>
            <a:r>
              <a:rPr b="0" lang="en-US" sz="1600" spc="-1" strike="noStrike">
                <a:solidFill>
                  <a:srgbClr val="000000"/>
                </a:solidFill>
                <a:latin typeface="Times New Roman"/>
              </a:rPr>
              <a:t> </a:t>
            </a:r>
            <a:r>
              <a:rPr b="1" lang="en-US" sz="1600" spc="-1" strike="noStrike">
                <a:solidFill>
                  <a:srgbClr val="000000"/>
                </a:solidFill>
                <a:latin typeface="Arial Narrow"/>
              </a:rPr>
              <a:t>05h</a:t>
            </a:r>
            <a:endParaRPr b="0" lang="es-AR" sz="1600" spc="-1" strike="noStrike">
              <a:solidFill>
                <a:srgbClr val="000000"/>
              </a:solidFill>
              <a:latin typeface="Arial"/>
            </a:endParaRPr>
          </a:p>
          <a:p>
            <a:pPr>
              <a:lnSpc>
                <a:spcPts val="2599"/>
              </a:lnSpc>
              <a:tabLst>
                <a:tab algn="l" pos="50760"/>
                <a:tab algn="l" pos="63360"/>
                <a:tab algn="l" pos="190440"/>
                <a:tab algn="l" pos="254160"/>
                <a:tab algn="l" pos="266760"/>
                <a:tab algn="l" pos="304920"/>
              </a:tabLst>
            </a:pPr>
            <a:r>
              <a:rPr b="0" lang="en-US" sz="1800" spc="-1" strike="noStrike">
                <a:solidFill>
                  <a:srgbClr val="000000"/>
                </a:solidFill>
                <a:latin typeface="Calibri"/>
              </a:rPr>
              <a:t>	</a:t>
            </a:r>
            <a:r>
              <a:rPr b="1" lang="en-US" sz="1600" spc="-1" strike="noStrike">
                <a:solidFill>
                  <a:srgbClr val="000000"/>
                </a:solidFill>
                <a:latin typeface="Arial Narrow"/>
              </a:rPr>
              <a:t>PORTB:</a:t>
            </a:r>
            <a:r>
              <a:rPr b="0" lang="en-US" sz="1600" spc="-1" strike="noStrike">
                <a:solidFill>
                  <a:srgbClr val="000000"/>
                </a:solidFill>
                <a:latin typeface="Times New Roman"/>
              </a:rPr>
              <a:t> </a:t>
            </a:r>
            <a:r>
              <a:rPr b="1" lang="en-US" sz="1600" spc="-1" strike="noStrike">
                <a:solidFill>
                  <a:srgbClr val="000000"/>
                </a:solidFill>
                <a:latin typeface="Arial Narrow"/>
              </a:rPr>
              <a:t>06h</a:t>
            </a:r>
            <a:endParaRPr b="0" lang="es-AR" sz="1600" spc="-1" strike="noStrike">
              <a:solidFill>
                <a:srgbClr val="000000"/>
              </a:solidFill>
              <a:latin typeface="Arial"/>
            </a:endParaRPr>
          </a:p>
        </p:txBody>
      </p:sp>
      <p:sp>
        <p:nvSpPr>
          <p:cNvPr id="911" name="TextBox 1"/>
          <p:cNvSpPr/>
          <p:nvPr/>
        </p:nvSpPr>
        <p:spPr>
          <a:xfrm>
            <a:off x="9086400" y="6172920"/>
            <a:ext cx="281520" cy="201384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200"/>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p:txBody>
      </p:sp>
      <p:sp>
        <p:nvSpPr>
          <p:cNvPr id="912" name="TextBox 1"/>
          <p:cNvSpPr/>
          <p:nvPr/>
        </p:nvSpPr>
        <p:spPr>
          <a:xfrm>
            <a:off x="10950120" y="6172920"/>
            <a:ext cx="281520" cy="201384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200"/>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p:txBody>
      </p:sp>
      <p:sp>
        <p:nvSpPr>
          <p:cNvPr id="913" name="TextBox 1"/>
          <p:cNvSpPr/>
          <p:nvPr/>
        </p:nvSpPr>
        <p:spPr>
          <a:xfrm>
            <a:off x="7121160" y="6206400"/>
            <a:ext cx="979560" cy="1924920"/>
          </a:xfrm>
          <a:prstGeom prst="rect">
            <a:avLst/>
          </a:prstGeom>
          <a:noFill/>
          <a:ln w="0">
            <a:noFill/>
          </a:ln>
        </p:spPr>
        <p:style>
          <a:lnRef idx="0"/>
          <a:fillRef idx="0"/>
          <a:effectRef idx="0"/>
          <a:fontRef idx="minor"/>
        </p:style>
        <p:txBody>
          <a:bodyPr wrap="none" lIns="0" rIns="0" tIns="0" bIns="45000" anchor="t">
            <a:spAutoFit/>
          </a:bodyPr>
          <a:p>
            <a:pPr>
              <a:lnSpc>
                <a:spcPts val="1800"/>
              </a:lnSpc>
              <a:tabLst>
                <a:tab algn="l" pos="685800"/>
              </a:tabLst>
            </a:pPr>
            <a:r>
              <a:rPr b="1" lang="en-US" sz="1600" spc="-1" strike="noStrike">
                <a:solidFill>
                  <a:srgbClr val="000000"/>
                </a:solidFill>
                <a:latin typeface="Arial Narrow"/>
              </a:rPr>
              <a:t>PORTC:</a:t>
            </a:r>
            <a:r>
              <a:rPr b="0" lang="en-US" sz="1600" spc="-1" strike="noStrike">
                <a:solidFill>
                  <a:srgbClr val="000000"/>
                </a:solidFill>
                <a:latin typeface="Times New Roman"/>
              </a:rPr>
              <a:t> </a:t>
            </a:r>
            <a:r>
              <a:rPr b="1" lang="en-US" sz="1600" spc="-1" strike="noStrike">
                <a:solidFill>
                  <a:srgbClr val="000000"/>
                </a:solidFill>
                <a:latin typeface="Arial Narrow"/>
              </a:rPr>
              <a:t>07h</a:t>
            </a:r>
            <a:endParaRPr b="0" lang="es-AR" sz="1600" spc="-1" strike="noStrike">
              <a:solidFill>
                <a:srgbClr val="000000"/>
              </a:solidFill>
              <a:latin typeface="Arial"/>
            </a:endParaRPr>
          </a:p>
          <a:p>
            <a:pPr>
              <a:lnSpc>
                <a:spcPts val="1001"/>
              </a:lnSpc>
              <a:tabLst>
                <a:tab algn="l" pos="685800"/>
              </a:tabLst>
            </a:pPr>
            <a:endParaRPr b="0" lang="es-AR" sz="1800" spc="-1" strike="noStrike">
              <a:solidFill>
                <a:srgbClr val="000000"/>
              </a:solidFill>
              <a:latin typeface="Arial"/>
            </a:endParaRPr>
          </a:p>
          <a:p>
            <a:pPr>
              <a:lnSpc>
                <a:spcPts val="1001"/>
              </a:lnSpc>
              <a:tabLst>
                <a:tab algn="l" pos="685800"/>
              </a:tabLst>
            </a:pPr>
            <a:endParaRPr b="0" lang="es-AR" sz="1800" spc="-1" strike="noStrike">
              <a:solidFill>
                <a:srgbClr val="000000"/>
              </a:solidFill>
              <a:latin typeface="Arial"/>
            </a:endParaRPr>
          </a:p>
          <a:p>
            <a:pPr>
              <a:lnSpc>
                <a:spcPts val="1001"/>
              </a:lnSpc>
              <a:tabLst>
                <a:tab algn="l" pos="685800"/>
              </a:tabLst>
            </a:pPr>
            <a:endParaRPr b="0" lang="es-AR" sz="1800" spc="-1" strike="noStrike">
              <a:solidFill>
                <a:srgbClr val="000000"/>
              </a:solidFill>
              <a:latin typeface="Arial"/>
            </a:endParaRPr>
          </a:p>
          <a:p>
            <a:pPr>
              <a:lnSpc>
                <a:spcPts val="2200"/>
              </a:lnSpc>
              <a:tabLst>
                <a:tab algn="l" pos="685800"/>
              </a:tabLst>
            </a:pPr>
            <a:r>
              <a:rPr b="0" lang="en-US" sz="1800" spc="-1" strike="noStrike">
                <a:solidFill>
                  <a:srgbClr val="000000"/>
                </a:solidFill>
                <a:latin typeface="Calibri"/>
              </a:rPr>
              <a:t>	</a:t>
            </a:r>
            <a:r>
              <a:rPr b="1" lang="en-US" sz="1600" spc="-1" strike="noStrike">
                <a:solidFill>
                  <a:srgbClr val="000000"/>
                </a:solidFill>
                <a:latin typeface="Arial Narrow"/>
              </a:rPr>
              <a:t>20h</a:t>
            </a:r>
            <a:endParaRPr b="0" lang="es-AR" sz="1600" spc="-1" strike="noStrike">
              <a:solidFill>
                <a:srgbClr val="000000"/>
              </a:solidFill>
              <a:latin typeface="Arial"/>
            </a:endParaRPr>
          </a:p>
          <a:p>
            <a:pPr>
              <a:lnSpc>
                <a:spcPts val="2599"/>
              </a:lnSpc>
              <a:tabLst>
                <a:tab algn="l" pos="685800"/>
              </a:tabLst>
            </a:pPr>
            <a:r>
              <a:rPr b="0" lang="en-US" sz="1800" spc="-1" strike="noStrike">
                <a:solidFill>
                  <a:srgbClr val="000000"/>
                </a:solidFill>
                <a:latin typeface="Calibri"/>
              </a:rPr>
              <a:t>	</a:t>
            </a:r>
            <a:r>
              <a:rPr b="1" lang="en-US" sz="1600" spc="-1" strike="noStrike">
                <a:solidFill>
                  <a:srgbClr val="000000"/>
                </a:solidFill>
                <a:latin typeface="Arial Narrow"/>
              </a:rPr>
              <a:t>21h</a:t>
            </a:r>
            <a:endParaRPr b="0" lang="es-AR" sz="1600" spc="-1" strike="noStrike">
              <a:solidFill>
                <a:srgbClr val="000000"/>
              </a:solidFill>
              <a:latin typeface="Arial"/>
            </a:endParaRPr>
          </a:p>
          <a:p>
            <a:pPr>
              <a:lnSpc>
                <a:spcPts val="2599"/>
              </a:lnSpc>
              <a:tabLst>
                <a:tab algn="l" pos="685800"/>
              </a:tabLst>
            </a:pPr>
            <a:r>
              <a:rPr b="0" lang="en-US" sz="1800" spc="-1" strike="noStrike">
                <a:solidFill>
                  <a:srgbClr val="000000"/>
                </a:solidFill>
                <a:latin typeface="Calibri"/>
              </a:rPr>
              <a:t>	</a:t>
            </a:r>
            <a:r>
              <a:rPr b="1" lang="en-US" sz="1600" spc="-1" strike="noStrike">
                <a:solidFill>
                  <a:srgbClr val="000000"/>
                </a:solidFill>
                <a:latin typeface="Arial Narrow"/>
              </a:rPr>
              <a:t>22h</a:t>
            </a:r>
            <a:endParaRPr b="0" lang="es-AR" sz="1600" spc="-1" strike="noStrike">
              <a:solidFill>
                <a:srgbClr val="000000"/>
              </a:solidFill>
              <a:latin typeface="Arial"/>
            </a:endParaRPr>
          </a:p>
          <a:p>
            <a:pPr>
              <a:lnSpc>
                <a:spcPts val="2599"/>
              </a:lnSpc>
              <a:tabLst>
                <a:tab algn="l" pos="685800"/>
              </a:tabLst>
            </a:pPr>
            <a:r>
              <a:rPr b="0" lang="en-US" sz="1800" spc="-1" strike="noStrike">
                <a:solidFill>
                  <a:srgbClr val="000000"/>
                </a:solidFill>
                <a:latin typeface="Calibri"/>
              </a:rPr>
              <a:t>	</a:t>
            </a:r>
            <a:r>
              <a:rPr b="1" lang="en-US" sz="1600" spc="-1" strike="noStrike">
                <a:solidFill>
                  <a:srgbClr val="000000"/>
                </a:solidFill>
                <a:latin typeface="Arial Narrow"/>
              </a:rPr>
              <a:t>23h</a:t>
            </a:r>
            <a:endParaRPr b="0" lang="es-AR" sz="1600" spc="-1" strike="noStrike">
              <a:solidFill>
                <a:srgbClr val="000000"/>
              </a:solidFill>
              <a:latin typeface="Arial"/>
            </a:endParaRPr>
          </a:p>
        </p:txBody>
      </p:sp>
      <p:sp>
        <p:nvSpPr>
          <p:cNvPr id="914" name="TextBox 1"/>
          <p:cNvSpPr/>
          <p:nvPr/>
        </p:nvSpPr>
        <p:spPr>
          <a:xfrm>
            <a:off x="12191760" y="6206400"/>
            <a:ext cx="946080" cy="192492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1" lang="en-US" sz="1600" spc="-1" strike="noStrike">
                <a:solidFill>
                  <a:srgbClr val="000000"/>
                </a:solidFill>
                <a:latin typeface="Arial Narrow"/>
              </a:rPr>
              <a:t>87h</a:t>
            </a:r>
            <a:r>
              <a:rPr b="0" lang="en-US" sz="1600" spc="-1" strike="noStrike">
                <a:solidFill>
                  <a:srgbClr val="000000"/>
                </a:solidFill>
                <a:latin typeface="Times New Roman"/>
              </a:rPr>
              <a:t> </a:t>
            </a:r>
            <a:r>
              <a:rPr b="1" lang="en-US" sz="1600" spc="-1" strike="noStrike">
                <a:solidFill>
                  <a:srgbClr val="000000"/>
                </a:solidFill>
                <a:latin typeface="Arial Narrow"/>
              </a:rPr>
              <a:t>:</a:t>
            </a:r>
            <a:r>
              <a:rPr b="0" lang="en-US" sz="1600" spc="-1" strike="noStrike">
                <a:solidFill>
                  <a:srgbClr val="000000"/>
                </a:solidFill>
                <a:latin typeface="Times New Roman"/>
              </a:rPr>
              <a:t> </a:t>
            </a:r>
            <a:r>
              <a:rPr b="1" lang="en-US" sz="1600" spc="-1" strike="noStrike">
                <a:solidFill>
                  <a:srgbClr val="000000"/>
                </a:solidFill>
                <a:latin typeface="Arial Narrow"/>
              </a:rPr>
              <a:t>TRISC</a:t>
            </a:r>
            <a:endParaRPr b="0" lang="es-AR" sz="16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200"/>
              </a:lnSpc>
            </a:pPr>
            <a:r>
              <a:rPr b="1" lang="en-US" sz="1600" spc="-1" strike="noStrike">
                <a:solidFill>
                  <a:srgbClr val="000000"/>
                </a:solidFill>
                <a:latin typeface="Arial Narrow"/>
              </a:rPr>
              <a:t>A0h</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Arial Narrow"/>
              </a:rPr>
              <a:t>A1h</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Arial Narrow"/>
              </a:rPr>
              <a:t>A2h</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Arial Narrow"/>
              </a:rPr>
              <a:t>A3h</a:t>
            </a:r>
            <a:endParaRPr b="0" lang="es-AR" sz="1600" spc="-1" strike="noStrike">
              <a:solidFill>
                <a:srgbClr val="000000"/>
              </a:solidFill>
              <a:latin typeface="Arial"/>
            </a:endParaRPr>
          </a:p>
        </p:txBody>
      </p:sp>
      <p:sp>
        <p:nvSpPr>
          <p:cNvPr id="915" name="TextBox 1"/>
          <p:cNvSpPr/>
          <p:nvPr/>
        </p:nvSpPr>
        <p:spPr>
          <a:xfrm>
            <a:off x="2311200" y="6289920"/>
            <a:ext cx="953640" cy="186192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000000"/>
                </a:solidFill>
                <a:latin typeface="Courier New"/>
              </a:rPr>
              <a:t>bsf</a:t>
            </a:r>
            <a:endParaRPr b="0" lang="es-AR" sz="25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movlw</a:t>
            </a:r>
            <a:endParaRPr b="0" lang="es-AR" sz="25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movwf</a:t>
            </a:r>
            <a:endParaRPr b="0" lang="es-AR" sz="25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bcf</a:t>
            </a:r>
            <a:endParaRPr b="0" lang="es-AR" sz="25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clrf</a:t>
            </a:r>
            <a:endParaRPr b="0" lang="es-AR" sz="2500" spc="-1" strike="noStrike">
              <a:solidFill>
                <a:srgbClr val="000000"/>
              </a:solidFill>
              <a:latin typeface="Arial"/>
            </a:endParaRPr>
          </a:p>
        </p:txBody>
      </p:sp>
      <p:sp>
        <p:nvSpPr>
          <p:cNvPr id="916" name="TextBox 1"/>
          <p:cNvSpPr/>
          <p:nvPr/>
        </p:nvSpPr>
        <p:spPr>
          <a:xfrm>
            <a:off x="4091760" y="6290280"/>
            <a:ext cx="2147400" cy="186192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50760"/>
              </a:tabLst>
            </a:pPr>
            <a:r>
              <a:rPr b="1" lang="en-US" sz="2500" spc="-1" strike="noStrike">
                <a:solidFill>
                  <a:srgbClr val="000000"/>
                </a:solidFill>
                <a:latin typeface="Courier New"/>
              </a:rPr>
              <a:t>STATUS,RP0</a:t>
            </a:r>
            <a:endParaRPr b="0" lang="es-AR" sz="2500" spc="-1" strike="noStrike">
              <a:solidFill>
                <a:srgbClr val="000000"/>
              </a:solidFill>
              <a:latin typeface="Arial"/>
            </a:endParaRPr>
          </a:p>
          <a:p>
            <a:pPr>
              <a:lnSpc>
                <a:spcPts val="1001"/>
              </a:lnSpc>
              <a:tabLst>
                <a:tab algn="l" pos="50760"/>
              </a:tabLst>
            </a:pPr>
            <a:endParaRPr b="0" lang="es-AR" sz="1800" spc="-1" strike="noStrike">
              <a:solidFill>
                <a:srgbClr val="000000"/>
              </a:solidFill>
              <a:latin typeface="Arial"/>
            </a:endParaRPr>
          </a:p>
          <a:p>
            <a:pPr>
              <a:lnSpc>
                <a:spcPts val="2100"/>
              </a:lnSpc>
              <a:tabLst>
                <a:tab algn="l" pos="50760"/>
              </a:tabLst>
            </a:pPr>
            <a:r>
              <a:rPr b="0" lang="en-US" sz="1800" spc="-1" strike="noStrike">
                <a:solidFill>
                  <a:srgbClr val="000000"/>
                </a:solidFill>
                <a:latin typeface="Calibri"/>
              </a:rPr>
              <a:t>	</a:t>
            </a:r>
            <a:r>
              <a:rPr b="1" lang="en-US" sz="2500" spc="-1" strike="noStrike">
                <a:solidFill>
                  <a:srgbClr val="000000"/>
                </a:solidFill>
                <a:latin typeface="Courier New"/>
              </a:rPr>
              <a:t>b’11110000’</a:t>
            </a:r>
            <a:endParaRPr b="0" lang="es-AR" sz="2500" spc="-1" strike="noStrike">
              <a:solidFill>
                <a:srgbClr val="000000"/>
              </a:solidFill>
              <a:latin typeface="Arial"/>
            </a:endParaRPr>
          </a:p>
          <a:p>
            <a:pPr>
              <a:lnSpc>
                <a:spcPts val="1001"/>
              </a:lnSpc>
              <a:tabLst>
                <a:tab algn="l" pos="50760"/>
              </a:tabLst>
            </a:pPr>
            <a:endParaRPr b="0" lang="es-AR" sz="1800" spc="-1" strike="noStrike">
              <a:solidFill>
                <a:srgbClr val="000000"/>
              </a:solidFill>
              <a:latin typeface="Arial"/>
            </a:endParaRPr>
          </a:p>
          <a:p>
            <a:pPr>
              <a:lnSpc>
                <a:spcPts val="2100"/>
              </a:lnSpc>
              <a:tabLst>
                <a:tab algn="l" pos="50760"/>
              </a:tabLst>
            </a:pPr>
            <a:r>
              <a:rPr b="0" lang="en-US" sz="1800" spc="-1" strike="noStrike">
                <a:solidFill>
                  <a:srgbClr val="000000"/>
                </a:solidFill>
                <a:latin typeface="Calibri"/>
              </a:rPr>
              <a:t>	</a:t>
            </a:r>
            <a:r>
              <a:rPr b="1" lang="en-US" sz="2500" spc="-1" strike="noStrike">
                <a:solidFill>
                  <a:srgbClr val="000000"/>
                </a:solidFill>
                <a:latin typeface="Courier New"/>
              </a:rPr>
              <a:t>TRISB</a:t>
            </a:r>
            <a:endParaRPr b="0" lang="es-AR" sz="2500" spc="-1" strike="noStrike">
              <a:solidFill>
                <a:srgbClr val="000000"/>
              </a:solidFill>
              <a:latin typeface="Arial"/>
            </a:endParaRPr>
          </a:p>
          <a:p>
            <a:pPr>
              <a:lnSpc>
                <a:spcPts val="1001"/>
              </a:lnSpc>
              <a:tabLst>
                <a:tab algn="l" pos="50760"/>
              </a:tabLst>
            </a:pPr>
            <a:endParaRPr b="0" lang="es-AR" sz="1800" spc="-1" strike="noStrike">
              <a:solidFill>
                <a:srgbClr val="000000"/>
              </a:solidFill>
              <a:latin typeface="Arial"/>
            </a:endParaRPr>
          </a:p>
          <a:p>
            <a:pPr>
              <a:lnSpc>
                <a:spcPts val="2100"/>
              </a:lnSpc>
              <a:tabLst>
                <a:tab algn="l" pos="50760"/>
              </a:tabLst>
            </a:pPr>
            <a:r>
              <a:rPr b="0" lang="en-US" sz="1800" spc="-1" strike="noStrike">
                <a:solidFill>
                  <a:srgbClr val="000000"/>
                </a:solidFill>
                <a:latin typeface="Calibri"/>
              </a:rPr>
              <a:t>	</a:t>
            </a:r>
            <a:r>
              <a:rPr b="1" lang="en-US" sz="2500" spc="-1" strike="noStrike">
                <a:solidFill>
                  <a:srgbClr val="000000"/>
                </a:solidFill>
                <a:latin typeface="Courier New"/>
              </a:rPr>
              <a:t>STATUS,RP0</a:t>
            </a:r>
            <a:endParaRPr b="0" lang="es-AR" sz="2500" spc="-1" strike="noStrike">
              <a:solidFill>
                <a:srgbClr val="000000"/>
              </a:solidFill>
              <a:latin typeface="Arial"/>
            </a:endParaRPr>
          </a:p>
          <a:p>
            <a:pPr>
              <a:lnSpc>
                <a:spcPts val="1001"/>
              </a:lnSpc>
              <a:tabLst>
                <a:tab algn="l" pos="50760"/>
              </a:tabLst>
            </a:pPr>
            <a:endParaRPr b="0" lang="es-AR" sz="1800" spc="-1" strike="noStrike">
              <a:solidFill>
                <a:srgbClr val="000000"/>
              </a:solidFill>
              <a:latin typeface="Arial"/>
            </a:endParaRPr>
          </a:p>
          <a:p>
            <a:pPr>
              <a:lnSpc>
                <a:spcPts val="2100"/>
              </a:lnSpc>
              <a:tabLst>
                <a:tab algn="l" pos="50760"/>
              </a:tabLst>
            </a:pPr>
            <a:r>
              <a:rPr b="0" lang="en-US" sz="1800" spc="-1" strike="noStrike">
                <a:solidFill>
                  <a:srgbClr val="000000"/>
                </a:solidFill>
                <a:latin typeface="Calibri"/>
              </a:rPr>
              <a:t>	</a:t>
            </a:r>
            <a:r>
              <a:rPr b="1" lang="en-US" sz="2500" spc="-1" strike="noStrike">
                <a:solidFill>
                  <a:srgbClr val="000000"/>
                </a:solidFill>
                <a:latin typeface="Courier New"/>
              </a:rPr>
              <a:t>PORTB</a:t>
            </a:r>
            <a:endParaRPr b="0" lang="es-AR" sz="2500" spc="-1" strike="noStrike">
              <a:solidFill>
                <a:srgbClr val="000000"/>
              </a:solidFill>
              <a:latin typeface="Arial"/>
            </a:endParaRPr>
          </a:p>
        </p:txBody>
      </p:sp>
      <p:sp>
        <p:nvSpPr>
          <p:cNvPr id="917" name="TextBox 1"/>
          <p:cNvSpPr/>
          <p:nvPr/>
        </p:nvSpPr>
        <p:spPr>
          <a:xfrm>
            <a:off x="9354960" y="9121320"/>
            <a:ext cx="22356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0" lang="en-US" sz="1220" spc="-1" strike="noStrike">
                <a:solidFill>
                  <a:srgbClr val="000000"/>
                </a:solidFill>
                <a:latin typeface="Times New Roman"/>
              </a:rPr>
              <a:t>Bin</a:t>
            </a:r>
            <a:endParaRPr b="0" lang="es-AR" sz="1220" spc="-1" strike="noStrike">
              <a:solidFill>
                <a:srgbClr val="000000"/>
              </a:solidFill>
              <a:latin typeface="Arial"/>
            </a:endParaRPr>
          </a:p>
        </p:txBody>
      </p:sp>
      <p:sp>
        <p:nvSpPr>
          <p:cNvPr id="918" name="TextBox 1"/>
          <p:cNvSpPr/>
          <p:nvPr/>
        </p:nvSpPr>
        <p:spPr>
          <a:xfrm>
            <a:off x="10093680" y="9121320"/>
            <a:ext cx="24948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0" lang="en-US" sz="1220" spc="-1" strike="noStrike">
                <a:solidFill>
                  <a:srgbClr val="000000"/>
                </a:solidFill>
                <a:latin typeface="Times New Roman"/>
              </a:rPr>
              <a:t>Dec</a:t>
            </a:r>
            <a:endParaRPr b="0" lang="es-AR" sz="1220" spc="-1" strike="noStrike">
              <a:solidFill>
                <a:srgbClr val="000000"/>
              </a:solidFill>
              <a:latin typeface="Arial"/>
            </a:endParaRPr>
          </a:p>
        </p:txBody>
      </p:sp>
      <p:sp>
        <p:nvSpPr>
          <p:cNvPr id="919" name="TextBox 1"/>
          <p:cNvSpPr/>
          <p:nvPr/>
        </p:nvSpPr>
        <p:spPr>
          <a:xfrm>
            <a:off x="10807920" y="9121320"/>
            <a:ext cx="258480" cy="248400"/>
          </a:xfrm>
          <a:prstGeom prst="rect">
            <a:avLst/>
          </a:prstGeom>
          <a:noFill/>
          <a:ln w="0">
            <a:noFill/>
          </a:ln>
        </p:spPr>
        <p:style>
          <a:lnRef idx="0"/>
          <a:fillRef idx="0"/>
          <a:effectRef idx="0"/>
          <a:fontRef idx="minor"/>
        </p:style>
        <p:txBody>
          <a:bodyPr wrap="none" lIns="0" rIns="0" tIns="0" bIns="45000" anchor="t">
            <a:spAutoFit/>
          </a:bodyPr>
          <a:p>
            <a:pPr>
              <a:lnSpc>
                <a:spcPts val="1599"/>
              </a:lnSpc>
            </a:pPr>
            <a:r>
              <a:rPr b="0" lang="en-US" sz="1220" spc="-1" strike="noStrike">
                <a:solidFill>
                  <a:srgbClr val="000000"/>
                </a:solidFill>
                <a:latin typeface="Times New Roman"/>
              </a:rPr>
              <a:t>Hex</a:t>
            </a:r>
            <a:endParaRPr b="0" lang="es-AR" sz="1220" spc="-1" strike="noStrike">
              <a:solidFill>
                <a:srgbClr val="000000"/>
              </a:solidFill>
              <a:latin typeface="Arial"/>
            </a:endParaRPr>
          </a:p>
        </p:txBody>
      </p:sp>
      <p:sp>
        <p:nvSpPr>
          <p:cNvPr id="920" name="Elipse 20"/>
          <p:cNvSpPr/>
          <p:nvPr/>
        </p:nvSpPr>
        <p:spPr>
          <a:xfrm>
            <a:off x="1386000" y="2129400"/>
            <a:ext cx="4839480" cy="1010880"/>
          </a:xfrm>
          <a:prstGeom prst="ellipse">
            <a:avLst/>
          </a:prstGeom>
          <a:solidFill>
            <a:srgbClr val="ff0000">
              <a:alpha val="28000"/>
            </a:srgbClr>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sp>
        <p:nvSpPr>
          <p:cNvPr id="921" name="Forma libre 21"/>
          <p:cNvSpPr/>
          <p:nvPr/>
        </p:nvSpPr>
        <p:spPr>
          <a:xfrm>
            <a:off x="3829680" y="3211200"/>
            <a:ext cx="2036160" cy="3340800"/>
          </a:xfrm>
          <a:custGeom>
            <a:avLst/>
            <a:gdLst>
              <a:gd name="textAreaLeft" fmla="*/ 0 w 2036160"/>
              <a:gd name="textAreaRight" fmla="*/ 2036520 w 2036160"/>
              <a:gd name="textAreaTop" fmla="*/ 0 h 3340800"/>
              <a:gd name="textAreaBottom" fmla="*/ 3341160 h 3340800"/>
            </a:gdLst>
            <a:ahLst/>
            <a:rect l="textAreaLeft" t="textAreaTop" r="textAreaRight" b="textAreaBottom"/>
            <a:pathLst>
              <a:path w="1579419" h="2842953">
                <a:moveTo>
                  <a:pt x="0" y="0"/>
                </a:moveTo>
                <a:lnTo>
                  <a:pt x="1512917" y="2709949"/>
                </a:lnTo>
                <a:lnTo>
                  <a:pt x="1512917" y="2709949"/>
                </a:lnTo>
                <a:lnTo>
                  <a:pt x="1579419" y="2842953"/>
                </a:lnTo>
              </a:path>
            </a:pathLst>
          </a:cu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Calibri"/>
            </a:endParaRPr>
          </a:p>
        </p:txBody>
      </p:sp>
      <p:cxnSp>
        <p:nvCxnSpPr>
          <p:cNvPr id="922" name="Conector recto de flecha 23"/>
          <p:cNvCxnSpPr>
            <a:endCxn id="907" idx="1"/>
          </p:cNvCxnSpPr>
          <p:nvPr/>
        </p:nvCxnSpPr>
        <p:spPr>
          <a:xfrm flipV="1">
            <a:off x="4254480" y="4245480"/>
            <a:ext cx="4832280" cy="1439640"/>
          </a:xfrm>
          <a:prstGeom prst="straightConnector1">
            <a:avLst/>
          </a:prstGeom>
          <a:ln>
            <a:solidFill>
              <a:srgbClr val="ff0000"/>
            </a:solidFill>
            <a:round/>
            <a:tailEnd len="med" type="triangle" w="med"/>
          </a:ln>
        </p:spPr>
      </p:cxn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3" name="Picture 3" descr=""/>
          <p:cNvPicPr/>
          <p:nvPr/>
        </p:nvPicPr>
        <p:blipFill>
          <a:blip r:embed="rId1"/>
          <a:stretch/>
        </p:blipFill>
        <p:spPr>
          <a:xfrm>
            <a:off x="1386000" y="812520"/>
            <a:ext cx="12347280" cy="9062640"/>
          </a:xfrm>
          <a:prstGeom prst="rect">
            <a:avLst/>
          </a:prstGeom>
          <a:ln w="0">
            <a:noFill/>
          </a:ln>
        </p:spPr>
      </p:pic>
      <p:sp>
        <p:nvSpPr>
          <p:cNvPr id="924" name="TextBox 1"/>
          <p:cNvSpPr/>
          <p:nvPr/>
        </p:nvSpPr>
        <p:spPr>
          <a:xfrm>
            <a:off x="5053320" y="1130400"/>
            <a:ext cx="653436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Direccionamiento</a:t>
            </a:r>
            <a:r>
              <a:rPr b="0" lang="en-US" sz="4390" spc="-1" strike="noStrike">
                <a:solidFill>
                  <a:srgbClr val="000000"/>
                </a:solidFill>
                <a:latin typeface="Times New Roman"/>
              </a:rPr>
              <a:t> </a:t>
            </a:r>
            <a:r>
              <a:rPr b="1" lang="en-US" sz="4390" spc="-1" strike="noStrike">
                <a:solidFill>
                  <a:srgbClr val="000000"/>
                </a:solidFill>
                <a:latin typeface="Times New Roman"/>
              </a:rPr>
              <a:t>Indirecto</a:t>
            </a:r>
            <a:endParaRPr b="0" lang="es-AR" sz="4390" spc="-1" strike="noStrike">
              <a:solidFill>
                <a:srgbClr val="000000"/>
              </a:solidFill>
              <a:latin typeface="Arial"/>
            </a:endParaRPr>
          </a:p>
        </p:txBody>
      </p:sp>
      <p:sp>
        <p:nvSpPr>
          <p:cNvPr id="925" name="TextBox 1"/>
          <p:cNvSpPr/>
          <p:nvPr/>
        </p:nvSpPr>
        <p:spPr>
          <a:xfrm>
            <a:off x="2865600" y="3727080"/>
            <a:ext cx="3060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IRP</a:t>
            </a:r>
            <a:endParaRPr b="0" lang="es-AR" sz="1390" spc="-1" strike="noStrike">
              <a:solidFill>
                <a:srgbClr val="000000"/>
              </a:solidFill>
              <a:latin typeface="Arial"/>
            </a:endParaRPr>
          </a:p>
        </p:txBody>
      </p:sp>
      <p:sp>
        <p:nvSpPr>
          <p:cNvPr id="926" name="TextBox 1"/>
          <p:cNvSpPr/>
          <p:nvPr/>
        </p:nvSpPr>
        <p:spPr>
          <a:xfrm>
            <a:off x="2669760" y="2219400"/>
            <a:ext cx="937800" cy="115020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177840"/>
                <a:tab algn="l" pos="304920"/>
              </a:tabLst>
            </a:pPr>
            <a:r>
              <a:rPr b="1" lang="en-US" sz="1600" spc="-1" strike="noStrike">
                <a:solidFill>
                  <a:srgbClr val="000000"/>
                </a:solidFill>
                <a:latin typeface="Times New Roman"/>
              </a:rPr>
              <a:t>1-bit</a:t>
            </a:r>
            <a:r>
              <a:rPr b="0" lang="en-US" sz="1600" spc="-1" strike="noStrike">
                <a:solidFill>
                  <a:srgbClr val="000000"/>
                </a:solidFill>
                <a:latin typeface="Times New Roman"/>
              </a:rPr>
              <a:t> </a:t>
            </a:r>
            <a:r>
              <a:rPr b="1" lang="en-US" sz="1600" spc="-1" strike="noStrike">
                <a:solidFill>
                  <a:srgbClr val="000000"/>
                </a:solidFill>
                <a:latin typeface="Times New Roman"/>
              </a:rPr>
              <a:t>dede</a:t>
            </a:r>
            <a:endParaRPr b="0" lang="es-AR" sz="1600" spc="-1" strike="noStrike">
              <a:solidFill>
                <a:srgbClr val="000000"/>
              </a:solidFill>
              <a:latin typeface="Arial"/>
            </a:endParaRPr>
          </a:p>
          <a:p>
            <a:pPr>
              <a:lnSpc>
                <a:spcPts val="1899"/>
              </a:lnSpc>
              <a:tabLst>
                <a:tab algn="l" pos="177840"/>
                <a:tab algn="l" pos="304920"/>
              </a:tabLst>
            </a:pPr>
            <a:r>
              <a:rPr b="0" lang="en-US" sz="1800" spc="-1" strike="noStrike">
                <a:solidFill>
                  <a:srgbClr val="000000"/>
                </a:solidFill>
                <a:latin typeface="Calibri"/>
              </a:rPr>
              <a:t>	</a:t>
            </a:r>
            <a:r>
              <a:rPr b="1" lang="en-US" sz="1600" spc="-1" strike="noStrike">
                <a:solidFill>
                  <a:srgbClr val="000000"/>
                </a:solidFill>
                <a:latin typeface="Times New Roman"/>
              </a:rPr>
              <a:t>STATUS</a:t>
            </a:r>
            <a:endParaRPr b="0" lang="es-AR" sz="1600" spc="-1" strike="noStrike">
              <a:solidFill>
                <a:srgbClr val="000000"/>
              </a:solidFill>
              <a:latin typeface="Arial"/>
            </a:endParaRPr>
          </a:p>
          <a:p>
            <a:pPr>
              <a:lnSpc>
                <a:spcPts val="1001"/>
              </a:lnSpc>
              <a:tabLst>
                <a:tab algn="l" pos="177840"/>
                <a:tab algn="l" pos="304920"/>
              </a:tabLst>
            </a:pPr>
            <a:endParaRPr b="0" lang="es-AR" sz="1800" spc="-1" strike="noStrike">
              <a:solidFill>
                <a:srgbClr val="000000"/>
              </a:solidFill>
              <a:latin typeface="Arial"/>
            </a:endParaRPr>
          </a:p>
          <a:p>
            <a:pPr>
              <a:lnSpc>
                <a:spcPts val="3600"/>
              </a:lnSpc>
              <a:tabLst>
                <a:tab algn="l" pos="177840"/>
                <a:tab algn="l" pos="3049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2500" spc="-1" strike="noStrike">
                <a:solidFill>
                  <a:srgbClr val="000000"/>
                </a:solidFill>
                <a:latin typeface="Times New Roman"/>
              </a:rPr>
              <a:t>0</a:t>
            </a:r>
            <a:endParaRPr b="0" lang="es-AR" sz="2500" spc="-1" strike="noStrike">
              <a:solidFill>
                <a:srgbClr val="000000"/>
              </a:solidFill>
              <a:latin typeface="Arial"/>
            </a:endParaRPr>
          </a:p>
        </p:txBody>
      </p:sp>
      <p:sp>
        <p:nvSpPr>
          <p:cNvPr id="927" name="TextBox 1"/>
          <p:cNvSpPr/>
          <p:nvPr/>
        </p:nvSpPr>
        <p:spPr>
          <a:xfrm>
            <a:off x="10551240" y="2252520"/>
            <a:ext cx="1540440" cy="112500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241200"/>
              </a:tabLst>
            </a:pPr>
            <a:r>
              <a:rPr b="1" lang="en-US" sz="1600" spc="-1" strike="noStrike">
                <a:solidFill>
                  <a:srgbClr val="000000"/>
                </a:solidFill>
                <a:latin typeface="Times New Roman"/>
              </a:rPr>
              <a:t>9-bit</a:t>
            </a:r>
            <a:r>
              <a:rPr b="0" lang="en-US" sz="1600" spc="-1" strike="noStrike">
                <a:solidFill>
                  <a:srgbClr val="000000"/>
                </a:solidFill>
                <a:latin typeface="Times New Roman"/>
              </a:rPr>
              <a:t> </a:t>
            </a:r>
            <a:r>
              <a:rPr b="1" lang="en-US" sz="1600" spc="-1" strike="noStrike">
                <a:solidFill>
                  <a:srgbClr val="000000"/>
                </a:solidFill>
                <a:latin typeface="Times New Roman"/>
              </a:rPr>
              <a:t>de</a:t>
            </a:r>
            <a:r>
              <a:rPr b="0" lang="en-US" sz="1600" spc="-1" strike="noStrike">
                <a:solidFill>
                  <a:srgbClr val="000000"/>
                </a:solidFill>
                <a:latin typeface="Times New Roman"/>
              </a:rPr>
              <a:t> </a:t>
            </a:r>
            <a:r>
              <a:rPr b="1" lang="en-US" sz="1600" spc="-1" strike="noStrike">
                <a:solidFill>
                  <a:srgbClr val="000000"/>
                </a:solidFill>
                <a:latin typeface="Times New Roman"/>
              </a:rPr>
              <a:t>Dirección</a:t>
            </a:r>
            <a:endParaRPr b="0" lang="es-AR" sz="1600" spc="-1" strike="noStrike">
              <a:solidFill>
                <a:srgbClr val="000000"/>
              </a:solidFill>
              <a:latin typeface="Arial"/>
            </a:endParaRPr>
          </a:p>
          <a:p>
            <a:pPr>
              <a:lnSpc>
                <a:spcPts val="1001"/>
              </a:lnSpc>
              <a:tabLst>
                <a:tab algn="l" pos="241200"/>
              </a:tabLst>
            </a:pPr>
            <a:endParaRPr b="0" lang="es-AR" sz="1800" spc="-1" strike="noStrike">
              <a:solidFill>
                <a:srgbClr val="000000"/>
              </a:solidFill>
              <a:latin typeface="Arial"/>
            </a:endParaRPr>
          </a:p>
          <a:p>
            <a:pPr>
              <a:lnSpc>
                <a:spcPts val="1001"/>
              </a:lnSpc>
              <a:tabLst>
                <a:tab algn="l" pos="241200"/>
              </a:tabLst>
            </a:pPr>
            <a:endParaRPr b="0" lang="es-AR" sz="1800" spc="-1" strike="noStrike">
              <a:solidFill>
                <a:srgbClr val="000000"/>
              </a:solidFill>
              <a:latin typeface="Arial"/>
            </a:endParaRPr>
          </a:p>
          <a:p>
            <a:pPr>
              <a:lnSpc>
                <a:spcPts val="4300"/>
              </a:lnSpc>
              <a:tabLst>
                <a:tab algn="l" pos="241200"/>
              </a:tabLst>
            </a:pPr>
            <a:r>
              <a:rPr b="0" lang="en-US" sz="1800" spc="-1" strike="noStrike">
                <a:solidFill>
                  <a:srgbClr val="000000"/>
                </a:solidFill>
                <a:latin typeface="Calibri"/>
              </a:rPr>
              <a:t>	</a:t>
            </a:r>
            <a:r>
              <a:rPr b="1" lang="en-US" sz="2500" spc="-1" strike="noStrike">
                <a:solidFill>
                  <a:srgbClr val="000000"/>
                </a:solidFill>
                <a:latin typeface="Times New Roman"/>
              </a:rPr>
              <a:t>0x1FC</a:t>
            </a:r>
            <a:endParaRPr b="0" lang="es-AR" sz="2500" spc="-1" strike="noStrike">
              <a:solidFill>
                <a:srgbClr val="000000"/>
              </a:solidFill>
              <a:latin typeface="Arial"/>
            </a:endParaRPr>
          </a:p>
        </p:txBody>
      </p:sp>
      <p:sp>
        <p:nvSpPr>
          <p:cNvPr id="928" name="TextBox 1"/>
          <p:cNvSpPr/>
          <p:nvPr/>
        </p:nvSpPr>
        <p:spPr>
          <a:xfrm>
            <a:off x="6168600" y="3727080"/>
            <a:ext cx="33624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FSR</a:t>
            </a:r>
            <a:endParaRPr b="0" lang="es-AR" sz="1390" spc="-1" strike="noStrike">
              <a:solidFill>
                <a:srgbClr val="000000"/>
              </a:solidFill>
              <a:latin typeface="Arial"/>
            </a:endParaRPr>
          </a:p>
        </p:txBody>
      </p:sp>
      <p:sp>
        <p:nvSpPr>
          <p:cNvPr id="929" name="TextBox 1"/>
          <p:cNvSpPr/>
          <p:nvPr/>
        </p:nvSpPr>
        <p:spPr>
          <a:xfrm>
            <a:off x="4592520" y="2531520"/>
            <a:ext cx="3488400" cy="84528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762120"/>
              </a:tabLst>
            </a:pPr>
            <a:r>
              <a:rPr b="0" lang="en-US" sz="1800" spc="-1" strike="noStrike">
                <a:solidFill>
                  <a:srgbClr val="000000"/>
                </a:solidFill>
                <a:latin typeface="Calibri"/>
              </a:rPr>
              <a:t>	</a:t>
            </a:r>
            <a:r>
              <a:rPr b="1" lang="en-US" sz="1600" spc="-1" strike="noStrike" u="sng">
                <a:solidFill>
                  <a:srgbClr val="000000"/>
                </a:solidFill>
                <a:uFillTx/>
                <a:latin typeface="Times New Roman"/>
              </a:rPr>
              <a:t>8-bits</a:t>
            </a:r>
            <a:r>
              <a:rPr b="0" lang="en-US" sz="1600" spc="-1" strike="noStrike">
                <a:solidFill>
                  <a:srgbClr val="000000"/>
                </a:solidFill>
                <a:latin typeface="Times New Roman"/>
              </a:rPr>
              <a:t> </a:t>
            </a:r>
            <a:r>
              <a:rPr b="1" lang="en-US" sz="1600" spc="-1" strike="noStrike">
                <a:solidFill>
                  <a:srgbClr val="000000"/>
                </a:solidFill>
                <a:latin typeface="Times New Roman"/>
              </a:rPr>
              <a:t>Desde</a:t>
            </a:r>
            <a:r>
              <a:rPr b="0" lang="en-US" sz="1600" spc="-1" strike="noStrike">
                <a:solidFill>
                  <a:srgbClr val="000000"/>
                </a:solidFill>
                <a:latin typeface="Times New Roman"/>
              </a:rPr>
              <a:t> </a:t>
            </a:r>
            <a:r>
              <a:rPr b="1" lang="en-US" sz="1600" spc="-1" strike="noStrike">
                <a:solidFill>
                  <a:srgbClr val="000000"/>
                </a:solidFill>
                <a:latin typeface="Times New Roman"/>
              </a:rPr>
              <a:t>el</a:t>
            </a:r>
            <a:r>
              <a:rPr b="0" lang="en-US" sz="1600" spc="-1" strike="noStrike">
                <a:solidFill>
                  <a:srgbClr val="000000"/>
                </a:solidFill>
                <a:latin typeface="Times New Roman"/>
              </a:rPr>
              <a:t> </a:t>
            </a:r>
            <a:r>
              <a:rPr b="1" lang="en-US" sz="1600" spc="-1" strike="noStrike">
                <a:solidFill>
                  <a:srgbClr val="000000"/>
                </a:solidFill>
                <a:latin typeface="Times New Roman"/>
              </a:rPr>
              <a:t>FSR</a:t>
            </a:r>
            <a:endParaRPr b="0" lang="es-AR" sz="1600" spc="-1" strike="noStrike">
              <a:solidFill>
                <a:srgbClr val="000000"/>
              </a:solidFill>
              <a:latin typeface="Arial"/>
            </a:endParaRPr>
          </a:p>
          <a:p>
            <a:pPr>
              <a:lnSpc>
                <a:spcPts val="4099"/>
              </a:lnSpc>
              <a:tabLst>
                <a:tab algn="l" pos="762120"/>
              </a:tabLst>
            </a:pPr>
            <a:r>
              <a:rPr b="1" lang="en-US" sz="2500" spc="-1" strike="noStrike">
                <a:solidFill>
                  <a:srgbClr val="000000"/>
                </a:solidFill>
                <a:latin typeface="Times New Roman"/>
              </a:rPr>
              <a:t>0</a:t>
            </a:r>
            <a:r>
              <a:rPr b="0" lang="en-US" sz="2500" spc="-1" strike="noStrike">
                <a:solidFill>
                  <a:srgbClr val="000000"/>
                </a:solidFill>
                <a:latin typeface="Times New Roman"/>
              </a:rPr>
              <a:t>    </a:t>
            </a:r>
            <a:r>
              <a:rPr b="1" lang="en-US" sz="2500" spc="-1" strike="noStrike">
                <a:solidFill>
                  <a:srgbClr val="000000"/>
                </a:solidFill>
                <a:latin typeface="Times New Roman"/>
              </a:rPr>
              <a:t>0</a:t>
            </a:r>
            <a:r>
              <a:rPr b="0" lang="en-US" sz="2500" spc="-1" strike="noStrike">
                <a:solidFill>
                  <a:srgbClr val="000000"/>
                </a:solidFill>
                <a:latin typeface="Times New Roman"/>
              </a:rPr>
              <a:t>    </a:t>
            </a:r>
            <a:r>
              <a:rPr b="1" lang="en-US" sz="2500" spc="-1" strike="noStrike">
                <a:solidFill>
                  <a:srgbClr val="000000"/>
                </a:solidFill>
                <a:latin typeface="Times New Roman"/>
              </a:rPr>
              <a:t>0</a:t>
            </a:r>
            <a:r>
              <a:rPr b="0" lang="en-US" sz="2500" spc="-1" strike="noStrike">
                <a:solidFill>
                  <a:srgbClr val="000000"/>
                </a:solidFill>
                <a:latin typeface="Times New Roman"/>
              </a:rPr>
              <a:t>    </a:t>
            </a:r>
            <a:r>
              <a:rPr b="1" lang="en-US" sz="2500" spc="-1" strike="noStrike">
                <a:solidFill>
                  <a:srgbClr val="000000"/>
                </a:solidFill>
                <a:latin typeface="Times New Roman"/>
              </a:rPr>
              <a:t>0</a:t>
            </a:r>
            <a:r>
              <a:rPr b="0" lang="en-US" sz="2500" spc="-1" strike="noStrike">
                <a:solidFill>
                  <a:srgbClr val="000000"/>
                </a:solidFill>
                <a:latin typeface="Times New Roman"/>
              </a:rPr>
              <a:t>    </a:t>
            </a:r>
            <a:r>
              <a:rPr b="1" lang="en-US" sz="2500" spc="-1" strike="noStrike">
                <a:solidFill>
                  <a:srgbClr val="000000"/>
                </a:solidFill>
                <a:latin typeface="Times New Roman"/>
              </a:rPr>
              <a:t>0</a:t>
            </a:r>
            <a:r>
              <a:rPr b="0" lang="en-US" sz="2500" spc="-1" strike="noStrike">
                <a:solidFill>
                  <a:srgbClr val="000000"/>
                </a:solidFill>
                <a:latin typeface="Times New Roman"/>
              </a:rPr>
              <a:t>    </a:t>
            </a:r>
            <a:r>
              <a:rPr b="1" lang="en-US" sz="2500" spc="-1" strike="noStrike">
                <a:solidFill>
                  <a:srgbClr val="000000"/>
                </a:solidFill>
                <a:latin typeface="Times New Roman"/>
              </a:rPr>
              <a:t>0</a:t>
            </a:r>
            <a:r>
              <a:rPr b="0" lang="en-US" sz="2500" spc="-1" strike="noStrike">
                <a:solidFill>
                  <a:srgbClr val="000000"/>
                </a:solidFill>
                <a:latin typeface="Times New Roman"/>
              </a:rPr>
              <a:t>    </a:t>
            </a:r>
            <a:r>
              <a:rPr b="1" lang="en-US" sz="2500" spc="-1" strike="noStrike">
                <a:solidFill>
                  <a:srgbClr val="000000"/>
                </a:solidFill>
                <a:latin typeface="Times New Roman"/>
              </a:rPr>
              <a:t>0</a:t>
            </a:r>
            <a:r>
              <a:rPr b="0" lang="en-US" sz="2500" spc="-1" strike="noStrike">
                <a:solidFill>
                  <a:srgbClr val="000000"/>
                </a:solidFill>
                <a:latin typeface="Times New Roman"/>
              </a:rPr>
              <a:t>    </a:t>
            </a:r>
            <a:r>
              <a:rPr b="1" lang="en-US" sz="2500" spc="-1" strike="noStrike">
                <a:solidFill>
                  <a:srgbClr val="000000"/>
                </a:solidFill>
                <a:latin typeface="Times New Roman"/>
              </a:rPr>
              <a:t>0</a:t>
            </a:r>
            <a:endParaRPr b="0" lang="es-AR" sz="2500" spc="-1" strike="noStrike">
              <a:solidFill>
                <a:srgbClr val="000000"/>
              </a:solidFill>
              <a:latin typeface="Arial"/>
            </a:endParaRPr>
          </a:p>
        </p:txBody>
      </p:sp>
      <p:sp>
        <p:nvSpPr>
          <p:cNvPr id="930" name="TextBox 1"/>
          <p:cNvSpPr/>
          <p:nvPr/>
        </p:nvSpPr>
        <p:spPr>
          <a:xfrm>
            <a:off x="8003520" y="4263480"/>
            <a:ext cx="769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Bank</a:t>
            </a:r>
            <a:r>
              <a:rPr b="0" lang="en-US" sz="1600" spc="-1" strike="noStrike">
                <a:solidFill>
                  <a:srgbClr val="000000"/>
                </a:solidFill>
                <a:latin typeface="Times New Roman"/>
              </a:rPr>
              <a:t> </a:t>
            </a:r>
            <a:r>
              <a:rPr b="1" lang="en-US" sz="1600" spc="-1" strike="noStrike">
                <a:solidFill>
                  <a:srgbClr val="000000"/>
                </a:solidFill>
                <a:latin typeface="Times New Roman"/>
              </a:rPr>
              <a:t>2,3</a:t>
            </a:r>
            <a:endParaRPr b="0" lang="es-AR" sz="1600" spc="-1" strike="noStrike">
              <a:solidFill>
                <a:srgbClr val="000000"/>
              </a:solidFill>
              <a:latin typeface="Arial"/>
            </a:endParaRPr>
          </a:p>
        </p:txBody>
      </p:sp>
      <p:sp>
        <p:nvSpPr>
          <p:cNvPr id="931" name="TextBox 1"/>
          <p:cNvSpPr/>
          <p:nvPr/>
        </p:nvSpPr>
        <p:spPr>
          <a:xfrm>
            <a:off x="4635000" y="4263480"/>
            <a:ext cx="769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Bank</a:t>
            </a:r>
            <a:r>
              <a:rPr b="0" lang="en-US" sz="1600" spc="-1" strike="noStrike">
                <a:solidFill>
                  <a:srgbClr val="000000"/>
                </a:solidFill>
                <a:latin typeface="Times New Roman"/>
              </a:rPr>
              <a:t> </a:t>
            </a:r>
            <a:r>
              <a:rPr b="1" lang="en-US" sz="1600" spc="-1" strike="noStrike">
                <a:solidFill>
                  <a:srgbClr val="000000"/>
                </a:solidFill>
                <a:latin typeface="Times New Roman"/>
              </a:rPr>
              <a:t>0,1</a:t>
            </a:r>
            <a:endParaRPr b="0" lang="es-AR" sz="1600" spc="-1" strike="noStrike">
              <a:solidFill>
                <a:srgbClr val="000000"/>
              </a:solidFill>
              <a:latin typeface="Arial"/>
            </a:endParaRPr>
          </a:p>
        </p:txBody>
      </p:sp>
      <p:sp>
        <p:nvSpPr>
          <p:cNvPr id="932" name="TextBox 1"/>
          <p:cNvSpPr/>
          <p:nvPr/>
        </p:nvSpPr>
        <p:spPr>
          <a:xfrm>
            <a:off x="4927320" y="6474240"/>
            <a:ext cx="183960" cy="26136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0" lang="en-US" sz="1300" spc="-1" strike="noStrike">
                <a:solidFill>
                  <a:srgbClr val="ece9d8"/>
                </a:solidFill>
                <a:latin typeface="Times New Roman"/>
              </a:rPr>
              <a:t>FF</a:t>
            </a:r>
            <a:endParaRPr b="0" lang="es-AR" sz="1300" spc="-1" strike="noStrike">
              <a:solidFill>
                <a:srgbClr val="000000"/>
              </a:solidFill>
              <a:latin typeface="Arial"/>
            </a:endParaRPr>
          </a:p>
        </p:txBody>
      </p:sp>
      <p:sp>
        <p:nvSpPr>
          <p:cNvPr id="933" name="TextBox 1"/>
          <p:cNvSpPr/>
          <p:nvPr/>
        </p:nvSpPr>
        <p:spPr>
          <a:xfrm>
            <a:off x="8283600" y="4765680"/>
            <a:ext cx="192960" cy="159516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1C</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p:txBody>
      </p:sp>
      <p:sp>
        <p:nvSpPr>
          <p:cNvPr id="934" name="TextBox 1"/>
          <p:cNvSpPr/>
          <p:nvPr/>
        </p:nvSpPr>
        <p:spPr>
          <a:xfrm>
            <a:off x="3587040" y="4732560"/>
            <a:ext cx="420120" cy="16585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000h</a:t>
            </a:r>
            <a:endParaRPr b="0" lang="es-AR" sz="1600" spc="-1" strike="noStrike">
              <a:solidFill>
                <a:srgbClr val="000000"/>
              </a:solidFill>
              <a:latin typeface="Arial"/>
            </a:endParaRPr>
          </a:p>
          <a:p>
            <a:pPr>
              <a:lnSpc>
                <a:spcPts val="2100"/>
              </a:lnSpc>
            </a:pPr>
            <a:r>
              <a:rPr b="1" lang="en-US" sz="1600" spc="-1" strike="noStrike">
                <a:solidFill>
                  <a:srgbClr val="000000"/>
                </a:solidFill>
                <a:latin typeface="Times New Roman"/>
              </a:rPr>
              <a:t>001h</a:t>
            </a:r>
            <a:endParaRPr b="0" lang="es-AR" sz="1600" spc="-1" strike="noStrike">
              <a:solidFill>
                <a:srgbClr val="000000"/>
              </a:solidFill>
              <a:latin typeface="Arial"/>
            </a:endParaRPr>
          </a:p>
          <a:p>
            <a:pPr>
              <a:lnSpc>
                <a:spcPts val="2100"/>
              </a:lnSpc>
            </a:pPr>
            <a:r>
              <a:rPr b="1" lang="en-US" sz="1600" spc="-1" strike="noStrike">
                <a:solidFill>
                  <a:srgbClr val="000000"/>
                </a:solidFill>
                <a:latin typeface="Times New Roman"/>
              </a:rPr>
              <a:t>002h</a:t>
            </a:r>
            <a:endParaRPr b="0" lang="es-AR" sz="1600" spc="-1" strike="noStrike">
              <a:solidFill>
                <a:srgbClr val="000000"/>
              </a:solidFill>
              <a:latin typeface="Arial"/>
            </a:endParaRPr>
          </a:p>
          <a:p>
            <a:pPr>
              <a:lnSpc>
                <a:spcPts val="2100"/>
              </a:lnSpc>
            </a:pPr>
            <a:r>
              <a:rPr b="1" lang="en-US" sz="1600" spc="-1" strike="noStrike">
                <a:solidFill>
                  <a:srgbClr val="000000"/>
                </a:solidFill>
                <a:latin typeface="Times New Roman"/>
              </a:rPr>
              <a:t>003h</a:t>
            </a:r>
            <a:endParaRPr b="0" lang="es-AR" sz="1600" spc="-1" strike="noStrike">
              <a:solidFill>
                <a:srgbClr val="000000"/>
              </a:solidFill>
              <a:latin typeface="Arial"/>
            </a:endParaRPr>
          </a:p>
          <a:p>
            <a:pPr>
              <a:lnSpc>
                <a:spcPts val="2100"/>
              </a:lnSpc>
            </a:pPr>
            <a:r>
              <a:rPr b="1" lang="en-US" sz="1600" spc="-1" strike="noStrike">
                <a:solidFill>
                  <a:srgbClr val="000000"/>
                </a:solidFill>
                <a:latin typeface="Times New Roman"/>
              </a:rPr>
              <a:t>004h</a:t>
            </a:r>
            <a:endParaRPr b="0" lang="es-AR" sz="1600" spc="-1" strike="noStrike">
              <a:solidFill>
                <a:srgbClr val="000000"/>
              </a:solidFill>
              <a:latin typeface="Arial"/>
            </a:endParaRPr>
          </a:p>
          <a:p>
            <a:pPr>
              <a:lnSpc>
                <a:spcPts val="2100"/>
              </a:lnSpc>
            </a:pPr>
            <a:r>
              <a:rPr b="1" lang="en-US" sz="1600" spc="-1" strike="noStrike">
                <a:solidFill>
                  <a:srgbClr val="000000"/>
                </a:solidFill>
                <a:latin typeface="Times New Roman"/>
              </a:rPr>
              <a:t>005h</a:t>
            </a:r>
            <a:endParaRPr b="0" lang="es-AR" sz="1600" spc="-1" strike="noStrike">
              <a:solidFill>
                <a:srgbClr val="000000"/>
              </a:solidFill>
              <a:latin typeface="Arial"/>
            </a:endParaRPr>
          </a:p>
        </p:txBody>
      </p:sp>
      <p:sp>
        <p:nvSpPr>
          <p:cNvPr id="935" name="TextBox 1"/>
          <p:cNvSpPr/>
          <p:nvPr/>
        </p:nvSpPr>
        <p:spPr>
          <a:xfrm>
            <a:off x="6973200" y="4715280"/>
            <a:ext cx="420120" cy="16585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100h</a:t>
            </a:r>
            <a:endParaRPr b="0" lang="es-AR" sz="1600" spc="-1" strike="noStrike">
              <a:solidFill>
                <a:srgbClr val="000000"/>
              </a:solidFill>
              <a:latin typeface="Arial"/>
            </a:endParaRPr>
          </a:p>
          <a:p>
            <a:pPr>
              <a:lnSpc>
                <a:spcPts val="2100"/>
              </a:lnSpc>
            </a:pPr>
            <a:r>
              <a:rPr b="1" lang="en-US" sz="1600" spc="-1" strike="noStrike">
                <a:solidFill>
                  <a:srgbClr val="000000"/>
                </a:solidFill>
                <a:latin typeface="Times New Roman"/>
              </a:rPr>
              <a:t>101h</a:t>
            </a:r>
            <a:endParaRPr b="0" lang="es-AR" sz="1600" spc="-1" strike="noStrike">
              <a:solidFill>
                <a:srgbClr val="000000"/>
              </a:solidFill>
              <a:latin typeface="Arial"/>
            </a:endParaRPr>
          </a:p>
          <a:p>
            <a:pPr>
              <a:lnSpc>
                <a:spcPts val="2100"/>
              </a:lnSpc>
            </a:pPr>
            <a:r>
              <a:rPr b="1" lang="en-US" sz="1600" spc="-1" strike="noStrike">
                <a:solidFill>
                  <a:srgbClr val="000000"/>
                </a:solidFill>
                <a:latin typeface="Times New Roman"/>
              </a:rPr>
              <a:t>102h</a:t>
            </a:r>
            <a:endParaRPr b="0" lang="es-AR" sz="1600" spc="-1" strike="noStrike">
              <a:solidFill>
                <a:srgbClr val="000000"/>
              </a:solidFill>
              <a:latin typeface="Arial"/>
            </a:endParaRPr>
          </a:p>
          <a:p>
            <a:pPr>
              <a:lnSpc>
                <a:spcPts val="2100"/>
              </a:lnSpc>
            </a:pPr>
            <a:r>
              <a:rPr b="1" lang="en-US" sz="1600" spc="-1" strike="noStrike">
                <a:solidFill>
                  <a:srgbClr val="000000"/>
                </a:solidFill>
                <a:latin typeface="Times New Roman"/>
              </a:rPr>
              <a:t>103h</a:t>
            </a:r>
            <a:endParaRPr b="0" lang="es-AR" sz="1600" spc="-1" strike="noStrike">
              <a:solidFill>
                <a:srgbClr val="000000"/>
              </a:solidFill>
              <a:latin typeface="Arial"/>
            </a:endParaRPr>
          </a:p>
          <a:p>
            <a:pPr>
              <a:lnSpc>
                <a:spcPts val="2100"/>
              </a:lnSpc>
            </a:pPr>
            <a:r>
              <a:rPr b="1" lang="en-US" sz="1600" spc="-1" strike="noStrike">
                <a:solidFill>
                  <a:srgbClr val="000000"/>
                </a:solidFill>
                <a:latin typeface="Times New Roman"/>
              </a:rPr>
              <a:t>104h</a:t>
            </a:r>
            <a:endParaRPr b="0" lang="es-AR" sz="1600" spc="-1" strike="noStrike">
              <a:solidFill>
                <a:srgbClr val="000000"/>
              </a:solidFill>
              <a:latin typeface="Arial"/>
            </a:endParaRPr>
          </a:p>
          <a:p>
            <a:pPr>
              <a:lnSpc>
                <a:spcPts val="2100"/>
              </a:lnSpc>
            </a:pPr>
            <a:r>
              <a:rPr b="1" lang="en-US" sz="1600" spc="-1" strike="noStrike">
                <a:solidFill>
                  <a:srgbClr val="000000"/>
                </a:solidFill>
                <a:latin typeface="Times New Roman"/>
              </a:rPr>
              <a:t>105h</a:t>
            </a:r>
            <a:endParaRPr b="0" lang="es-AR" sz="1600" spc="-1" strike="noStrike">
              <a:solidFill>
                <a:srgbClr val="000000"/>
              </a:solidFill>
              <a:latin typeface="Arial"/>
            </a:endParaRPr>
          </a:p>
        </p:txBody>
      </p:sp>
      <p:sp>
        <p:nvSpPr>
          <p:cNvPr id="936" name="TextBox 1"/>
          <p:cNvSpPr/>
          <p:nvPr/>
        </p:nvSpPr>
        <p:spPr>
          <a:xfrm>
            <a:off x="11420640" y="7211880"/>
            <a:ext cx="1097280" cy="89568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63360"/>
                <a:tab algn="l" pos="190440"/>
                <a:tab algn="l" pos="30492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Bus</a:t>
            </a:r>
            <a:r>
              <a:rPr b="0" lang="en-US" sz="1390" spc="-1" strike="noStrike">
                <a:solidFill>
                  <a:srgbClr val="000000"/>
                </a:solidFill>
                <a:latin typeface="Times New Roman"/>
              </a:rPr>
              <a:t> </a:t>
            </a:r>
            <a:r>
              <a:rPr b="1" lang="en-US" sz="1390" spc="-1" strike="noStrike">
                <a:solidFill>
                  <a:srgbClr val="000000"/>
                </a:solidFill>
                <a:latin typeface="Times New Roman"/>
              </a:rPr>
              <a:t>de</a:t>
            </a:r>
            <a:endParaRPr b="0" lang="es-AR" sz="1390" spc="-1" strike="noStrike">
              <a:solidFill>
                <a:srgbClr val="000000"/>
              </a:solidFill>
              <a:latin typeface="Arial"/>
            </a:endParaRPr>
          </a:p>
          <a:p>
            <a:pPr>
              <a:lnSpc>
                <a:spcPts val="1599"/>
              </a:lnSpc>
              <a:tabLst>
                <a:tab algn="l" pos="63360"/>
                <a:tab algn="l" pos="190440"/>
                <a:tab algn="l" pos="304920"/>
              </a:tabLst>
            </a:pPr>
            <a:r>
              <a:rPr b="0" lang="en-US" sz="1800" spc="-1" strike="noStrike">
                <a:solidFill>
                  <a:srgbClr val="000000"/>
                </a:solidFill>
                <a:latin typeface="Calibri"/>
              </a:rPr>
              <a:t>	</a:t>
            </a:r>
            <a:r>
              <a:rPr b="1" lang="en-US" sz="1390" spc="-1" strike="noStrike">
                <a:solidFill>
                  <a:srgbClr val="000000"/>
                </a:solidFill>
                <a:latin typeface="Times New Roman"/>
              </a:rPr>
              <a:t>direcciones</a:t>
            </a:r>
            <a:endParaRPr b="0" lang="es-AR" sz="1390" spc="-1" strike="noStrike">
              <a:solidFill>
                <a:srgbClr val="000000"/>
              </a:solidFill>
              <a:latin typeface="Arial"/>
            </a:endParaRPr>
          </a:p>
          <a:p>
            <a:pPr>
              <a:lnSpc>
                <a:spcPts val="1599"/>
              </a:lnSpc>
              <a:tabLst>
                <a:tab algn="l" pos="63360"/>
                <a:tab algn="l" pos="190440"/>
                <a:tab algn="l" pos="304920"/>
              </a:tabLst>
            </a:pPr>
            <a:r>
              <a:rPr b="1" lang="en-US" sz="1390" spc="-1" strike="noStrike">
                <a:solidFill>
                  <a:srgbClr val="000000"/>
                </a:solidFill>
                <a:latin typeface="Times New Roman"/>
              </a:rPr>
              <a:t>del</a:t>
            </a:r>
            <a:r>
              <a:rPr b="0" lang="en-US" sz="1390" spc="-1" strike="noStrike">
                <a:solidFill>
                  <a:srgbClr val="000000"/>
                </a:solidFill>
                <a:latin typeface="Times New Roman"/>
              </a:rPr>
              <a:t> </a:t>
            </a:r>
            <a:r>
              <a:rPr b="1" lang="en-US" sz="1390" spc="-1" strike="noStrike">
                <a:solidFill>
                  <a:srgbClr val="000000"/>
                </a:solidFill>
                <a:latin typeface="Times New Roman"/>
              </a:rPr>
              <a:t>Archivo</a:t>
            </a:r>
            <a:r>
              <a:rPr b="0" lang="en-US" sz="1390" spc="-1" strike="noStrike">
                <a:solidFill>
                  <a:srgbClr val="000000"/>
                </a:solidFill>
                <a:latin typeface="Times New Roman"/>
              </a:rPr>
              <a:t> </a:t>
            </a:r>
            <a:r>
              <a:rPr b="1" lang="en-US" sz="1390" spc="-1" strike="noStrike">
                <a:solidFill>
                  <a:srgbClr val="000000"/>
                </a:solidFill>
                <a:latin typeface="Times New Roman"/>
              </a:rPr>
              <a:t>de</a:t>
            </a:r>
            <a:endParaRPr b="0" lang="es-AR" sz="1390" spc="-1" strike="noStrike">
              <a:solidFill>
                <a:srgbClr val="000000"/>
              </a:solidFill>
              <a:latin typeface="Arial"/>
            </a:endParaRPr>
          </a:p>
          <a:p>
            <a:pPr>
              <a:lnSpc>
                <a:spcPts val="1599"/>
              </a:lnSpc>
              <a:tabLst>
                <a:tab algn="l" pos="63360"/>
                <a:tab algn="l" pos="190440"/>
                <a:tab algn="l" pos="3049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390" spc="-1" strike="noStrike">
                <a:solidFill>
                  <a:srgbClr val="000000"/>
                </a:solidFill>
                <a:latin typeface="Times New Roman"/>
              </a:rPr>
              <a:t>Registros</a:t>
            </a:r>
            <a:endParaRPr b="0" lang="es-AR" sz="1390" spc="-1" strike="noStrike">
              <a:solidFill>
                <a:srgbClr val="000000"/>
              </a:solidFill>
              <a:latin typeface="Arial"/>
            </a:endParaRPr>
          </a:p>
        </p:txBody>
      </p:sp>
      <p:sp>
        <p:nvSpPr>
          <p:cNvPr id="937" name="TextBox 1"/>
          <p:cNvSpPr/>
          <p:nvPr/>
        </p:nvSpPr>
        <p:spPr>
          <a:xfrm>
            <a:off x="3518280" y="7311960"/>
            <a:ext cx="488520" cy="165852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25560"/>
              </a:tabLst>
            </a:pPr>
            <a:r>
              <a:rPr b="1" lang="en-US" sz="1600" spc="-1" strike="noStrike">
                <a:solidFill>
                  <a:srgbClr val="000000"/>
                </a:solidFill>
                <a:latin typeface="Times New Roman"/>
              </a:rPr>
              <a:t>0FAh</a:t>
            </a:r>
            <a:endParaRPr b="0" lang="es-AR" sz="1600" spc="-1" strike="noStrike">
              <a:solidFill>
                <a:srgbClr val="000000"/>
              </a:solidFill>
              <a:latin typeface="Arial"/>
            </a:endParaRPr>
          </a:p>
          <a:p>
            <a:pPr>
              <a:lnSpc>
                <a:spcPts val="2100"/>
              </a:lnSpc>
              <a:tabLst>
                <a:tab algn="l" pos="25560"/>
              </a:tabLst>
            </a:pPr>
            <a:r>
              <a:rPr b="1" lang="en-US" sz="1600" spc="-1" strike="noStrike">
                <a:solidFill>
                  <a:srgbClr val="000000"/>
                </a:solidFill>
                <a:latin typeface="Times New Roman"/>
              </a:rPr>
              <a:t>0FBh</a:t>
            </a:r>
            <a:endParaRPr b="0" lang="es-AR" sz="1600" spc="-1" strike="noStrike">
              <a:solidFill>
                <a:srgbClr val="000000"/>
              </a:solidFill>
              <a:latin typeface="Arial"/>
            </a:endParaRPr>
          </a:p>
          <a:p>
            <a:pPr>
              <a:lnSpc>
                <a:spcPts val="2100"/>
              </a:lnSpc>
              <a:tabLst>
                <a:tab algn="l" pos="25560"/>
              </a:tabLst>
            </a:pPr>
            <a:r>
              <a:rPr b="1" lang="en-US" sz="1600" spc="-1" strike="noStrike">
                <a:solidFill>
                  <a:srgbClr val="000000"/>
                </a:solidFill>
                <a:latin typeface="Times New Roman"/>
              </a:rPr>
              <a:t>0FCh</a:t>
            </a:r>
            <a:endParaRPr b="0" lang="es-AR" sz="1600" spc="-1" strike="noStrike">
              <a:solidFill>
                <a:srgbClr val="000000"/>
              </a:solidFill>
              <a:latin typeface="Arial"/>
            </a:endParaRPr>
          </a:p>
          <a:p>
            <a:pPr>
              <a:lnSpc>
                <a:spcPts val="2100"/>
              </a:lnSpc>
              <a:tabLst>
                <a:tab algn="l" pos="25560"/>
              </a:tabLst>
            </a:pPr>
            <a:r>
              <a:rPr b="1" lang="en-US" sz="1600" spc="-1" strike="noStrike">
                <a:solidFill>
                  <a:srgbClr val="000000"/>
                </a:solidFill>
                <a:latin typeface="Times New Roman"/>
              </a:rPr>
              <a:t>0FDh</a:t>
            </a:r>
            <a:endParaRPr b="0" lang="es-AR" sz="1600" spc="-1" strike="noStrike">
              <a:solidFill>
                <a:srgbClr val="000000"/>
              </a:solidFill>
              <a:latin typeface="Arial"/>
            </a:endParaRPr>
          </a:p>
          <a:p>
            <a:pPr>
              <a:lnSpc>
                <a:spcPts val="2100"/>
              </a:lnSpc>
              <a:tabLst>
                <a:tab algn="l" pos="25560"/>
              </a:tabLst>
            </a:pPr>
            <a:r>
              <a:rPr b="1" lang="en-US" sz="1600" spc="-1" strike="noStrike">
                <a:solidFill>
                  <a:srgbClr val="000000"/>
                </a:solidFill>
                <a:latin typeface="Times New Roman"/>
              </a:rPr>
              <a:t>0FEh</a:t>
            </a:r>
            <a:endParaRPr b="0" lang="es-AR" sz="1600" spc="-1" strike="noStrike">
              <a:solidFill>
                <a:srgbClr val="000000"/>
              </a:solidFill>
              <a:latin typeface="Arial"/>
            </a:endParaRPr>
          </a:p>
          <a:p>
            <a:pPr>
              <a:lnSpc>
                <a:spcPts val="2100"/>
              </a:lnSpc>
              <a:tabLst>
                <a:tab algn="l" pos="25560"/>
              </a:tabLst>
            </a:pPr>
            <a:r>
              <a:rPr b="0" lang="en-US" sz="1800" spc="-1" strike="noStrike">
                <a:solidFill>
                  <a:srgbClr val="000000"/>
                </a:solidFill>
                <a:latin typeface="Calibri"/>
              </a:rPr>
              <a:t>	</a:t>
            </a:r>
            <a:r>
              <a:rPr b="1" lang="en-US" sz="1600" spc="-1" strike="noStrike">
                <a:solidFill>
                  <a:srgbClr val="000000"/>
                </a:solidFill>
                <a:latin typeface="Times New Roman"/>
              </a:rPr>
              <a:t>0FFh</a:t>
            </a:r>
            <a:endParaRPr b="0" lang="es-AR" sz="1600" spc="-1" strike="noStrike">
              <a:solidFill>
                <a:srgbClr val="000000"/>
              </a:solidFill>
              <a:latin typeface="Arial"/>
            </a:endParaRPr>
          </a:p>
        </p:txBody>
      </p:sp>
      <p:sp>
        <p:nvSpPr>
          <p:cNvPr id="938" name="TextBox 1"/>
          <p:cNvSpPr/>
          <p:nvPr/>
        </p:nvSpPr>
        <p:spPr>
          <a:xfrm>
            <a:off x="4927320" y="7328880"/>
            <a:ext cx="183960" cy="159516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p:txBody>
      </p:sp>
      <p:sp>
        <p:nvSpPr>
          <p:cNvPr id="939" name="TextBox 1"/>
          <p:cNvSpPr/>
          <p:nvPr/>
        </p:nvSpPr>
        <p:spPr>
          <a:xfrm>
            <a:off x="8296200" y="7328880"/>
            <a:ext cx="183960" cy="159516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a:p>
            <a:pPr>
              <a:lnSpc>
                <a:spcPts val="2100"/>
              </a:lnSpc>
            </a:pPr>
            <a:r>
              <a:rPr b="0" lang="en-US" sz="1300" spc="-1" strike="noStrike">
                <a:solidFill>
                  <a:srgbClr val="ece9d8"/>
                </a:solidFill>
                <a:latin typeface="Times New Roman"/>
              </a:rPr>
              <a:t>FF</a:t>
            </a:r>
            <a:endParaRPr b="0" lang="es-AR" sz="1300" spc="-1" strike="noStrike">
              <a:solidFill>
                <a:srgbClr val="000000"/>
              </a:solidFill>
              <a:latin typeface="Arial"/>
            </a:endParaRPr>
          </a:p>
        </p:txBody>
      </p:sp>
      <p:sp>
        <p:nvSpPr>
          <p:cNvPr id="940" name="TextBox 1"/>
          <p:cNvSpPr/>
          <p:nvPr/>
        </p:nvSpPr>
        <p:spPr>
          <a:xfrm>
            <a:off x="6921360" y="7295400"/>
            <a:ext cx="488520" cy="165852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25560"/>
              </a:tabLst>
            </a:pPr>
            <a:r>
              <a:rPr b="1" lang="en-US" sz="1600" spc="-1" strike="noStrike">
                <a:solidFill>
                  <a:srgbClr val="000000"/>
                </a:solidFill>
                <a:latin typeface="Times New Roman"/>
              </a:rPr>
              <a:t>1FAh</a:t>
            </a:r>
            <a:endParaRPr b="0" lang="es-AR" sz="1600" spc="-1" strike="noStrike">
              <a:solidFill>
                <a:srgbClr val="000000"/>
              </a:solidFill>
              <a:latin typeface="Arial"/>
            </a:endParaRPr>
          </a:p>
          <a:p>
            <a:pPr>
              <a:lnSpc>
                <a:spcPts val="2100"/>
              </a:lnSpc>
              <a:tabLst>
                <a:tab algn="l" pos="25560"/>
              </a:tabLst>
            </a:pPr>
            <a:r>
              <a:rPr b="1" lang="en-US" sz="1600" spc="-1" strike="noStrike">
                <a:solidFill>
                  <a:srgbClr val="000000"/>
                </a:solidFill>
                <a:latin typeface="Times New Roman"/>
              </a:rPr>
              <a:t>1FBh</a:t>
            </a:r>
            <a:endParaRPr b="0" lang="es-AR" sz="1600" spc="-1" strike="noStrike">
              <a:solidFill>
                <a:srgbClr val="000000"/>
              </a:solidFill>
              <a:latin typeface="Arial"/>
            </a:endParaRPr>
          </a:p>
          <a:p>
            <a:pPr>
              <a:lnSpc>
                <a:spcPts val="2100"/>
              </a:lnSpc>
              <a:tabLst>
                <a:tab algn="l" pos="25560"/>
              </a:tabLst>
            </a:pPr>
            <a:r>
              <a:rPr b="1" lang="en-US" sz="1600" spc="-1" strike="noStrike">
                <a:solidFill>
                  <a:srgbClr val="000000"/>
                </a:solidFill>
                <a:latin typeface="Times New Roman"/>
              </a:rPr>
              <a:t>1FCh</a:t>
            </a:r>
            <a:endParaRPr b="0" lang="es-AR" sz="1600" spc="-1" strike="noStrike">
              <a:solidFill>
                <a:srgbClr val="000000"/>
              </a:solidFill>
              <a:latin typeface="Arial"/>
            </a:endParaRPr>
          </a:p>
          <a:p>
            <a:pPr>
              <a:lnSpc>
                <a:spcPts val="2100"/>
              </a:lnSpc>
              <a:tabLst>
                <a:tab algn="l" pos="25560"/>
              </a:tabLst>
            </a:pPr>
            <a:r>
              <a:rPr b="1" lang="en-US" sz="1600" spc="-1" strike="noStrike">
                <a:solidFill>
                  <a:srgbClr val="000000"/>
                </a:solidFill>
                <a:latin typeface="Times New Roman"/>
              </a:rPr>
              <a:t>1FDh</a:t>
            </a:r>
            <a:endParaRPr b="0" lang="es-AR" sz="1600" spc="-1" strike="noStrike">
              <a:solidFill>
                <a:srgbClr val="000000"/>
              </a:solidFill>
              <a:latin typeface="Arial"/>
            </a:endParaRPr>
          </a:p>
          <a:p>
            <a:pPr>
              <a:lnSpc>
                <a:spcPts val="2100"/>
              </a:lnSpc>
              <a:tabLst>
                <a:tab algn="l" pos="25560"/>
              </a:tabLst>
            </a:pPr>
            <a:r>
              <a:rPr b="1" lang="en-US" sz="1600" spc="-1" strike="noStrike">
                <a:solidFill>
                  <a:srgbClr val="000000"/>
                </a:solidFill>
                <a:latin typeface="Times New Roman"/>
              </a:rPr>
              <a:t>1FEh</a:t>
            </a:r>
            <a:endParaRPr b="0" lang="es-AR" sz="1600" spc="-1" strike="noStrike">
              <a:solidFill>
                <a:srgbClr val="000000"/>
              </a:solidFill>
              <a:latin typeface="Arial"/>
            </a:endParaRPr>
          </a:p>
          <a:p>
            <a:pPr>
              <a:lnSpc>
                <a:spcPts val="2100"/>
              </a:lnSpc>
              <a:tabLst>
                <a:tab algn="l" pos="25560"/>
              </a:tabLst>
            </a:pPr>
            <a:r>
              <a:rPr b="0" lang="en-US" sz="1800" spc="-1" strike="noStrike">
                <a:solidFill>
                  <a:srgbClr val="000000"/>
                </a:solidFill>
                <a:latin typeface="Calibri"/>
              </a:rPr>
              <a:t>	</a:t>
            </a:r>
            <a:r>
              <a:rPr b="1" lang="en-US" sz="1600" spc="-1" strike="noStrike">
                <a:solidFill>
                  <a:srgbClr val="000000"/>
                </a:solidFill>
                <a:latin typeface="Times New Roman"/>
              </a:rPr>
              <a:t>1FFh</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1" name="Picture 3" descr=""/>
          <p:cNvPicPr/>
          <p:nvPr/>
        </p:nvPicPr>
        <p:blipFill>
          <a:blip r:embed="rId1"/>
          <a:stretch/>
        </p:blipFill>
        <p:spPr>
          <a:xfrm>
            <a:off x="1386000" y="812520"/>
            <a:ext cx="12347280" cy="9062640"/>
          </a:xfrm>
          <a:prstGeom prst="rect">
            <a:avLst/>
          </a:prstGeom>
          <a:ln w="0">
            <a:noFill/>
          </a:ln>
        </p:spPr>
      </p:pic>
      <p:sp>
        <p:nvSpPr>
          <p:cNvPr id="942" name="TextBox 1"/>
          <p:cNvSpPr/>
          <p:nvPr/>
        </p:nvSpPr>
        <p:spPr>
          <a:xfrm>
            <a:off x="11188800" y="5100840"/>
            <a:ext cx="31824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20h</a:t>
            </a:r>
            <a:endParaRPr b="0" lang="es-AR" sz="1600" spc="-1" strike="noStrike">
              <a:solidFill>
                <a:srgbClr val="000000"/>
              </a:solidFill>
              <a:latin typeface="Arial"/>
            </a:endParaRPr>
          </a:p>
        </p:txBody>
      </p:sp>
      <p:sp>
        <p:nvSpPr>
          <p:cNvPr id="943" name="TextBox 1"/>
          <p:cNvSpPr/>
          <p:nvPr/>
        </p:nvSpPr>
        <p:spPr>
          <a:xfrm>
            <a:off x="10043640" y="5100840"/>
            <a:ext cx="22968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00</a:t>
            </a:r>
            <a:endParaRPr b="0" lang="es-AR" sz="1800" spc="-1" strike="noStrike">
              <a:solidFill>
                <a:srgbClr val="000000"/>
              </a:solidFill>
              <a:latin typeface="Arial"/>
            </a:endParaRPr>
          </a:p>
        </p:txBody>
      </p:sp>
      <p:sp>
        <p:nvSpPr>
          <p:cNvPr id="944" name="TextBox 1"/>
          <p:cNvSpPr/>
          <p:nvPr/>
        </p:nvSpPr>
        <p:spPr>
          <a:xfrm>
            <a:off x="3263040" y="5200920"/>
            <a:ext cx="57276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000000"/>
                </a:solidFill>
                <a:latin typeface="Courier New"/>
              </a:rPr>
              <a:t>bcf</a:t>
            </a:r>
            <a:endParaRPr b="0" lang="es-AR" sz="2500" spc="-1" strike="noStrike">
              <a:solidFill>
                <a:srgbClr val="000000"/>
              </a:solidFill>
              <a:latin typeface="Arial"/>
            </a:endParaRPr>
          </a:p>
        </p:txBody>
      </p:sp>
      <p:sp>
        <p:nvSpPr>
          <p:cNvPr id="945" name="TextBox 1"/>
          <p:cNvSpPr/>
          <p:nvPr/>
        </p:nvSpPr>
        <p:spPr>
          <a:xfrm>
            <a:off x="3430440" y="1124280"/>
            <a:ext cx="7965360" cy="2750760"/>
          </a:xfrm>
          <a:prstGeom prst="rect">
            <a:avLst/>
          </a:prstGeom>
          <a:noFill/>
          <a:ln w="0">
            <a:noFill/>
          </a:ln>
        </p:spPr>
        <p:style>
          <a:lnRef idx="0"/>
          <a:fillRef idx="0"/>
          <a:effectRef idx="0"/>
          <a:fontRef idx="minor"/>
        </p:style>
        <p:txBody>
          <a:bodyPr wrap="none" lIns="0" rIns="0" tIns="0" bIns="45000" anchor="t">
            <a:spAutoFit/>
          </a:bodyPr>
          <a:p>
            <a:pPr>
              <a:lnSpc>
                <a:spcPts val="5499"/>
              </a:lnSpc>
              <a:tabLst>
                <a:tab algn="l" pos="25560"/>
                <a:tab algn="l" pos="50760"/>
                <a:tab algn="l" pos="1473120"/>
                <a:tab algn="l" pos="5435640"/>
                <a:tab algn="l" pos="596916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4000" spc="-1" strike="noStrike">
                <a:solidFill>
                  <a:srgbClr val="000000"/>
                </a:solidFill>
                <a:latin typeface="Times New Roman"/>
              </a:rPr>
              <a:t>Direccionamiento</a:t>
            </a:r>
            <a:r>
              <a:rPr b="0" lang="en-US" sz="4000" spc="-1" strike="noStrike">
                <a:solidFill>
                  <a:srgbClr val="000000"/>
                </a:solidFill>
                <a:latin typeface="Times New Roman"/>
              </a:rPr>
              <a:t> </a:t>
            </a:r>
            <a:r>
              <a:rPr b="1" lang="en-US" sz="4000" spc="-1" strike="noStrike">
                <a:solidFill>
                  <a:srgbClr val="000000"/>
                </a:solidFill>
                <a:latin typeface="Times New Roman"/>
              </a:rPr>
              <a:t>Indi</a:t>
            </a:r>
            <a:r>
              <a:rPr b="1" lang="en-US" sz="4000" spc="-1" strike="noStrike" u="sng">
                <a:solidFill>
                  <a:srgbClr val="000000"/>
                </a:solidFill>
                <a:uFillTx/>
                <a:latin typeface="Times New Roman"/>
              </a:rPr>
              <a:t>rect</a:t>
            </a:r>
            <a:r>
              <a:rPr b="1" lang="en-US" sz="4000" spc="-1" strike="noStrike">
                <a:solidFill>
                  <a:srgbClr val="000000"/>
                </a:solidFill>
                <a:latin typeface="Times New Roman"/>
              </a:rPr>
              <a:t>o</a:t>
            </a:r>
            <a:endParaRPr b="0" lang="es-AR" sz="4000" spc="-1" strike="noStrike">
              <a:solidFill>
                <a:srgbClr val="000000"/>
              </a:solidFill>
              <a:latin typeface="Arial"/>
            </a:endParaRPr>
          </a:p>
          <a:p>
            <a:pPr>
              <a:lnSpc>
                <a:spcPts val="1701"/>
              </a:lnSpc>
              <a:tabLst>
                <a:tab algn="l" pos="25560"/>
                <a:tab algn="l" pos="50760"/>
                <a:tab algn="l" pos="1473120"/>
                <a:tab algn="l" pos="5435640"/>
                <a:tab algn="l" pos="59691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600" spc="-1" strike="noStrike">
                <a:solidFill>
                  <a:srgbClr val="000000"/>
                </a:solidFill>
                <a:latin typeface="Times New Roman"/>
              </a:rPr>
              <a:t>Register</a:t>
            </a:r>
            <a:r>
              <a:rPr b="0" lang="en-US" sz="1600" spc="-1" strike="noStrike">
                <a:solidFill>
                  <a:srgbClr val="000000"/>
                </a:solidFill>
                <a:latin typeface="Times New Roman"/>
              </a:rPr>
              <a:t> </a:t>
            </a:r>
            <a:r>
              <a:rPr b="1" lang="en-US" sz="1600" spc="-1" strike="noStrike">
                <a:solidFill>
                  <a:srgbClr val="000000"/>
                </a:solidFill>
                <a:latin typeface="Times New Roman"/>
              </a:rPr>
              <a:t>File</a:t>
            </a:r>
            <a:r>
              <a:rPr b="0" lang="en-US" sz="1600" spc="-1" strike="noStrike">
                <a:solidFill>
                  <a:srgbClr val="000000"/>
                </a:solidFill>
                <a:latin typeface="Times New Roman"/>
              </a:rPr>
              <a:t>    </a:t>
            </a:r>
            <a:r>
              <a:rPr b="1" lang="en-US" sz="1600" spc="-1" strike="noStrike" u="sng">
                <a:solidFill>
                  <a:srgbClr val="000000"/>
                </a:solidFill>
                <a:uFillTx/>
                <a:latin typeface="Times New Roman"/>
              </a:rPr>
              <a:t>Address</a:t>
            </a:r>
            <a:endParaRPr b="0" lang="es-AR" sz="1600" spc="-1" strike="noStrike">
              <a:solidFill>
                <a:srgbClr val="000000"/>
              </a:solidFill>
              <a:latin typeface="Arial"/>
            </a:endParaRPr>
          </a:p>
          <a:p>
            <a:pPr>
              <a:lnSpc>
                <a:spcPts val="1001"/>
              </a:lnSpc>
              <a:tabLst>
                <a:tab algn="l" pos="25560"/>
                <a:tab algn="l" pos="50760"/>
                <a:tab algn="l" pos="1473120"/>
                <a:tab algn="l" pos="5435640"/>
                <a:tab algn="l" pos="5969160"/>
              </a:tabLst>
            </a:pPr>
            <a:endParaRPr b="0" lang="es-AR" sz="1800" spc="-1" strike="noStrike">
              <a:solidFill>
                <a:srgbClr val="000000"/>
              </a:solidFill>
              <a:latin typeface="Arial"/>
            </a:endParaRPr>
          </a:p>
          <a:p>
            <a:pPr>
              <a:lnSpc>
                <a:spcPts val="2801"/>
              </a:lnSpc>
              <a:tabLst>
                <a:tab algn="l" pos="25560"/>
                <a:tab algn="l" pos="50760"/>
                <a:tab algn="l" pos="1473120"/>
                <a:tab algn="l" pos="5435640"/>
                <a:tab algn="l" pos="596916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1600" spc="-1" strike="noStrike">
                <a:solidFill>
                  <a:srgbClr val="000000"/>
                </a:solidFill>
                <a:latin typeface="Times New Roman"/>
              </a:rPr>
              <a:t>W</a:t>
            </a:r>
            <a:r>
              <a:rPr b="0" lang="en-US" sz="1600" spc="-1" strike="noStrike">
                <a:solidFill>
                  <a:srgbClr val="000000"/>
                </a:solidFill>
                <a:latin typeface="Times New Roman"/>
              </a:rPr>
              <a:t> </a:t>
            </a:r>
            <a:r>
              <a:rPr b="1" lang="en-US" sz="1600" spc="-1" strike="noStrike">
                <a:solidFill>
                  <a:srgbClr val="000000"/>
                </a:solidFill>
                <a:latin typeface="Times New Roman"/>
              </a:rPr>
              <a:t>Register:</a:t>
            </a:r>
            <a:endParaRPr b="0" lang="es-AR" sz="1600" spc="-1" strike="noStrike">
              <a:solidFill>
                <a:srgbClr val="000000"/>
              </a:solidFill>
              <a:latin typeface="Arial"/>
            </a:endParaRPr>
          </a:p>
          <a:p>
            <a:pPr>
              <a:lnSpc>
                <a:spcPts val="1599"/>
              </a:lnSpc>
              <a:tabLst>
                <a:tab algn="l" pos="25560"/>
                <a:tab algn="l" pos="50760"/>
                <a:tab algn="l" pos="1473120"/>
                <a:tab algn="l" pos="5435640"/>
                <a:tab algn="l" pos="596916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800" spc="-1" strike="noStrike">
                <a:solidFill>
                  <a:srgbClr val="000000"/>
                </a:solidFill>
                <a:latin typeface="Times New Roman"/>
              </a:rPr>
              <a:t>FF</a:t>
            </a:r>
            <a:r>
              <a:rPr b="0" lang="en-US" sz="1600" spc="-1" strike="noStrike">
                <a:solidFill>
                  <a:srgbClr val="000000"/>
                </a:solidFill>
                <a:latin typeface="Times New Roman"/>
              </a:rPr>
              <a:t>             </a:t>
            </a:r>
            <a:r>
              <a:rPr b="1" lang="en-US" sz="1600" spc="-1" strike="noStrike">
                <a:solidFill>
                  <a:srgbClr val="000000"/>
                </a:solidFill>
                <a:latin typeface="Times New Roman"/>
              </a:rPr>
              <a:t>01h</a:t>
            </a:r>
            <a:r>
              <a:rPr b="0" lang="en-US" sz="1600" spc="-1" strike="noStrike">
                <a:solidFill>
                  <a:srgbClr val="000000"/>
                </a:solidFill>
                <a:latin typeface="Times New Roman"/>
              </a:rPr>
              <a:t> </a:t>
            </a:r>
            <a:r>
              <a:rPr b="1" lang="en-US" sz="1600" spc="-1" strike="noStrike">
                <a:solidFill>
                  <a:srgbClr val="000000"/>
                </a:solidFill>
                <a:latin typeface="Times New Roman"/>
              </a:rPr>
              <a:t>:</a:t>
            </a:r>
            <a:r>
              <a:rPr b="0" lang="en-US" sz="1600" spc="-1" strike="noStrike">
                <a:solidFill>
                  <a:srgbClr val="000000"/>
                </a:solidFill>
                <a:latin typeface="Times New Roman"/>
              </a:rPr>
              <a:t> </a:t>
            </a:r>
            <a:r>
              <a:rPr b="1" lang="en-US" sz="1600" spc="-1" strike="noStrike">
                <a:solidFill>
                  <a:srgbClr val="000000"/>
                </a:solidFill>
                <a:latin typeface="Times New Roman"/>
              </a:rPr>
              <a:t>TMR0</a:t>
            </a:r>
            <a:endParaRPr b="0" lang="es-AR" sz="1600" spc="-1" strike="noStrike">
              <a:solidFill>
                <a:srgbClr val="000000"/>
              </a:solidFill>
              <a:latin typeface="Arial"/>
            </a:endParaRPr>
          </a:p>
          <a:p>
            <a:pPr>
              <a:lnSpc>
                <a:spcPts val="1001"/>
              </a:lnSpc>
              <a:tabLst>
                <a:tab algn="l" pos="25560"/>
                <a:tab algn="l" pos="50760"/>
                <a:tab algn="l" pos="1473120"/>
                <a:tab algn="l" pos="5435640"/>
                <a:tab algn="l" pos="5969160"/>
              </a:tabLst>
            </a:pPr>
            <a:endParaRPr b="0" lang="es-AR" sz="1800" spc="-1" strike="noStrike">
              <a:solidFill>
                <a:srgbClr val="000000"/>
              </a:solidFill>
              <a:latin typeface="Arial"/>
            </a:endParaRPr>
          </a:p>
          <a:p>
            <a:pPr>
              <a:lnSpc>
                <a:spcPts val="2900"/>
              </a:lnSpc>
              <a:tabLst>
                <a:tab algn="l" pos="25560"/>
                <a:tab algn="l" pos="50760"/>
                <a:tab algn="l" pos="1473120"/>
                <a:tab algn="l" pos="5435640"/>
                <a:tab algn="l" pos="5969160"/>
              </a:tabLst>
            </a:pPr>
            <a:r>
              <a:rPr b="0" lang="en-US" sz="1800" spc="-1" strike="noStrike">
                <a:solidFill>
                  <a:srgbClr val="000000"/>
                </a:solidFill>
                <a:latin typeface="Calibri"/>
              </a:rPr>
              <a:t>	</a:t>
            </a:r>
            <a:r>
              <a:rPr b="1" lang="en-US" sz="1600" spc="-1" strike="noStrike">
                <a:solidFill>
                  <a:srgbClr val="000000"/>
                </a:solidFill>
                <a:latin typeface="Times New Roman"/>
              </a:rPr>
              <a:t>9-Bit</a:t>
            </a:r>
            <a:r>
              <a:rPr b="0" lang="en-US" sz="1600" spc="-1" strike="noStrike">
                <a:solidFill>
                  <a:srgbClr val="000000"/>
                </a:solidFill>
                <a:latin typeface="Times New Roman"/>
              </a:rPr>
              <a:t> </a:t>
            </a:r>
            <a:r>
              <a:rPr b="1" lang="en-US" sz="1600" spc="-1" strike="noStrike">
                <a:solidFill>
                  <a:srgbClr val="000000"/>
                </a:solidFill>
                <a:latin typeface="Times New Roman"/>
              </a:rPr>
              <a:t>Effective</a:t>
            </a:r>
            <a:r>
              <a:rPr b="0" lang="en-US" sz="1600" spc="-1" strike="noStrike">
                <a:solidFill>
                  <a:srgbClr val="000000"/>
                </a:solidFill>
                <a:latin typeface="Times New Roman"/>
              </a:rPr>
              <a:t> </a:t>
            </a:r>
            <a:r>
              <a:rPr b="1" lang="en-US" sz="1600" spc="-1" strike="noStrike">
                <a:solidFill>
                  <a:srgbClr val="000000"/>
                </a:solidFill>
                <a:latin typeface="Times New Roman"/>
              </a:rPr>
              <a:t>Address:</a:t>
            </a:r>
            <a:endParaRPr b="0" lang="es-AR" sz="1600" spc="-1" strike="noStrike">
              <a:solidFill>
                <a:srgbClr val="000000"/>
              </a:solidFill>
              <a:latin typeface="Arial"/>
            </a:endParaRPr>
          </a:p>
          <a:p>
            <a:pPr>
              <a:lnSpc>
                <a:spcPts val="1001"/>
              </a:lnSpc>
              <a:tabLst>
                <a:tab algn="l" pos="25560"/>
                <a:tab algn="l" pos="50760"/>
                <a:tab algn="l" pos="1473120"/>
                <a:tab algn="l" pos="5435640"/>
                <a:tab algn="l" pos="5969160"/>
              </a:tabLst>
            </a:pPr>
            <a:endParaRPr b="0" lang="es-AR" sz="1800" spc="-1" strike="noStrike">
              <a:solidFill>
                <a:srgbClr val="000000"/>
              </a:solidFill>
              <a:latin typeface="Arial"/>
            </a:endParaRPr>
          </a:p>
          <a:p>
            <a:pPr>
              <a:lnSpc>
                <a:spcPts val="1001"/>
              </a:lnSpc>
              <a:tabLst>
                <a:tab algn="l" pos="25560"/>
                <a:tab algn="l" pos="50760"/>
                <a:tab algn="l" pos="1473120"/>
                <a:tab algn="l" pos="5435640"/>
                <a:tab algn="l" pos="5969160"/>
              </a:tabLst>
            </a:pPr>
            <a:endParaRPr b="0" lang="es-AR" sz="1800" spc="-1" strike="noStrike">
              <a:solidFill>
                <a:srgbClr val="000000"/>
              </a:solidFill>
              <a:latin typeface="Arial"/>
            </a:endParaRPr>
          </a:p>
          <a:p>
            <a:pPr>
              <a:lnSpc>
                <a:spcPts val="1001"/>
              </a:lnSpc>
              <a:tabLst>
                <a:tab algn="l" pos="25560"/>
                <a:tab algn="l" pos="50760"/>
                <a:tab algn="l" pos="1473120"/>
                <a:tab algn="l" pos="5435640"/>
                <a:tab algn="l" pos="5969160"/>
              </a:tabLst>
            </a:pPr>
            <a:endParaRPr b="0" lang="es-AR" sz="1800" spc="-1" strike="noStrike">
              <a:solidFill>
                <a:srgbClr val="000000"/>
              </a:solidFill>
              <a:latin typeface="Arial"/>
            </a:endParaRPr>
          </a:p>
          <a:p>
            <a:pPr>
              <a:lnSpc>
                <a:spcPts val="1800"/>
              </a:lnSpc>
              <a:tabLst>
                <a:tab algn="l" pos="25560"/>
                <a:tab algn="l" pos="50760"/>
                <a:tab algn="l" pos="1473120"/>
                <a:tab algn="l" pos="5435640"/>
                <a:tab algn="l" pos="5969160"/>
              </a:tabLst>
            </a:pPr>
            <a:r>
              <a:rPr b="0" lang="en-US" sz="1300" spc="-1" strike="noStrike">
                <a:solidFill>
                  <a:srgbClr val="000000"/>
                </a:solidFill>
                <a:latin typeface="Times New Roman"/>
              </a:rPr>
              <a:t>IRP                                         FSR</a:t>
            </a:r>
            <a:endParaRPr b="0" lang="es-AR" sz="1300" spc="-1" strike="noStrike">
              <a:solidFill>
                <a:srgbClr val="000000"/>
              </a:solidFill>
              <a:latin typeface="Arial"/>
            </a:endParaRPr>
          </a:p>
        </p:txBody>
      </p:sp>
      <p:sp>
        <p:nvSpPr>
          <p:cNvPr id="946" name="TextBox 1"/>
          <p:cNvSpPr/>
          <p:nvPr/>
        </p:nvSpPr>
        <p:spPr>
          <a:xfrm>
            <a:off x="5956920" y="5201280"/>
            <a:ext cx="19062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000000"/>
                </a:solidFill>
                <a:latin typeface="Courier New"/>
              </a:rPr>
              <a:t>STATUS,IRP</a:t>
            </a:r>
            <a:endParaRPr b="0" lang="es-AR" sz="2500" spc="-1" strike="noStrike">
              <a:solidFill>
                <a:srgbClr val="000000"/>
              </a:solidFill>
              <a:latin typeface="Arial"/>
            </a:endParaRPr>
          </a:p>
        </p:txBody>
      </p:sp>
      <p:sp>
        <p:nvSpPr>
          <p:cNvPr id="947" name="TextBox 1"/>
          <p:cNvSpPr/>
          <p:nvPr/>
        </p:nvSpPr>
        <p:spPr>
          <a:xfrm>
            <a:off x="11188800" y="5586840"/>
            <a:ext cx="318240" cy="98496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21h</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Times New Roman"/>
              </a:rPr>
              <a:t>22h</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Times New Roman"/>
              </a:rPr>
              <a:t>23h</a:t>
            </a:r>
            <a:endParaRPr b="0" lang="es-AR" sz="1600" spc="-1" strike="noStrike">
              <a:solidFill>
                <a:srgbClr val="000000"/>
              </a:solidFill>
              <a:latin typeface="Arial"/>
            </a:endParaRPr>
          </a:p>
        </p:txBody>
      </p:sp>
      <p:sp>
        <p:nvSpPr>
          <p:cNvPr id="948" name="TextBox 1"/>
          <p:cNvSpPr/>
          <p:nvPr/>
        </p:nvSpPr>
        <p:spPr>
          <a:xfrm>
            <a:off x="11192040" y="7329240"/>
            <a:ext cx="36216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7Dh</a:t>
            </a:r>
            <a:endParaRPr b="0" lang="es-AR" sz="1600" spc="-1" strike="noStrike">
              <a:solidFill>
                <a:srgbClr val="000000"/>
              </a:solidFill>
              <a:latin typeface="Arial"/>
            </a:endParaRPr>
          </a:p>
        </p:txBody>
      </p:sp>
      <p:sp>
        <p:nvSpPr>
          <p:cNvPr id="949" name="TextBox 1"/>
          <p:cNvSpPr/>
          <p:nvPr/>
        </p:nvSpPr>
        <p:spPr>
          <a:xfrm>
            <a:off x="1887840" y="6809760"/>
            <a:ext cx="671760" cy="26136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1" lang="en-US" sz="2200" spc="-1" strike="noStrike">
                <a:solidFill>
                  <a:srgbClr val="000000"/>
                </a:solidFill>
                <a:latin typeface="Courier New"/>
              </a:rPr>
              <a:t>LOOP</a:t>
            </a:r>
            <a:endParaRPr b="0" lang="es-AR" sz="2200" spc="-1" strike="noStrike">
              <a:solidFill>
                <a:srgbClr val="000000"/>
              </a:solidFill>
              <a:latin typeface="Arial"/>
            </a:endParaRPr>
          </a:p>
        </p:txBody>
      </p:sp>
      <p:sp>
        <p:nvSpPr>
          <p:cNvPr id="950" name="TextBox 1"/>
          <p:cNvSpPr/>
          <p:nvPr/>
        </p:nvSpPr>
        <p:spPr>
          <a:xfrm>
            <a:off x="3689640" y="5771160"/>
            <a:ext cx="2825280" cy="107424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000000"/>
                </a:solidFill>
                <a:latin typeface="Courier New"/>
              </a:rPr>
              <a:t>movlw</a:t>
            </a:r>
            <a:r>
              <a:rPr b="0" lang="en-US" sz="2500" spc="-1" strike="noStrike">
                <a:solidFill>
                  <a:srgbClr val="000000"/>
                </a:solidFill>
                <a:latin typeface="Times New Roman"/>
              </a:rPr>
              <a:t>              </a:t>
            </a:r>
            <a:r>
              <a:rPr b="1" lang="en-US" sz="2500" spc="-1" strike="noStrike">
                <a:solidFill>
                  <a:srgbClr val="000000"/>
                </a:solidFill>
                <a:latin typeface="Courier New"/>
              </a:rPr>
              <a:t>0x20</a:t>
            </a:r>
            <a:endParaRPr b="0" lang="es-AR" sz="25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movwf</a:t>
            </a:r>
            <a:r>
              <a:rPr b="0" lang="en-US" sz="2500" spc="-1" strike="noStrike">
                <a:solidFill>
                  <a:srgbClr val="000000"/>
                </a:solidFill>
                <a:latin typeface="Times New Roman"/>
              </a:rPr>
              <a:t>              </a:t>
            </a:r>
            <a:r>
              <a:rPr b="1" lang="en-US" sz="2500" spc="-1" strike="noStrike">
                <a:solidFill>
                  <a:srgbClr val="000000"/>
                </a:solidFill>
                <a:latin typeface="Courier New"/>
              </a:rPr>
              <a:t>FSR</a:t>
            </a:r>
            <a:endParaRPr b="0" lang="es-AR" sz="25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clrf</a:t>
            </a:r>
            <a:r>
              <a:rPr b="0" lang="en-US" sz="2500" spc="-1" strike="noStrike">
                <a:solidFill>
                  <a:srgbClr val="000000"/>
                </a:solidFill>
                <a:latin typeface="Times New Roman"/>
              </a:rPr>
              <a:t>                </a:t>
            </a:r>
            <a:r>
              <a:rPr b="1" lang="en-US" sz="2500" spc="-1" strike="noStrike">
                <a:solidFill>
                  <a:srgbClr val="000000"/>
                </a:solidFill>
                <a:latin typeface="Courier New"/>
              </a:rPr>
              <a:t>INDF</a:t>
            </a:r>
            <a:endParaRPr b="0" lang="es-AR" sz="2500" spc="-1" strike="noStrike">
              <a:solidFill>
                <a:srgbClr val="000000"/>
              </a:solidFill>
              <a:latin typeface="Arial"/>
            </a:endParaRPr>
          </a:p>
        </p:txBody>
      </p:sp>
      <p:sp>
        <p:nvSpPr>
          <p:cNvPr id="951" name="TextBox 1"/>
          <p:cNvSpPr/>
          <p:nvPr/>
        </p:nvSpPr>
        <p:spPr>
          <a:xfrm>
            <a:off x="3312720" y="7328880"/>
            <a:ext cx="76320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000000"/>
                </a:solidFill>
                <a:latin typeface="Courier New"/>
              </a:rPr>
              <a:t>incf</a:t>
            </a:r>
            <a:endParaRPr b="0" lang="es-AR" sz="2500" spc="-1" strike="noStrike">
              <a:solidFill>
                <a:srgbClr val="000000"/>
              </a:solidFill>
              <a:latin typeface="Arial"/>
            </a:endParaRPr>
          </a:p>
        </p:txBody>
      </p:sp>
      <p:sp>
        <p:nvSpPr>
          <p:cNvPr id="952" name="TextBox 1"/>
          <p:cNvSpPr/>
          <p:nvPr/>
        </p:nvSpPr>
        <p:spPr>
          <a:xfrm>
            <a:off x="5849280" y="7328880"/>
            <a:ext cx="114408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2500" spc="-1" strike="noStrike">
                <a:solidFill>
                  <a:srgbClr val="000000"/>
                </a:solidFill>
                <a:latin typeface="Courier New"/>
              </a:rPr>
              <a:t> </a:t>
            </a:r>
            <a:r>
              <a:rPr b="1" lang="en-US" sz="2500" spc="-1" strike="noStrike">
                <a:solidFill>
                  <a:srgbClr val="000000"/>
                </a:solidFill>
                <a:latin typeface="Courier New"/>
              </a:rPr>
              <a:t>FSR,f</a:t>
            </a:r>
            <a:endParaRPr b="0" lang="es-AR" sz="2500" spc="-1" strike="noStrike">
              <a:solidFill>
                <a:srgbClr val="000000"/>
              </a:solidFill>
              <a:latin typeface="Arial"/>
            </a:endParaRPr>
          </a:p>
        </p:txBody>
      </p:sp>
      <p:sp>
        <p:nvSpPr>
          <p:cNvPr id="953" name="TextBox 1"/>
          <p:cNvSpPr/>
          <p:nvPr/>
        </p:nvSpPr>
        <p:spPr>
          <a:xfrm>
            <a:off x="10043640" y="5569560"/>
            <a:ext cx="229680" cy="102312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00</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00</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00</a:t>
            </a:r>
            <a:endParaRPr b="0" lang="es-AR" sz="1800" spc="-1" strike="noStrike">
              <a:solidFill>
                <a:srgbClr val="000000"/>
              </a:solidFill>
              <a:latin typeface="Arial"/>
            </a:endParaRPr>
          </a:p>
        </p:txBody>
      </p:sp>
      <p:sp>
        <p:nvSpPr>
          <p:cNvPr id="954" name="TextBox 1"/>
          <p:cNvSpPr/>
          <p:nvPr/>
        </p:nvSpPr>
        <p:spPr>
          <a:xfrm>
            <a:off x="10043640" y="7311960"/>
            <a:ext cx="22968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00</a:t>
            </a:r>
            <a:endParaRPr b="0" lang="es-AR" sz="1800" spc="-1" strike="noStrike">
              <a:solidFill>
                <a:srgbClr val="000000"/>
              </a:solidFill>
              <a:latin typeface="Arial"/>
            </a:endParaRPr>
          </a:p>
        </p:txBody>
      </p:sp>
      <p:sp>
        <p:nvSpPr>
          <p:cNvPr id="955" name="TextBox 1"/>
          <p:cNvSpPr/>
          <p:nvPr/>
        </p:nvSpPr>
        <p:spPr>
          <a:xfrm>
            <a:off x="11188440" y="7797960"/>
            <a:ext cx="351720" cy="98496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7Eh</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Times New Roman"/>
              </a:rPr>
              <a:t>7Fh</a:t>
            </a:r>
            <a:endParaRPr b="0" lang="es-AR" sz="1600" spc="-1" strike="noStrike">
              <a:solidFill>
                <a:srgbClr val="000000"/>
              </a:solidFill>
              <a:latin typeface="Arial"/>
            </a:endParaRPr>
          </a:p>
          <a:p>
            <a:pPr>
              <a:lnSpc>
                <a:spcPts val="2599"/>
              </a:lnSpc>
            </a:pPr>
            <a:r>
              <a:rPr b="1" lang="en-US" sz="1600" spc="-1" strike="noStrike">
                <a:solidFill>
                  <a:srgbClr val="000000"/>
                </a:solidFill>
                <a:latin typeface="Times New Roman"/>
              </a:rPr>
              <a:t>80h</a:t>
            </a:r>
            <a:endParaRPr b="0" lang="es-AR" sz="1600" spc="-1" strike="noStrike">
              <a:solidFill>
                <a:srgbClr val="000000"/>
              </a:solidFill>
              <a:latin typeface="Arial"/>
            </a:endParaRPr>
          </a:p>
        </p:txBody>
      </p:sp>
      <p:sp>
        <p:nvSpPr>
          <p:cNvPr id="956" name="TextBox 1"/>
          <p:cNvSpPr/>
          <p:nvPr/>
        </p:nvSpPr>
        <p:spPr>
          <a:xfrm>
            <a:off x="10009800" y="7797960"/>
            <a:ext cx="281520" cy="102312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00</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00</a:t>
            </a:r>
            <a:endParaRPr b="0" lang="es-AR" sz="1800" spc="-1" strike="noStrike">
              <a:solidFill>
                <a:srgbClr val="000000"/>
              </a:solidFill>
              <a:latin typeface="Arial"/>
            </a:endParaRPr>
          </a:p>
          <a:p>
            <a:pPr>
              <a:lnSpc>
                <a:spcPts val="2599"/>
              </a:lnSpc>
            </a:pPr>
            <a:r>
              <a:rPr b="1" lang="en-US" sz="1800" spc="-1" strike="noStrike">
                <a:solidFill>
                  <a:srgbClr val="000000"/>
                </a:solidFill>
                <a:latin typeface="Times New Roman"/>
              </a:rPr>
              <a:t>FF</a:t>
            </a:r>
            <a:endParaRPr b="0" lang="es-AR" sz="1800" spc="-1" strike="noStrike">
              <a:solidFill>
                <a:srgbClr val="000000"/>
              </a:solidFill>
              <a:latin typeface="Arial"/>
            </a:endParaRPr>
          </a:p>
        </p:txBody>
      </p:sp>
      <p:sp>
        <p:nvSpPr>
          <p:cNvPr id="957" name="TextBox 1"/>
          <p:cNvSpPr/>
          <p:nvPr/>
        </p:nvSpPr>
        <p:spPr>
          <a:xfrm>
            <a:off x="3181680" y="7898400"/>
            <a:ext cx="5301360" cy="1074240"/>
          </a:xfrm>
          <a:prstGeom prst="rect">
            <a:avLst/>
          </a:prstGeom>
          <a:noFill/>
          <a:ln w="0">
            <a:noFill/>
          </a:ln>
        </p:spPr>
        <p:style>
          <a:lnRef idx="0"/>
          <a:fillRef idx="0"/>
          <a:effectRef idx="0"/>
          <a:fontRef idx="minor"/>
        </p:style>
        <p:txBody>
          <a:bodyPr lIns="0" rIns="0" tIns="0" bIns="45000" anchor="t">
            <a:spAutoFit/>
          </a:bodyPr>
          <a:p>
            <a:pPr>
              <a:lnSpc>
                <a:spcPts val="1899"/>
              </a:lnSpc>
            </a:pPr>
            <a:r>
              <a:rPr b="1" lang="en-US" sz="2500" spc="-1" strike="noStrike">
                <a:solidFill>
                  <a:srgbClr val="000000"/>
                </a:solidFill>
                <a:latin typeface="Courier New"/>
              </a:rPr>
              <a:t>btfss</a:t>
            </a:r>
            <a:r>
              <a:rPr b="0" lang="en-US" sz="2500" spc="-1" strike="noStrike">
                <a:solidFill>
                  <a:srgbClr val="000000"/>
                </a:solidFill>
                <a:latin typeface="Times New Roman"/>
              </a:rPr>
              <a:t>             </a:t>
            </a:r>
            <a:r>
              <a:rPr b="1" lang="en-US" sz="2500" spc="-1" strike="noStrike">
                <a:solidFill>
                  <a:srgbClr val="000000"/>
                </a:solidFill>
                <a:latin typeface="Courier New"/>
              </a:rPr>
              <a:t>FSR,7</a:t>
            </a:r>
            <a:endParaRPr b="0" lang="es-AR" sz="25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goto</a:t>
            </a:r>
            <a:r>
              <a:rPr b="0" lang="en-US" sz="2500" spc="-1" strike="noStrike">
                <a:solidFill>
                  <a:srgbClr val="000000"/>
                </a:solidFill>
                <a:latin typeface="Times New Roman"/>
              </a:rPr>
              <a:t>                </a:t>
            </a:r>
            <a:r>
              <a:rPr b="1" lang="en-US" sz="2500" spc="-1" strike="noStrike">
                <a:solidFill>
                  <a:srgbClr val="000000"/>
                </a:solidFill>
                <a:latin typeface="Courier New"/>
              </a:rPr>
              <a:t>LOOP</a:t>
            </a:r>
            <a:endParaRPr b="0" lang="es-AR" sz="25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&lt;next</a:t>
            </a:r>
            <a:r>
              <a:rPr b="0" lang="en-US" sz="2500" spc="-1" strike="noStrike">
                <a:solidFill>
                  <a:srgbClr val="000000"/>
                </a:solidFill>
                <a:latin typeface="Times New Roman"/>
              </a:rPr>
              <a:t>  </a:t>
            </a:r>
            <a:r>
              <a:rPr b="1" lang="en-US" sz="2500" spc="-1" strike="noStrike">
                <a:solidFill>
                  <a:srgbClr val="000000"/>
                </a:solidFill>
                <a:latin typeface="Courier New"/>
              </a:rPr>
              <a:t>instruction&gt;</a:t>
            </a:r>
            <a:endParaRPr b="0" lang="es-AR" sz="2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8" name="Picture 3" descr=""/>
          <p:cNvPicPr/>
          <p:nvPr/>
        </p:nvPicPr>
        <p:blipFill>
          <a:blip r:embed="rId1"/>
          <a:stretch/>
        </p:blipFill>
        <p:spPr>
          <a:xfrm>
            <a:off x="1386000" y="812520"/>
            <a:ext cx="12347280" cy="9062640"/>
          </a:xfrm>
          <a:prstGeom prst="rect">
            <a:avLst/>
          </a:prstGeom>
          <a:ln w="0">
            <a:noFill/>
          </a:ln>
        </p:spPr>
      </p:pic>
      <p:sp>
        <p:nvSpPr>
          <p:cNvPr id="959" name="TextBox 1"/>
          <p:cNvSpPr/>
          <p:nvPr/>
        </p:nvSpPr>
        <p:spPr>
          <a:xfrm>
            <a:off x="6121080" y="282240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9</a:t>
            </a:r>
            <a:endParaRPr b="0" lang="es-AR" sz="1090" spc="-1" strike="noStrike">
              <a:solidFill>
                <a:srgbClr val="000000"/>
              </a:solidFill>
              <a:latin typeface="Arial"/>
            </a:endParaRPr>
          </a:p>
        </p:txBody>
      </p:sp>
      <p:sp>
        <p:nvSpPr>
          <p:cNvPr id="960" name="TextBox 1"/>
          <p:cNvSpPr/>
          <p:nvPr/>
        </p:nvSpPr>
        <p:spPr>
          <a:xfrm>
            <a:off x="6668280" y="282240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8</a:t>
            </a:r>
            <a:endParaRPr b="0" lang="es-AR" sz="1090" spc="-1" strike="noStrike">
              <a:solidFill>
                <a:srgbClr val="000000"/>
              </a:solidFill>
              <a:latin typeface="Arial"/>
            </a:endParaRPr>
          </a:p>
        </p:txBody>
      </p:sp>
      <p:sp>
        <p:nvSpPr>
          <p:cNvPr id="961" name="TextBox 1"/>
          <p:cNvSpPr/>
          <p:nvPr/>
        </p:nvSpPr>
        <p:spPr>
          <a:xfrm>
            <a:off x="7232760" y="282240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7</a:t>
            </a:r>
            <a:endParaRPr b="0" lang="es-AR" sz="1090" spc="-1" strike="noStrike">
              <a:solidFill>
                <a:srgbClr val="000000"/>
              </a:solidFill>
              <a:latin typeface="Arial"/>
            </a:endParaRPr>
          </a:p>
        </p:txBody>
      </p:sp>
      <p:sp>
        <p:nvSpPr>
          <p:cNvPr id="962" name="TextBox 1"/>
          <p:cNvSpPr/>
          <p:nvPr/>
        </p:nvSpPr>
        <p:spPr>
          <a:xfrm>
            <a:off x="7797600" y="282240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6</a:t>
            </a:r>
            <a:endParaRPr b="0" lang="es-AR" sz="1090" spc="-1" strike="noStrike">
              <a:solidFill>
                <a:srgbClr val="000000"/>
              </a:solidFill>
              <a:latin typeface="Arial"/>
            </a:endParaRPr>
          </a:p>
        </p:txBody>
      </p:sp>
      <p:sp>
        <p:nvSpPr>
          <p:cNvPr id="963" name="TextBox 1"/>
          <p:cNvSpPr/>
          <p:nvPr/>
        </p:nvSpPr>
        <p:spPr>
          <a:xfrm>
            <a:off x="8361720" y="282240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5</a:t>
            </a:r>
            <a:endParaRPr b="0" lang="es-AR" sz="1090" spc="-1" strike="noStrike">
              <a:solidFill>
                <a:srgbClr val="000000"/>
              </a:solidFill>
              <a:latin typeface="Arial"/>
            </a:endParaRPr>
          </a:p>
        </p:txBody>
      </p:sp>
      <p:sp>
        <p:nvSpPr>
          <p:cNvPr id="964" name="TextBox 1"/>
          <p:cNvSpPr/>
          <p:nvPr/>
        </p:nvSpPr>
        <p:spPr>
          <a:xfrm>
            <a:off x="8908920" y="282240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4</a:t>
            </a:r>
            <a:endParaRPr b="0" lang="es-AR" sz="1090" spc="-1" strike="noStrike">
              <a:solidFill>
                <a:srgbClr val="000000"/>
              </a:solidFill>
              <a:latin typeface="Arial"/>
            </a:endParaRPr>
          </a:p>
        </p:txBody>
      </p:sp>
      <p:sp>
        <p:nvSpPr>
          <p:cNvPr id="965" name="TextBox 1"/>
          <p:cNvSpPr/>
          <p:nvPr/>
        </p:nvSpPr>
        <p:spPr>
          <a:xfrm>
            <a:off x="9473400" y="282240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3</a:t>
            </a:r>
            <a:endParaRPr b="0" lang="es-AR" sz="1090" spc="-1" strike="noStrike">
              <a:solidFill>
                <a:srgbClr val="000000"/>
              </a:solidFill>
              <a:latin typeface="Arial"/>
            </a:endParaRPr>
          </a:p>
        </p:txBody>
      </p:sp>
      <p:sp>
        <p:nvSpPr>
          <p:cNvPr id="966" name="TextBox 1"/>
          <p:cNvSpPr/>
          <p:nvPr/>
        </p:nvSpPr>
        <p:spPr>
          <a:xfrm>
            <a:off x="10037520" y="282240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2</a:t>
            </a:r>
            <a:endParaRPr b="0" lang="es-AR" sz="1090" spc="-1" strike="noStrike">
              <a:solidFill>
                <a:srgbClr val="000000"/>
              </a:solidFill>
              <a:latin typeface="Arial"/>
            </a:endParaRPr>
          </a:p>
        </p:txBody>
      </p:sp>
      <p:sp>
        <p:nvSpPr>
          <p:cNvPr id="967" name="TextBox 1"/>
          <p:cNvSpPr/>
          <p:nvPr/>
        </p:nvSpPr>
        <p:spPr>
          <a:xfrm>
            <a:off x="10585080" y="282240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1</a:t>
            </a:r>
            <a:endParaRPr b="0" lang="es-AR" sz="1090" spc="-1" strike="noStrike">
              <a:solidFill>
                <a:srgbClr val="000000"/>
              </a:solidFill>
              <a:latin typeface="Arial"/>
            </a:endParaRPr>
          </a:p>
        </p:txBody>
      </p:sp>
      <p:sp>
        <p:nvSpPr>
          <p:cNvPr id="968" name="TextBox 1"/>
          <p:cNvSpPr/>
          <p:nvPr/>
        </p:nvSpPr>
        <p:spPr>
          <a:xfrm>
            <a:off x="11149200" y="282240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0</a:t>
            </a:r>
            <a:endParaRPr b="0" lang="es-AR" sz="1090" spc="-1" strike="noStrike">
              <a:solidFill>
                <a:srgbClr val="000000"/>
              </a:solidFill>
              <a:latin typeface="Arial"/>
            </a:endParaRPr>
          </a:p>
        </p:txBody>
      </p:sp>
      <p:sp>
        <p:nvSpPr>
          <p:cNvPr id="969" name="TextBox 1"/>
          <p:cNvSpPr/>
          <p:nvPr/>
        </p:nvSpPr>
        <p:spPr>
          <a:xfrm>
            <a:off x="4393440" y="2822400"/>
            <a:ext cx="14112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12</a:t>
            </a:r>
            <a:endParaRPr b="0" lang="es-AR" sz="1090" spc="-1" strike="noStrike">
              <a:solidFill>
                <a:srgbClr val="000000"/>
              </a:solidFill>
              <a:latin typeface="Arial"/>
            </a:endParaRPr>
          </a:p>
        </p:txBody>
      </p:sp>
      <p:sp>
        <p:nvSpPr>
          <p:cNvPr id="970" name="TextBox 1"/>
          <p:cNvSpPr/>
          <p:nvPr/>
        </p:nvSpPr>
        <p:spPr>
          <a:xfrm>
            <a:off x="4961880" y="2822400"/>
            <a:ext cx="13212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11</a:t>
            </a:r>
            <a:endParaRPr b="0" lang="es-AR" sz="1090" spc="-1" strike="noStrike">
              <a:solidFill>
                <a:srgbClr val="000000"/>
              </a:solidFill>
              <a:latin typeface="Arial"/>
            </a:endParaRPr>
          </a:p>
        </p:txBody>
      </p:sp>
      <p:sp>
        <p:nvSpPr>
          <p:cNvPr id="971" name="TextBox 1"/>
          <p:cNvSpPr/>
          <p:nvPr/>
        </p:nvSpPr>
        <p:spPr>
          <a:xfrm>
            <a:off x="5522040" y="2822400"/>
            <a:ext cx="14112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10</a:t>
            </a:r>
            <a:endParaRPr b="0" lang="es-AR" sz="1090" spc="-1" strike="noStrike">
              <a:solidFill>
                <a:srgbClr val="000000"/>
              </a:solidFill>
              <a:latin typeface="Arial"/>
            </a:endParaRPr>
          </a:p>
        </p:txBody>
      </p:sp>
      <p:sp>
        <p:nvSpPr>
          <p:cNvPr id="972" name="TextBox 1"/>
          <p:cNvSpPr/>
          <p:nvPr/>
        </p:nvSpPr>
        <p:spPr>
          <a:xfrm>
            <a:off x="3567240" y="1147320"/>
            <a:ext cx="7779600" cy="1290240"/>
          </a:xfrm>
          <a:prstGeom prst="rect">
            <a:avLst/>
          </a:prstGeom>
          <a:noFill/>
          <a:ln w="0">
            <a:noFill/>
          </a:ln>
        </p:spPr>
        <p:style>
          <a:lnRef idx="0"/>
          <a:fillRef idx="0"/>
          <a:effectRef idx="0"/>
          <a:fontRef idx="minor"/>
        </p:style>
        <p:txBody>
          <a:bodyPr wrap="none" lIns="0" rIns="0" tIns="0" bIns="45000" anchor="t">
            <a:spAutoFit/>
          </a:bodyPr>
          <a:p>
            <a:pPr>
              <a:lnSpc>
                <a:spcPts val="6100"/>
              </a:lnSpc>
              <a:tabLst>
                <a:tab algn="l" pos="1295280"/>
              </a:tabLst>
            </a:pPr>
            <a:r>
              <a:rPr b="0" lang="en-US" sz="1800" spc="-1" strike="noStrike">
                <a:solidFill>
                  <a:srgbClr val="000000"/>
                </a:solidFill>
                <a:latin typeface="Calibri"/>
              </a:rPr>
              <a:t>	</a:t>
            </a:r>
            <a:r>
              <a:rPr b="1" lang="en-US" sz="4390" spc="-1" strike="noStrike">
                <a:solidFill>
                  <a:srgbClr val="000000"/>
                </a:solidFill>
                <a:latin typeface="Times New Roman"/>
              </a:rPr>
              <a:t>Direccionamiento</a:t>
            </a:r>
            <a:r>
              <a:rPr b="0" lang="en-US" sz="4390" spc="-1" strike="noStrike">
                <a:solidFill>
                  <a:srgbClr val="000000"/>
                </a:solidFill>
                <a:latin typeface="Times New Roman"/>
              </a:rPr>
              <a:t> </a:t>
            </a:r>
            <a:r>
              <a:rPr b="1" lang="en-US" sz="4390" spc="-1" strike="noStrike">
                <a:solidFill>
                  <a:srgbClr val="000000"/>
                </a:solidFill>
                <a:latin typeface="Times New Roman"/>
              </a:rPr>
              <a:t>Absoluto</a:t>
            </a:r>
            <a:endParaRPr b="0" lang="es-AR" sz="4390" spc="-1" strike="noStrike">
              <a:solidFill>
                <a:srgbClr val="000000"/>
              </a:solidFill>
              <a:latin typeface="Arial"/>
            </a:endParaRPr>
          </a:p>
          <a:p>
            <a:pPr>
              <a:lnSpc>
                <a:spcPts val="1001"/>
              </a:lnSpc>
              <a:tabLst>
                <a:tab algn="l" pos="1295280"/>
              </a:tabLst>
            </a:pPr>
            <a:endParaRPr b="0" lang="es-AR" sz="1800" spc="-1" strike="noStrike">
              <a:solidFill>
                <a:srgbClr val="000000"/>
              </a:solidFill>
              <a:latin typeface="Arial"/>
            </a:endParaRPr>
          </a:p>
          <a:p>
            <a:pPr>
              <a:lnSpc>
                <a:spcPts val="2701"/>
              </a:lnSpc>
              <a:tabLst>
                <a:tab algn="l" pos="1295280"/>
              </a:tabLst>
            </a:pPr>
            <a:r>
              <a:rPr b="1" lang="en-US" sz="1800" spc="-1" strike="noStrike">
                <a:solidFill>
                  <a:srgbClr val="000000"/>
                </a:solidFill>
                <a:latin typeface="Times New Roman"/>
              </a:rPr>
              <a:t>Instrucciones</a:t>
            </a:r>
            <a:r>
              <a:rPr b="0" lang="en-US" sz="1800" spc="-1" strike="noStrike">
                <a:solidFill>
                  <a:srgbClr val="000000"/>
                </a:solidFill>
                <a:latin typeface="Times New Roman"/>
              </a:rPr>
              <a:t> </a:t>
            </a:r>
            <a:r>
              <a:rPr b="1" lang="en-US" sz="1800" spc="-1" strike="noStrike">
                <a:solidFill>
                  <a:srgbClr val="000000"/>
                </a:solidFill>
                <a:latin typeface="Times New Roman"/>
              </a:rPr>
              <a:t>CALL</a:t>
            </a:r>
            <a:r>
              <a:rPr b="0" lang="en-US" sz="1800" spc="-1" strike="noStrike">
                <a:solidFill>
                  <a:srgbClr val="000000"/>
                </a:solidFill>
                <a:latin typeface="Times New Roman"/>
              </a:rPr>
              <a:t> </a:t>
            </a:r>
            <a:r>
              <a:rPr b="1" lang="en-US" sz="1800" spc="-1" strike="noStrike">
                <a:solidFill>
                  <a:srgbClr val="000000"/>
                </a:solidFill>
                <a:latin typeface="Times New Roman"/>
              </a:rPr>
              <a:t>and</a:t>
            </a:r>
            <a:r>
              <a:rPr b="0" lang="en-US" sz="1800" spc="-1" strike="noStrike">
                <a:solidFill>
                  <a:srgbClr val="000000"/>
                </a:solidFill>
                <a:latin typeface="Times New Roman"/>
              </a:rPr>
              <a:t> </a:t>
            </a:r>
            <a:r>
              <a:rPr b="1" lang="en-US" sz="1800" spc="-1" strike="noStrike">
                <a:solidFill>
                  <a:srgbClr val="000000"/>
                </a:solidFill>
                <a:latin typeface="Times New Roman"/>
              </a:rPr>
              <a:t>GOTO</a:t>
            </a:r>
            <a:r>
              <a:rPr b="0" lang="en-US" sz="1800" spc="-1" strike="noStrike">
                <a:solidFill>
                  <a:srgbClr val="000000"/>
                </a:solidFill>
                <a:latin typeface="Times New Roman"/>
              </a:rPr>
              <a:t> </a:t>
            </a:r>
            <a:r>
              <a:rPr b="1" lang="en-US" sz="1800" spc="-1" strike="noStrike">
                <a:solidFill>
                  <a:srgbClr val="000000"/>
                </a:solidFill>
                <a:latin typeface="Times New Roman"/>
              </a:rPr>
              <a:t>:</a:t>
            </a:r>
            <a:endParaRPr b="0" lang="es-AR" sz="1800" spc="-1" strike="noStrike">
              <a:solidFill>
                <a:srgbClr val="000000"/>
              </a:solidFill>
              <a:latin typeface="Arial"/>
            </a:endParaRPr>
          </a:p>
        </p:txBody>
      </p:sp>
      <p:sp>
        <p:nvSpPr>
          <p:cNvPr id="973" name="TextBox 1"/>
          <p:cNvSpPr/>
          <p:nvPr/>
        </p:nvSpPr>
        <p:spPr>
          <a:xfrm>
            <a:off x="3846240" y="2822400"/>
            <a:ext cx="14112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13</a:t>
            </a:r>
            <a:endParaRPr b="0" lang="es-AR" sz="1090" spc="-1" strike="noStrike">
              <a:solidFill>
                <a:srgbClr val="000000"/>
              </a:solidFill>
              <a:latin typeface="Arial"/>
            </a:endParaRPr>
          </a:p>
        </p:txBody>
      </p:sp>
      <p:sp>
        <p:nvSpPr>
          <p:cNvPr id="974" name="TextBox 1"/>
          <p:cNvSpPr/>
          <p:nvPr/>
        </p:nvSpPr>
        <p:spPr>
          <a:xfrm>
            <a:off x="4147200" y="3241440"/>
            <a:ext cx="63360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Opcode</a:t>
            </a:r>
            <a:endParaRPr b="0" lang="es-AR" sz="1600" spc="-1" strike="noStrike">
              <a:solidFill>
                <a:srgbClr val="000000"/>
              </a:solidFill>
              <a:latin typeface="Arial"/>
            </a:endParaRPr>
          </a:p>
        </p:txBody>
      </p:sp>
      <p:sp>
        <p:nvSpPr>
          <p:cNvPr id="975" name="TextBox 1"/>
          <p:cNvSpPr/>
          <p:nvPr/>
        </p:nvSpPr>
        <p:spPr>
          <a:xfrm>
            <a:off x="5541120" y="324144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76" name="TextBox 1"/>
          <p:cNvSpPr/>
          <p:nvPr/>
        </p:nvSpPr>
        <p:spPr>
          <a:xfrm>
            <a:off x="6088320" y="324144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77" name="TextBox 1"/>
          <p:cNvSpPr/>
          <p:nvPr/>
        </p:nvSpPr>
        <p:spPr>
          <a:xfrm>
            <a:off x="6652440" y="324144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78" name="TextBox 1"/>
          <p:cNvSpPr/>
          <p:nvPr/>
        </p:nvSpPr>
        <p:spPr>
          <a:xfrm>
            <a:off x="7216920" y="324144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79" name="TextBox 1"/>
          <p:cNvSpPr/>
          <p:nvPr/>
        </p:nvSpPr>
        <p:spPr>
          <a:xfrm>
            <a:off x="7764120" y="324144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80" name="TextBox 1"/>
          <p:cNvSpPr/>
          <p:nvPr/>
        </p:nvSpPr>
        <p:spPr>
          <a:xfrm>
            <a:off x="8328600" y="324144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81" name="TextBox 1"/>
          <p:cNvSpPr/>
          <p:nvPr/>
        </p:nvSpPr>
        <p:spPr>
          <a:xfrm>
            <a:off x="8892720" y="324144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82" name="TextBox 1"/>
          <p:cNvSpPr/>
          <p:nvPr/>
        </p:nvSpPr>
        <p:spPr>
          <a:xfrm>
            <a:off x="9457560" y="324144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83" name="TextBox 1"/>
          <p:cNvSpPr/>
          <p:nvPr/>
        </p:nvSpPr>
        <p:spPr>
          <a:xfrm>
            <a:off x="10004400" y="324144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84" name="TextBox 1"/>
          <p:cNvSpPr/>
          <p:nvPr/>
        </p:nvSpPr>
        <p:spPr>
          <a:xfrm>
            <a:off x="10569240" y="324144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85" name="TextBox 1"/>
          <p:cNvSpPr/>
          <p:nvPr/>
        </p:nvSpPr>
        <p:spPr>
          <a:xfrm>
            <a:off x="11133360" y="324144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86" name="TextBox 1"/>
          <p:cNvSpPr/>
          <p:nvPr/>
        </p:nvSpPr>
        <p:spPr>
          <a:xfrm>
            <a:off x="3995640" y="4028760"/>
            <a:ext cx="6666120" cy="464400"/>
          </a:xfrm>
          <a:prstGeom prst="rect">
            <a:avLst/>
          </a:prstGeom>
          <a:noFill/>
          <a:ln w="0">
            <a:noFill/>
          </a:ln>
        </p:spPr>
        <p:style>
          <a:lnRef idx="0"/>
          <a:fillRef idx="0"/>
          <a:effectRef idx="0"/>
          <a:fontRef idx="minor"/>
        </p:style>
        <p:txBody>
          <a:bodyPr wrap="none" lIns="0" rIns="0" tIns="0" bIns="45000" anchor="t">
            <a:spAutoFit/>
          </a:bodyPr>
          <a:p>
            <a:pPr>
              <a:lnSpc>
                <a:spcPts val="3300"/>
              </a:lnSpc>
            </a:pPr>
            <a:r>
              <a:rPr b="1" lang="en-US" sz="2400" spc="-1" strike="noStrike">
                <a:solidFill>
                  <a:srgbClr val="000000"/>
                </a:solidFill>
                <a:latin typeface="Times New Roman"/>
              </a:rPr>
              <a:t>PC</a:t>
            </a:r>
            <a:r>
              <a:rPr b="0" lang="en-US" sz="2400" spc="-1" strike="noStrike">
                <a:solidFill>
                  <a:srgbClr val="000000"/>
                </a:solidFill>
                <a:latin typeface="Times New Roman"/>
              </a:rPr>
              <a:t> </a:t>
            </a:r>
            <a:r>
              <a:rPr b="1" lang="en-US" sz="2400" spc="-1" strike="noStrike">
                <a:solidFill>
                  <a:srgbClr val="000000"/>
                </a:solidFill>
                <a:latin typeface="Times New Roman"/>
              </a:rPr>
              <a:t>Direccionamiento</a:t>
            </a:r>
            <a:r>
              <a:rPr b="0" lang="en-US" sz="2400" spc="-1" strike="noStrike">
                <a:solidFill>
                  <a:srgbClr val="000000"/>
                </a:solidFill>
                <a:latin typeface="Times New Roman"/>
              </a:rPr>
              <a:t> </a:t>
            </a:r>
            <a:r>
              <a:rPr b="1" lang="en-US" sz="2400" spc="-1" strike="noStrike">
                <a:solidFill>
                  <a:srgbClr val="000000"/>
                </a:solidFill>
                <a:latin typeface="Times New Roman"/>
              </a:rPr>
              <a:t>Absoluto</a:t>
            </a:r>
            <a:r>
              <a:rPr b="0" lang="en-US" sz="2400" spc="-1" strike="noStrike">
                <a:solidFill>
                  <a:srgbClr val="000000"/>
                </a:solidFill>
                <a:latin typeface="Times New Roman"/>
              </a:rPr>
              <a:t> </a:t>
            </a:r>
            <a:r>
              <a:rPr b="1" lang="en-US" sz="2400" spc="-1" strike="noStrike">
                <a:solidFill>
                  <a:srgbClr val="000000"/>
                </a:solidFill>
                <a:latin typeface="Times New Roman"/>
              </a:rPr>
              <a:t>(Program</a:t>
            </a:r>
            <a:r>
              <a:rPr b="0" lang="en-US" sz="2400" spc="-1" strike="noStrike">
                <a:solidFill>
                  <a:srgbClr val="000000"/>
                </a:solidFill>
                <a:latin typeface="Times New Roman"/>
              </a:rPr>
              <a:t> </a:t>
            </a:r>
            <a:r>
              <a:rPr b="1" lang="en-US" sz="2400" spc="-1" strike="noStrike">
                <a:solidFill>
                  <a:srgbClr val="000000"/>
                </a:solidFill>
                <a:latin typeface="Times New Roman"/>
              </a:rPr>
              <a:t>Memory)</a:t>
            </a:r>
            <a:endParaRPr b="0" lang="es-AR" sz="2400" spc="-1" strike="noStrike">
              <a:solidFill>
                <a:srgbClr val="000000"/>
              </a:solidFill>
              <a:latin typeface="Arial"/>
            </a:endParaRPr>
          </a:p>
        </p:txBody>
      </p:sp>
      <p:sp>
        <p:nvSpPr>
          <p:cNvPr id="987" name="TextBox 1"/>
          <p:cNvSpPr/>
          <p:nvPr/>
        </p:nvSpPr>
        <p:spPr>
          <a:xfrm>
            <a:off x="2584080" y="4665240"/>
            <a:ext cx="202320" cy="104904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500"/>
              </a:lnSpc>
            </a:pPr>
            <a:r>
              <a:rPr b="0" lang="en-US" sz="2000" spc="-1" strike="noStrike">
                <a:solidFill>
                  <a:srgbClr val="3365cc"/>
                </a:solidFill>
                <a:latin typeface="Symbol"/>
              </a:rPr>
              <a:t>−</a:t>
            </a:r>
            <a:endParaRPr b="0" lang="es-AR" sz="2000" spc="-1" strike="noStrike">
              <a:solidFill>
                <a:srgbClr val="000000"/>
              </a:solidFill>
              <a:latin typeface="Arial"/>
            </a:endParaRPr>
          </a:p>
        </p:txBody>
      </p:sp>
      <p:sp>
        <p:nvSpPr>
          <p:cNvPr id="988" name="TextBox 1"/>
          <p:cNvSpPr/>
          <p:nvPr/>
        </p:nvSpPr>
        <p:spPr>
          <a:xfrm>
            <a:off x="4696560" y="4665240"/>
            <a:ext cx="5947560" cy="107424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0" lang="en-US" sz="2000" spc="-1" strike="noStrike">
                <a:solidFill>
                  <a:srgbClr val="000000"/>
                </a:solidFill>
                <a:latin typeface="Times New Roman"/>
              </a:rPr>
              <a:t>saltar a otra localización de memotia de programa fuera de</a:t>
            </a:r>
            <a:endParaRPr b="0" lang="es-AR" sz="2000" spc="-1" strike="noStrike">
              <a:solidFill>
                <a:srgbClr val="000000"/>
              </a:solidFill>
              <a:latin typeface="Arial"/>
            </a:endParaRPr>
          </a:p>
          <a:p>
            <a:pPr>
              <a:lnSpc>
                <a:spcPts val="2401"/>
              </a:lnSpc>
            </a:pPr>
            <a:r>
              <a:rPr b="0" lang="en-US" sz="2000" spc="-1" strike="noStrike">
                <a:solidFill>
                  <a:srgbClr val="000000"/>
                </a:solidFill>
                <a:latin typeface="Times New Roman"/>
              </a:rPr>
              <a:t>lasecuencia del PC</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Llamar a una Subrutina</a:t>
            </a:r>
            <a:endParaRPr b="0" lang="es-AR" sz="2000" spc="-1" strike="noStrike">
              <a:solidFill>
                <a:srgbClr val="000000"/>
              </a:solidFill>
              <a:latin typeface="Arial"/>
            </a:endParaRPr>
          </a:p>
        </p:txBody>
      </p:sp>
      <p:sp>
        <p:nvSpPr>
          <p:cNvPr id="989" name="TextBox 1"/>
          <p:cNvSpPr/>
          <p:nvPr/>
        </p:nvSpPr>
        <p:spPr>
          <a:xfrm>
            <a:off x="3774600" y="6105960"/>
            <a:ext cx="5706000" cy="464400"/>
          </a:xfrm>
          <a:prstGeom prst="rect">
            <a:avLst/>
          </a:prstGeom>
          <a:noFill/>
          <a:ln w="0">
            <a:noFill/>
          </a:ln>
        </p:spPr>
        <p:style>
          <a:lnRef idx="0"/>
          <a:fillRef idx="0"/>
          <a:effectRef idx="0"/>
          <a:fontRef idx="minor"/>
        </p:style>
        <p:txBody>
          <a:bodyPr wrap="none" lIns="0" rIns="0" tIns="0" bIns="45000" anchor="t">
            <a:spAutoFit/>
          </a:bodyPr>
          <a:p>
            <a:pPr>
              <a:lnSpc>
                <a:spcPts val="3300"/>
              </a:lnSpc>
            </a:pPr>
            <a:r>
              <a:rPr b="1" lang="en-US" sz="2400" spc="-1" strike="noStrike">
                <a:solidFill>
                  <a:srgbClr val="000000"/>
                </a:solidFill>
                <a:latin typeface="Times New Roman"/>
              </a:rPr>
              <a:t>Usado</a:t>
            </a:r>
            <a:r>
              <a:rPr b="0" lang="en-US" sz="2400" spc="-1" strike="noStrike">
                <a:solidFill>
                  <a:srgbClr val="000000"/>
                </a:solidFill>
                <a:latin typeface="Times New Roman"/>
              </a:rPr>
              <a:t> </a:t>
            </a:r>
            <a:r>
              <a:rPr b="1" lang="en-US" sz="2400" spc="-1" strike="noStrike">
                <a:solidFill>
                  <a:srgbClr val="000000"/>
                </a:solidFill>
                <a:latin typeface="Times New Roman"/>
              </a:rPr>
              <a:t>por</a:t>
            </a:r>
            <a:r>
              <a:rPr b="0" lang="en-US" sz="2400" spc="-1" strike="noStrike">
                <a:solidFill>
                  <a:srgbClr val="000000"/>
                </a:solidFill>
                <a:latin typeface="Times New Roman"/>
              </a:rPr>
              <a:t> </a:t>
            </a:r>
            <a:r>
              <a:rPr b="1" lang="en-US" sz="2400" spc="-1" strike="noStrike">
                <a:solidFill>
                  <a:srgbClr val="000000"/>
                </a:solidFill>
                <a:latin typeface="Times New Roman"/>
              </a:rPr>
              <a:t>las</a:t>
            </a:r>
            <a:r>
              <a:rPr b="0" lang="en-US" sz="2400" spc="-1" strike="noStrike">
                <a:solidFill>
                  <a:srgbClr val="000000"/>
                </a:solidFill>
                <a:latin typeface="Times New Roman"/>
              </a:rPr>
              <a:t> </a:t>
            </a:r>
            <a:r>
              <a:rPr b="1" lang="en-US" sz="2400" spc="-1" strike="noStrike">
                <a:solidFill>
                  <a:srgbClr val="000000"/>
                </a:solidFill>
                <a:latin typeface="Times New Roman"/>
              </a:rPr>
              <a:t>instrucciones</a:t>
            </a:r>
            <a:r>
              <a:rPr b="0" lang="en-US" sz="2400" spc="-1" strike="noStrike">
                <a:solidFill>
                  <a:srgbClr val="000000"/>
                </a:solidFill>
                <a:latin typeface="Times New Roman"/>
              </a:rPr>
              <a:t> </a:t>
            </a:r>
            <a:r>
              <a:rPr b="1" lang="en-US" sz="2400" spc="-1" strike="noStrike">
                <a:solidFill>
                  <a:srgbClr val="000000"/>
                </a:solidFill>
                <a:latin typeface="Times New Roman"/>
              </a:rPr>
              <a:t>CALL</a:t>
            </a:r>
            <a:r>
              <a:rPr b="0" lang="en-US" sz="2400" spc="-1" strike="noStrike">
                <a:solidFill>
                  <a:srgbClr val="000000"/>
                </a:solidFill>
                <a:latin typeface="Times New Roman"/>
              </a:rPr>
              <a:t> </a:t>
            </a:r>
            <a:r>
              <a:rPr b="1" lang="en-US" sz="2400" spc="-1" strike="noStrike">
                <a:solidFill>
                  <a:srgbClr val="000000"/>
                </a:solidFill>
                <a:latin typeface="Times New Roman"/>
              </a:rPr>
              <a:t>y</a:t>
            </a:r>
            <a:r>
              <a:rPr b="0" lang="en-US" sz="2400" spc="-1" strike="noStrike">
                <a:solidFill>
                  <a:srgbClr val="000000"/>
                </a:solidFill>
                <a:latin typeface="Times New Roman"/>
              </a:rPr>
              <a:t> </a:t>
            </a:r>
            <a:r>
              <a:rPr b="1" lang="en-US" sz="2400" spc="-1" strike="noStrike">
                <a:solidFill>
                  <a:srgbClr val="000000"/>
                </a:solidFill>
                <a:latin typeface="Times New Roman"/>
              </a:rPr>
              <a:t>GOTO</a:t>
            </a:r>
            <a:endParaRPr b="0" lang="es-AR" sz="2400" spc="-1" strike="noStrike">
              <a:solidFill>
                <a:srgbClr val="000000"/>
              </a:solidFill>
              <a:latin typeface="Arial"/>
            </a:endParaRPr>
          </a:p>
        </p:txBody>
      </p:sp>
      <p:sp>
        <p:nvSpPr>
          <p:cNvPr id="990" name="TextBox 1"/>
          <p:cNvSpPr/>
          <p:nvPr/>
        </p:nvSpPr>
        <p:spPr>
          <a:xfrm>
            <a:off x="2584080" y="6725880"/>
            <a:ext cx="202320" cy="74412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p:txBody>
      </p:sp>
      <p:sp>
        <p:nvSpPr>
          <p:cNvPr id="991" name="TextBox 1"/>
          <p:cNvSpPr/>
          <p:nvPr/>
        </p:nvSpPr>
        <p:spPr>
          <a:xfrm>
            <a:off x="4890240" y="6725880"/>
            <a:ext cx="6792120" cy="76932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0" lang="en-US" sz="2000" spc="-1" strike="noStrike">
                <a:solidFill>
                  <a:srgbClr val="000000"/>
                </a:solidFill>
                <a:latin typeface="Times New Roman"/>
              </a:rPr>
              <a:t>11-bits de los 13 bits requeridos estan codificados en la instrucción</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2 bits adicionales son aportados por el registro PCLATH</a:t>
            </a:r>
            <a:endParaRPr b="0" lang="es-AR" sz="2000" spc="-1" strike="noStrike">
              <a:solidFill>
                <a:srgbClr val="000000"/>
              </a:solidFill>
              <a:latin typeface="Arial"/>
            </a:endParaRPr>
          </a:p>
        </p:txBody>
      </p:sp>
      <p:sp>
        <p:nvSpPr>
          <p:cNvPr id="992" name="TextBox 1"/>
          <p:cNvSpPr/>
          <p:nvPr/>
        </p:nvSpPr>
        <p:spPr>
          <a:xfrm>
            <a:off x="3954600" y="7781400"/>
            <a:ext cx="5806440" cy="464400"/>
          </a:xfrm>
          <a:prstGeom prst="rect">
            <a:avLst/>
          </a:prstGeom>
          <a:noFill/>
          <a:ln w="0">
            <a:noFill/>
          </a:ln>
        </p:spPr>
        <p:style>
          <a:lnRef idx="0"/>
          <a:fillRef idx="0"/>
          <a:effectRef idx="0"/>
          <a:fontRef idx="minor"/>
        </p:style>
        <p:txBody>
          <a:bodyPr wrap="none" lIns="0" rIns="0" tIns="0" bIns="45000" anchor="t">
            <a:spAutoFit/>
          </a:bodyPr>
          <a:p>
            <a:pPr>
              <a:lnSpc>
                <a:spcPts val="3300"/>
              </a:lnSpc>
            </a:pPr>
            <a:r>
              <a:rPr b="1" lang="en-US" sz="2400" spc="-1" strike="noStrike">
                <a:solidFill>
                  <a:srgbClr val="000000"/>
                </a:solidFill>
                <a:latin typeface="Times New Roman"/>
              </a:rPr>
              <a:t>Usado</a:t>
            </a:r>
            <a:r>
              <a:rPr b="0" lang="en-US" sz="2400" spc="-1" strike="noStrike">
                <a:solidFill>
                  <a:srgbClr val="000000"/>
                </a:solidFill>
                <a:latin typeface="Times New Roman"/>
              </a:rPr>
              <a:t> </a:t>
            </a:r>
            <a:r>
              <a:rPr b="1" lang="en-US" sz="2400" spc="-1" strike="noStrike">
                <a:solidFill>
                  <a:srgbClr val="000000"/>
                </a:solidFill>
                <a:latin typeface="Times New Roman"/>
              </a:rPr>
              <a:t>cuando</a:t>
            </a:r>
            <a:r>
              <a:rPr b="0" lang="en-US" sz="2400" spc="-1" strike="noStrike">
                <a:solidFill>
                  <a:srgbClr val="000000"/>
                </a:solidFill>
                <a:latin typeface="Times New Roman"/>
              </a:rPr>
              <a:t> </a:t>
            </a:r>
            <a:r>
              <a:rPr b="1" lang="en-US" sz="2400" spc="-1" strike="noStrike">
                <a:solidFill>
                  <a:srgbClr val="000000"/>
                </a:solidFill>
                <a:latin typeface="Times New Roman"/>
              </a:rPr>
              <a:t>se</a:t>
            </a:r>
            <a:r>
              <a:rPr b="0" lang="en-US" sz="2400" spc="-1" strike="noStrike">
                <a:solidFill>
                  <a:srgbClr val="000000"/>
                </a:solidFill>
                <a:latin typeface="Times New Roman"/>
              </a:rPr>
              <a:t> </a:t>
            </a:r>
            <a:r>
              <a:rPr b="1" lang="en-US" sz="2400" spc="-1" strike="noStrike">
                <a:solidFill>
                  <a:srgbClr val="000000"/>
                </a:solidFill>
                <a:latin typeface="Times New Roman"/>
              </a:rPr>
              <a:t>realiza</a:t>
            </a:r>
            <a:r>
              <a:rPr b="0" lang="en-US" sz="2400" spc="-1" strike="noStrike">
                <a:solidFill>
                  <a:srgbClr val="000000"/>
                </a:solidFill>
                <a:latin typeface="Times New Roman"/>
              </a:rPr>
              <a:t> </a:t>
            </a:r>
            <a:r>
              <a:rPr b="1" lang="en-US" sz="2400" spc="-1" strike="noStrike">
                <a:solidFill>
                  <a:srgbClr val="000000"/>
                </a:solidFill>
                <a:latin typeface="Times New Roman"/>
              </a:rPr>
              <a:t>un</a:t>
            </a:r>
            <a:r>
              <a:rPr b="0" lang="en-US" sz="2400" spc="-1" strike="noStrike">
                <a:solidFill>
                  <a:srgbClr val="000000"/>
                </a:solidFill>
                <a:latin typeface="Times New Roman"/>
              </a:rPr>
              <a:t> </a:t>
            </a:r>
            <a:r>
              <a:rPr b="1" lang="en-US" sz="2400" spc="-1" strike="noStrike">
                <a:solidFill>
                  <a:srgbClr val="000000"/>
                </a:solidFill>
                <a:latin typeface="Times New Roman"/>
              </a:rPr>
              <a:t>Salto</a:t>
            </a:r>
            <a:r>
              <a:rPr b="0" lang="en-US" sz="2400" spc="-1" strike="noStrike">
                <a:solidFill>
                  <a:srgbClr val="000000"/>
                </a:solidFill>
                <a:latin typeface="Times New Roman"/>
              </a:rPr>
              <a:t> </a:t>
            </a:r>
            <a:r>
              <a:rPr b="1" lang="en-US" sz="2400" spc="-1" strike="noStrike">
                <a:solidFill>
                  <a:srgbClr val="000000"/>
                </a:solidFill>
                <a:latin typeface="Times New Roman"/>
              </a:rPr>
              <a:t>computado</a:t>
            </a:r>
            <a:endParaRPr b="0" lang="es-AR" sz="2400" spc="-1" strike="noStrike">
              <a:solidFill>
                <a:srgbClr val="000000"/>
              </a:solidFill>
              <a:latin typeface="Arial"/>
            </a:endParaRPr>
          </a:p>
        </p:txBody>
      </p:sp>
      <p:sp>
        <p:nvSpPr>
          <p:cNvPr id="993" name="TextBox 1"/>
          <p:cNvSpPr/>
          <p:nvPr/>
        </p:nvSpPr>
        <p:spPr>
          <a:xfrm>
            <a:off x="2584080" y="8400960"/>
            <a:ext cx="202320" cy="744120"/>
          </a:xfrm>
          <a:prstGeom prst="rect">
            <a:avLst/>
          </a:prstGeom>
          <a:noFill/>
          <a:ln w="0">
            <a:noFill/>
          </a:ln>
        </p:spPr>
        <p:style>
          <a:lnRef idx="0"/>
          <a:fillRef idx="0"/>
          <a:effectRef idx="0"/>
          <a:fontRef idx="minor"/>
        </p:style>
        <p:txBody>
          <a:bodyPr wrap="none" lIns="0" rIns="0" tIns="0" bIns="45000" anchor="t">
            <a:spAutoFit/>
          </a:bodyPr>
          <a:p>
            <a:pPr>
              <a:lnSpc>
                <a:spcPts val="2401"/>
              </a:lnSpc>
            </a:pPr>
            <a:r>
              <a:rPr b="0" lang="en-US" sz="2000" spc="-1" strike="noStrike">
                <a:solidFill>
                  <a:srgbClr val="3365cc"/>
                </a:solidFill>
                <a:latin typeface="Symbol"/>
              </a:rPr>
              <a:t>−</a:t>
            </a:r>
            <a:endParaRPr b="0" lang="es-AR" sz="2000" spc="-1" strike="noStrike">
              <a:solidFill>
                <a:srgbClr val="000000"/>
              </a:solidFill>
              <a:latin typeface="Arial"/>
            </a:endParaRPr>
          </a:p>
          <a:p>
            <a:pPr>
              <a:lnSpc>
                <a:spcPts val="3101"/>
              </a:lnSpc>
            </a:pPr>
            <a:r>
              <a:rPr b="0" lang="en-US" sz="2000" spc="-1" strike="noStrike">
                <a:solidFill>
                  <a:srgbClr val="3365cc"/>
                </a:solidFill>
                <a:latin typeface="Symbol"/>
              </a:rPr>
              <a:t>−</a:t>
            </a:r>
            <a:endParaRPr b="0" lang="es-AR" sz="2000" spc="-1" strike="noStrike">
              <a:solidFill>
                <a:srgbClr val="000000"/>
              </a:solidFill>
              <a:latin typeface="Arial"/>
            </a:endParaRPr>
          </a:p>
        </p:txBody>
      </p:sp>
      <p:sp>
        <p:nvSpPr>
          <p:cNvPr id="994" name="TextBox 1"/>
          <p:cNvSpPr/>
          <p:nvPr/>
        </p:nvSpPr>
        <p:spPr>
          <a:xfrm>
            <a:off x="4787280" y="8400960"/>
            <a:ext cx="6278400" cy="769320"/>
          </a:xfrm>
          <a:prstGeom prst="rect">
            <a:avLst/>
          </a:prstGeom>
          <a:noFill/>
          <a:ln w="0">
            <a:noFill/>
          </a:ln>
        </p:spPr>
        <p:style>
          <a:lnRef idx="0"/>
          <a:fillRef idx="0"/>
          <a:effectRef idx="0"/>
          <a:fontRef idx="minor"/>
        </p:style>
        <p:txBody>
          <a:bodyPr wrap="none" lIns="0" rIns="0" tIns="0" bIns="45000" anchor="t">
            <a:spAutoFit/>
          </a:bodyPr>
          <a:p>
            <a:pPr>
              <a:lnSpc>
                <a:spcPts val="2599"/>
              </a:lnSpc>
            </a:pPr>
            <a:r>
              <a:rPr b="0" lang="en-US" sz="2000" spc="-1" strike="noStrike">
                <a:solidFill>
                  <a:srgbClr val="000000"/>
                </a:solidFill>
                <a:latin typeface="Times New Roman"/>
              </a:rPr>
              <a:t>La dirección del salto es calculada por el programa</a:t>
            </a:r>
            <a:endParaRPr b="0" lang="es-AR" sz="2000" spc="-1" strike="noStrike">
              <a:solidFill>
                <a:srgbClr val="000000"/>
              </a:solidFill>
              <a:latin typeface="Arial"/>
            </a:endParaRPr>
          </a:p>
          <a:p>
            <a:pPr>
              <a:lnSpc>
                <a:spcPts val="3101"/>
              </a:lnSpc>
            </a:pPr>
            <a:r>
              <a:rPr b="0" lang="en-US" sz="2000" spc="-1" strike="noStrike">
                <a:solidFill>
                  <a:srgbClr val="000000"/>
                </a:solidFill>
                <a:latin typeface="Times New Roman"/>
              </a:rPr>
              <a:t>La dirección computada es escrita directamente dentro del PC</a:t>
            </a:r>
            <a:endParaRPr b="0" lang="es-A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684360" y="613440"/>
            <a:ext cx="12388320" cy="1725120"/>
          </a:xfrm>
          <a:prstGeom prst="rect">
            <a:avLst/>
          </a:prstGeom>
          <a:noFill/>
          <a:ln w="0">
            <a:noFill/>
          </a:ln>
        </p:spPr>
        <p:txBody>
          <a:bodyPr lIns="0" rIns="0" tIns="0" anchor="ctr">
            <a:noAutofit/>
          </a:bodyPr>
          <a:p>
            <a:pPr indent="0">
              <a:lnSpc>
                <a:spcPts val="6100"/>
              </a:lnSpc>
              <a:buNone/>
            </a:pPr>
            <a:r>
              <a:rPr b="1" i="1" lang="es-ES" sz="3200" spc="-1" strike="noStrike">
                <a:solidFill>
                  <a:srgbClr val="ff0000"/>
                </a:solidFill>
                <a:latin typeface="Arial"/>
              </a:rPr>
              <a:t>Aplicaciones de un sistema microprogramable </a:t>
            </a:r>
            <a:endParaRPr b="0" lang="en-US" sz="3200" spc="-1" strike="noStrike">
              <a:solidFill>
                <a:srgbClr val="000000"/>
              </a:solidFill>
              <a:latin typeface="Calibri"/>
            </a:endParaRPr>
          </a:p>
        </p:txBody>
      </p:sp>
      <p:sp>
        <p:nvSpPr>
          <p:cNvPr id="220" name="PlaceHolder 2"/>
          <p:cNvSpPr>
            <a:spLocks noGrp="1"/>
          </p:cNvSpPr>
          <p:nvPr>
            <p:ph/>
          </p:nvPr>
        </p:nvSpPr>
        <p:spPr>
          <a:xfrm>
            <a:off x="975600" y="2470680"/>
            <a:ext cx="13048560" cy="5969880"/>
          </a:xfrm>
          <a:prstGeom prst="rect">
            <a:avLst/>
          </a:prstGeom>
          <a:noFill/>
          <a:ln w="0">
            <a:noFill/>
          </a:ln>
        </p:spPr>
        <p:txBody>
          <a:bodyPr anchor="t">
            <a:normAutofit/>
          </a:bodyPr>
          <a:p>
            <a:pPr marL="343080" indent="-343080" algn="just">
              <a:lnSpc>
                <a:spcPct val="100000"/>
              </a:lnSpc>
              <a:spcBef>
                <a:spcPts val="641"/>
              </a:spcBef>
              <a:buClr>
                <a:srgbClr val="000000"/>
              </a:buClr>
              <a:buFont typeface="Arial"/>
              <a:buChar char="•"/>
            </a:pPr>
            <a:r>
              <a:rPr b="0" lang="es-AR" sz="3200" spc="-1" strike="noStrike">
                <a:solidFill>
                  <a:srgbClr val="000000"/>
                </a:solidFill>
                <a:latin typeface="Calibri"/>
              </a:rPr>
              <a:t> </a:t>
            </a:r>
            <a:r>
              <a:rPr b="0" lang="es-AR" sz="3200" spc="-1" strike="noStrike">
                <a:solidFill>
                  <a:srgbClr val="000000"/>
                </a:solidFill>
                <a:latin typeface="Calibri"/>
              </a:rPr>
              <a:t>Los sistemas programables tienen una gran variedad de aplicaciones, ya que simplemente variando la programación, se les puede indicar que realicen una función u otra, siendo las mas importantes:</a:t>
            </a:r>
            <a:endParaRPr b="0" lang="en-US" sz="3200" spc="-1" strike="noStrike">
              <a:solidFill>
                <a:srgbClr val="000000"/>
              </a:solidFill>
              <a:latin typeface="Calibri"/>
            </a:endParaRPr>
          </a:p>
          <a:p>
            <a:pPr lvl="1" marL="743040" indent="-285840" algn="just">
              <a:lnSpc>
                <a:spcPct val="100000"/>
              </a:lnSpc>
              <a:spcBef>
                <a:spcPts val="561"/>
              </a:spcBef>
              <a:buClr>
                <a:srgbClr val="000000"/>
              </a:buClr>
              <a:buFont typeface="Arial"/>
              <a:buChar char="–"/>
            </a:pPr>
            <a:r>
              <a:rPr b="1" lang="es-AR" sz="2800" spc="-1" strike="noStrike">
                <a:solidFill>
                  <a:srgbClr val="000000"/>
                </a:solidFill>
                <a:latin typeface="Calibri"/>
              </a:rPr>
              <a:t>Aplicaciones informáticas</a:t>
            </a:r>
            <a:r>
              <a:rPr b="0" lang="es-AR" sz="2800" spc="-1" strike="noStrike">
                <a:solidFill>
                  <a:srgbClr val="000000"/>
                </a:solidFill>
                <a:latin typeface="Calibri"/>
              </a:rPr>
              <a:t> </a:t>
            </a:r>
            <a:endParaRPr b="0" lang="en-US" sz="2800" spc="-1" strike="noStrike">
              <a:solidFill>
                <a:srgbClr val="000000"/>
              </a:solidFill>
              <a:latin typeface="Calibri"/>
            </a:endParaRPr>
          </a:p>
          <a:p>
            <a:pPr lvl="1" marL="743040" indent="-285840" algn="just">
              <a:lnSpc>
                <a:spcPct val="100000"/>
              </a:lnSpc>
              <a:spcBef>
                <a:spcPts val="561"/>
              </a:spcBef>
              <a:buClr>
                <a:srgbClr val="000000"/>
              </a:buClr>
              <a:buFont typeface="Arial"/>
              <a:buChar char="–"/>
            </a:pPr>
            <a:r>
              <a:rPr b="1" lang="es-AR" sz="2800" spc="-1" strike="noStrike">
                <a:solidFill>
                  <a:srgbClr val="000000"/>
                </a:solidFill>
                <a:latin typeface="Calibri"/>
              </a:rPr>
              <a:t>Cálculo matemático:</a:t>
            </a:r>
            <a:endParaRPr b="0" lang="en-US" sz="2800" spc="-1" strike="noStrike">
              <a:solidFill>
                <a:srgbClr val="000000"/>
              </a:solidFill>
              <a:latin typeface="Calibri"/>
            </a:endParaRPr>
          </a:p>
          <a:p>
            <a:pPr lvl="1" marL="743040" indent="-285840" algn="just">
              <a:lnSpc>
                <a:spcPct val="100000"/>
              </a:lnSpc>
              <a:spcBef>
                <a:spcPts val="561"/>
              </a:spcBef>
              <a:buClr>
                <a:srgbClr val="000000"/>
              </a:buClr>
              <a:buFont typeface="Arial"/>
              <a:buChar char="–"/>
            </a:pPr>
            <a:r>
              <a:rPr b="1" lang="es-AR" sz="2800" spc="-1" strike="noStrike">
                <a:solidFill>
                  <a:srgbClr val="000000"/>
                </a:solidFill>
                <a:latin typeface="Calibri"/>
              </a:rPr>
              <a:t>Automatización de Electrodomésticos</a:t>
            </a:r>
            <a:endParaRPr b="0" lang="en-US" sz="2800" spc="-1" strike="noStrike">
              <a:solidFill>
                <a:srgbClr val="000000"/>
              </a:solidFill>
              <a:latin typeface="Calibri"/>
            </a:endParaRPr>
          </a:p>
          <a:p>
            <a:pPr lvl="1" marL="743040" indent="-285840" algn="just">
              <a:lnSpc>
                <a:spcPct val="100000"/>
              </a:lnSpc>
              <a:spcBef>
                <a:spcPts val="561"/>
              </a:spcBef>
              <a:buClr>
                <a:srgbClr val="000000"/>
              </a:buClr>
              <a:buFont typeface="Arial"/>
              <a:buChar char="–"/>
            </a:pPr>
            <a:r>
              <a:rPr b="1" lang="es-AR" sz="2800" spc="-1" strike="noStrike">
                <a:solidFill>
                  <a:srgbClr val="000000"/>
                </a:solidFill>
                <a:latin typeface="Calibri"/>
              </a:rPr>
              <a:t>Automatización de Funciones en Automotores</a:t>
            </a:r>
            <a:r>
              <a:rPr b="0" lang="es-AR" sz="2800" spc="-1" strike="noStrike">
                <a:solidFill>
                  <a:srgbClr val="000000"/>
                </a:solidFill>
                <a:latin typeface="Calibri"/>
              </a:rPr>
              <a:t> </a:t>
            </a:r>
            <a:endParaRPr b="0" lang="en-US" sz="2800" spc="-1" strike="noStrike">
              <a:solidFill>
                <a:srgbClr val="000000"/>
              </a:solidFill>
              <a:latin typeface="Calibri"/>
            </a:endParaRPr>
          </a:p>
          <a:p>
            <a:pPr lvl="1" marL="743040" indent="-285840" algn="just">
              <a:lnSpc>
                <a:spcPct val="100000"/>
              </a:lnSpc>
              <a:spcBef>
                <a:spcPts val="561"/>
              </a:spcBef>
              <a:buClr>
                <a:srgbClr val="000000"/>
              </a:buClr>
              <a:buFont typeface="Arial"/>
              <a:buChar char="–"/>
            </a:pPr>
            <a:r>
              <a:rPr b="1" lang="es-AR" sz="2800" spc="-1" strike="noStrike">
                <a:solidFill>
                  <a:srgbClr val="000000"/>
                </a:solidFill>
                <a:latin typeface="Calibri"/>
              </a:rPr>
              <a:t>Etc.</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5" name="Picture 3" descr=""/>
          <p:cNvPicPr/>
          <p:nvPr/>
        </p:nvPicPr>
        <p:blipFill>
          <a:blip r:embed="rId1"/>
          <a:stretch/>
        </p:blipFill>
        <p:spPr>
          <a:xfrm>
            <a:off x="1386000" y="812520"/>
            <a:ext cx="12347280" cy="9062640"/>
          </a:xfrm>
          <a:prstGeom prst="rect">
            <a:avLst/>
          </a:prstGeom>
          <a:ln w="0">
            <a:noFill/>
          </a:ln>
        </p:spPr>
      </p:pic>
      <p:sp>
        <p:nvSpPr>
          <p:cNvPr id="996" name="TextBox 1"/>
          <p:cNvSpPr/>
          <p:nvPr/>
        </p:nvSpPr>
        <p:spPr>
          <a:xfrm>
            <a:off x="5839920" y="3458880"/>
            <a:ext cx="63360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Opcode</a:t>
            </a:r>
            <a:endParaRPr b="0" lang="es-AR" sz="1600" spc="-1" strike="noStrike">
              <a:solidFill>
                <a:srgbClr val="000000"/>
              </a:solidFill>
              <a:latin typeface="Arial"/>
            </a:endParaRPr>
          </a:p>
        </p:txBody>
      </p:sp>
      <p:sp>
        <p:nvSpPr>
          <p:cNvPr id="997" name="TextBox 1"/>
          <p:cNvSpPr/>
          <p:nvPr/>
        </p:nvSpPr>
        <p:spPr>
          <a:xfrm>
            <a:off x="7216920" y="34588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98" name="TextBox 1"/>
          <p:cNvSpPr/>
          <p:nvPr/>
        </p:nvSpPr>
        <p:spPr>
          <a:xfrm>
            <a:off x="7764120" y="34588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999" name="TextBox 1"/>
          <p:cNvSpPr/>
          <p:nvPr/>
        </p:nvSpPr>
        <p:spPr>
          <a:xfrm>
            <a:off x="8328600" y="34588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00" name="TextBox 1"/>
          <p:cNvSpPr/>
          <p:nvPr/>
        </p:nvSpPr>
        <p:spPr>
          <a:xfrm>
            <a:off x="8892720" y="34588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01" name="TextBox 1"/>
          <p:cNvSpPr/>
          <p:nvPr/>
        </p:nvSpPr>
        <p:spPr>
          <a:xfrm>
            <a:off x="9457560" y="34588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02" name="TextBox 1"/>
          <p:cNvSpPr/>
          <p:nvPr/>
        </p:nvSpPr>
        <p:spPr>
          <a:xfrm>
            <a:off x="3711960" y="1163520"/>
            <a:ext cx="8015760" cy="1696680"/>
          </a:xfrm>
          <a:prstGeom prst="rect">
            <a:avLst/>
          </a:prstGeom>
          <a:noFill/>
          <a:ln w="0">
            <a:noFill/>
          </a:ln>
        </p:spPr>
        <p:style>
          <a:lnRef idx="0"/>
          <a:fillRef idx="0"/>
          <a:effectRef idx="0"/>
          <a:fontRef idx="minor"/>
        </p:style>
        <p:txBody>
          <a:bodyPr wrap="none" lIns="0" rIns="0" tIns="0" bIns="45000" anchor="t">
            <a:spAutoFit/>
          </a:bodyPr>
          <a:p>
            <a:pPr>
              <a:lnSpc>
                <a:spcPts val="6100"/>
              </a:lnSpc>
              <a:tabLst>
                <a:tab algn="l" pos="1473120"/>
                <a:tab algn="l" pos="1523880"/>
              </a:tabLst>
            </a:pPr>
            <a:r>
              <a:rPr b="1" lang="en-US" sz="4390" spc="-1" strike="noStrike">
                <a:solidFill>
                  <a:srgbClr val="000000"/>
                </a:solidFill>
                <a:latin typeface="Times New Roman"/>
              </a:rPr>
              <a:t>Direccionamiento</a:t>
            </a:r>
            <a:r>
              <a:rPr b="0" lang="en-US" sz="4390" spc="-1" strike="noStrike">
                <a:solidFill>
                  <a:srgbClr val="000000"/>
                </a:solidFill>
                <a:latin typeface="Times New Roman"/>
              </a:rPr>
              <a:t> </a:t>
            </a:r>
            <a:r>
              <a:rPr b="1" lang="en-US" sz="4390" spc="-1" strike="noStrike">
                <a:solidFill>
                  <a:srgbClr val="000000"/>
                </a:solidFill>
                <a:latin typeface="Times New Roman"/>
              </a:rPr>
              <a:t>Absoluto</a:t>
            </a:r>
            <a:endParaRPr b="0" lang="es-AR" sz="4390" spc="-1" strike="noStrike">
              <a:solidFill>
                <a:srgbClr val="000000"/>
              </a:solidFill>
              <a:latin typeface="Arial"/>
            </a:endParaRPr>
          </a:p>
          <a:p>
            <a:pPr>
              <a:lnSpc>
                <a:spcPts val="1001"/>
              </a:lnSpc>
              <a:tabLst>
                <a:tab algn="l" pos="1473120"/>
                <a:tab algn="l" pos="1523880"/>
              </a:tabLst>
            </a:pPr>
            <a:endParaRPr b="0" lang="es-AR" sz="1800" spc="-1" strike="noStrike">
              <a:solidFill>
                <a:srgbClr val="000000"/>
              </a:solidFill>
              <a:latin typeface="Arial"/>
            </a:endParaRPr>
          </a:p>
          <a:p>
            <a:pPr>
              <a:lnSpc>
                <a:spcPts val="1001"/>
              </a:lnSpc>
              <a:tabLst>
                <a:tab algn="l" pos="1473120"/>
                <a:tab algn="l" pos="1523880"/>
              </a:tabLst>
            </a:pPr>
            <a:endParaRPr b="0" lang="es-AR" sz="1800" spc="-1" strike="noStrike">
              <a:solidFill>
                <a:srgbClr val="000000"/>
              </a:solidFill>
              <a:latin typeface="Arial"/>
            </a:endParaRPr>
          </a:p>
          <a:p>
            <a:pPr>
              <a:lnSpc>
                <a:spcPts val="1001"/>
              </a:lnSpc>
              <a:tabLst>
                <a:tab algn="l" pos="1473120"/>
                <a:tab algn="l" pos="1523880"/>
              </a:tabLst>
            </a:pPr>
            <a:endParaRPr b="0" lang="es-AR" sz="1800" spc="-1" strike="noStrike">
              <a:solidFill>
                <a:srgbClr val="000000"/>
              </a:solidFill>
              <a:latin typeface="Arial"/>
            </a:endParaRPr>
          </a:p>
          <a:p>
            <a:pPr>
              <a:lnSpc>
                <a:spcPts val="2500"/>
              </a:lnSpc>
              <a:tabLst>
                <a:tab algn="l" pos="1473120"/>
                <a:tab algn="l" pos="1523880"/>
              </a:tabLst>
            </a:pPr>
            <a:r>
              <a:rPr b="0" lang="en-US" sz="1800" spc="-1" strike="noStrike">
                <a:solidFill>
                  <a:srgbClr val="000000"/>
                </a:solidFill>
                <a:latin typeface="Calibri"/>
              </a:rPr>
              <a:t>	</a:t>
            </a:r>
            <a:r>
              <a:rPr b="1" lang="en-US" sz="1600" spc="-1" strike="noStrike">
                <a:solidFill>
                  <a:srgbClr val="000000"/>
                </a:solidFill>
                <a:latin typeface="Times New Roman"/>
              </a:rPr>
              <a:t>Instrucción</a:t>
            </a:r>
            <a:r>
              <a:rPr b="0" lang="en-US" sz="1600" spc="-1" strike="noStrike">
                <a:solidFill>
                  <a:srgbClr val="000000"/>
                </a:solidFill>
                <a:latin typeface="Times New Roman"/>
              </a:rPr>
              <a:t> </a:t>
            </a:r>
            <a:r>
              <a:rPr b="1" lang="en-US" sz="1600" spc="-1" strike="noStrike">
                <a:solidFill>
                  <a:srgbClr val="000000"/>
                </a:solidFill>
                <a:latin typeface="Times New Roman"/>
              </a:rPr>
              <a:t>de</a:t>
            </a:r>
            <a:r>
              <a:rPr b="0" lang="en-US" sz="1600" spc="-1" strike="noStrike">
                <a:solidFill>
                  <a:srgbClr val="000000"/>
                </a:solidFill>
                <a:latin typeface="Times New Roman"/>
              </a:rPr>
              <a:t> </a:t>
            </a:r>
            <a:r>
              <a:rPr b="1" lang="en-US" sz="1600" spc="-1" strike="noStrike">
                <a:solidFill>
                  <a:srgbClr val="000000"/>
                </a:solidFill>
                <a:latin typeface="Times New Roman"/>
              </a:rPr>
              <a:t>14-Bit</a:t>
            </a:r>
            <a:r>
              <a:rPr b="0" lang="en-US" sz="1600" spc="-1" strike="noStrike">
                <a:solidFill>
                  <a:srgbClr val="000000"/>
                </a:solidFill>
                <a:latin typeface="Times New Roman"/>
              </a:rPr>
              <a:t> </a:t>
            </a:r>
            <a:r>
              <a:rPr b="1" lang="en-US" sz="1600" spc="-1" strike="noStrike">
                <a:solidFill>
                  <a:srgbClr val="000000"/>
                </a:solidFill>
                <a:latin typeface="Times New Roman"/>
              </a:rPr>
              <a:t>CALL</a:t>
            </a:r>
            <a:r>
              <a:rPr b="0" lang="en-US" sz="1600" spc="-1" strike="noStrike">
                <a:solidFill>
                  <a:srgbClr val="000000"/>
                </a:solidFill>
                <a:latin typeface="Times New Roman"/>
              </a:rPr>
              <a:t> </a:t>
            </a:r>
            <a:r>
              <a:rPr b="1" lang="en-US" sz="1600" spc="-1" strike="noStrike">
                <a:solidFill>
                  <a:srgbClr val="000000"/>
                </a:solidFill>
                <a:latin typeface="Times New Roman"/>
              </a:rPr>
              <a:t>o</a:t>
            </a:r>
            <a:r>
              <a:rPr b="0" lang="en-US" sz="1600" spc="-1" strike="noStrike">
                <a:solidFill>
                  <a:srgbClr val="000000"/>
                </a:solidFill>
                <a:latin typeface="Times New Roman"/>
              </a:rPr>
              <a:t> </a:t>
            </a:r>
            <a:r>
              <a:rPr b="1" lang="en-US" sz="1600" spc="-1" strike="noStrike">
                <a:solidFill>
                  <a:srgbClr val="000000"/>
                </a:solidFill>
                <a:latin typeface="Times New Roman"/>
              </a:rPr>
              <a:t>GOTO</a:t>
            </a:r>
            <a:r>
              <a:rPr b="0" lang="en-US" sz="1600" spc="-1" strike="noStrike">
                <a:solidFill>
                  <a:srgbClr val="000000"/>
                </a:solidFill>
                <a:latin typeface="Times New Roman"/>
              </a:rPr>
              <a:t> </a:t>
            </a:r>
            <a:r>
              <a:rPr b="1" lang="en-US" sz="1600" spc="-1" strike="noStrike">
                <a:solidFill>
                  <a:srgbClr val="000000"/>
                </a:solidFill>
                <a:latin typeface="Times New Roman"/>
              </a:rPr>
              <a:t>en</a:t>
            </a:r>
            <a:r>
              <a:rPr b="0" lang="en-US" sz="1600" spc="-1" strike="noStrike">
                <a:solidFill>
                  <a:srgbClr val="000000"/>
                </a:solidFill>
                <a:latin typeface="Times New Roman"/>
              </a:rPr>
              <a:t> </a:t>
            </a:r>
            <a:r>
              <a:rPr b="1" lang="en-US" sz="1600" spc="-1" strike="noStrike">
                <a:solidFill>
                  <a:srgbClr val="000000"/>
                </a:solidFill>
                <a:latin typeface="Times New Roman"/>
              </a:rPr>
              <a:t>Memoria</a:t>
            </a:r>
            <a:r>
              <a:rPr b="0" lang="en-US" sz="1600" spc="-1" strike="noStrike">
                <a:solidFill>
                  <a:srgbClr val="000000"/>
                </a:solidFill>
                <a:latin typeface="Times New Roman"/>
              </a:rPr>
              <a:t> </a:t>
            </a:r>
            <a:r>
              <a:rPr b="1" lang="en-US" sz="1600" spc="-1" strike="noStrike">
                <a:solidFill>
                  <a:srgbClr val="000000"/>
                </a:solidFill>
                <a:latin typeface="Times New Roman"/>
              </a:rPr>
              <a:t>de</a:t>
            </a:r>
            <a:r>
              <a:rPr b="0" lang="en-US" sz="1600" spc="-1" strike="noStrike">
                <a:solidFill>
                  <a:srgbClr val="000000"/>
                </a:solidFill>
                <a:latin typeface="Times New Roman"/>
              </a:rPr>
              <a:t> </a:t>
            </a:r>
            <a:r>
              <a:rPr b="1" lang="en-US" sz="1600" spc="-1" strike="noStrike">
                <a:solidFill>
                  <a:srgbClr val="000000"/>
                </a:solidFill>
                <a:latin typeface="Times New Roman"/>
              </a:rPr>
              <a:t>Programa</a:t>
            </a:r>
            <a:endParaRPr b="0" lang="es-AR" sz="1600" spc="-1" strike="noStrike">
              <a:solidFill>
                <a:srgbClr val="000000"/>
              </a:solidFill>
              <a:latin typeface="Arial"/>
            </a:endParaRPr>
          </a:p>
          <a:p>
            <a:pPr>
              <a:lnSpc>
                <a:spcPts val="1400"/>
              </a:lnSpc>
              <a:tabLst>
                <a:tab algn="l" pos="1473120"/>
                <a:tab algn="l" pos="1523880"/>
              </a:tabLst>
            </a:pPr>
            <a:r>
              <a:rPr b="0" lang="en-US" sz="1800" spc="-1" strike="noStrike">
                <a:solidFill>
                  <a:srgbClr val="000000"/>
                </a:solidFill>
                <a:latin typeface="Calibri"/>
              </a:rPr>
              <a:t>	</a:t>
            </a:r>
            <a:r>
              <a:rPr b="0" lang="en-US" sz="1800" spc="-1" strike="noStrike">
                <a:solidFill>
                  <a:srgbClr val="000000"/>
                </a:solidFill>
                <a:latin typeface="Calibri"/>
              </a:rPr>
              <a:t>	</a:t>
            </a:r>
            <a:r>
              <a:rPr b="0" lang="en-US" sz="1800" spc="-1" strike="noStrike">
                <a:solidFill>
                  <a:srgbClr val="000000"/>
                </a:solidFill>
                <a:latin typeface="Calibri"/>
              </a:rPr>
              <a:t>               </a:t>
            </a:r>
            <a:r>
              <a:rPr b="1" lang="en-US" sz="1090" spc="-1" strike="noStrike">
                <a:solidFill>
                  <a:srgbClr val="000000"/>
                </a:solidFill>
                <a:latin typeface="Times New Roman"/>
              </a:rPr>
              <a:t>13         12         11       10         9          8          7          6         5           4          3          2         1           0</a:t>
            </a:r>
            <a:endParaRPr b="0" lang="es-AR" sz="1090" spc="-1" strike="noStrike">
              <a:solidFill>
                <a:srgbClr val="000000"/>
              </a:solidFill>
              <a:latin typeface="Arial"/>
            </a:endParaRPr>
          </a:p>
        </p:txBody>
      </p:sp>
      <p:sp>
        <p:nvSpPr>
          <p:cNvPr id="1003" name="TextBox 1"/>
          <p:cNvSpPr/>
          <p:nvPr/>
        </p:nvSpPr>
        <p:spPr>
          <a:xfrm>
            <a:off x="10004400" y="34588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04" name="TextBox 1"/>
          <p:cNvSpPr/>
          <p:nvPr/>
        </p:nvSpPr>
        <p:spPr>
          <a:xfrm>
            <a:off x="10569240" y="34588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05" name="TextBox 1"/>
          <p:cNvSpPr/>
          <p:nvPr/>
        </p:nvSpPr>
        <p:spPr>
          <a:xfrm>
            <a:off x="11133360" y="34588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06" name="TextBox 1"/>
          <p:cNvSpPr/>
          <p:nvPr/>
        </p:nvSpPr>
        <p:spPr>
          <a:xfrm>
            <a:off x="11697840" y="34588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07" name="TextBox 1"/>
          <p:cNvSpPr/>
          <p:nvPr/>
        </p:nvSpPr>
        <p:spPr>
          <a:xfrm>
            <a:off x="12245040" y="34588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08" name="TextBox 1"/>
          <p:cNvSpPr/>
          <p:nvPr/>
        </p:nvSpPr>
        <p:spPr>
          <a:xfrm>
            <a:off x="12809520" y="34588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09" name="TextBox 1"/>
          <p:cNvSpPr/>
          <p:nvPr/>
        </p:nvSpPr>
        <p:spPr>
          <a:xfrm>
            <a:off x="2762280" y="4866480"/>
            <a:ext cx="6804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a:t>
            </a:r>
            <a:endParaRPr b="0" lang="es-AR" sz="1600" spc="-1" strike="noStrike">
              <a:solidFill>
                <a:srgbClr val="000000"/>
              </a:solidFill>
              <a:latin typeface="Arial"/>
            </a:endParaRPr>
          </a:p>
        </p:txBody>
      </p:sp>
      <p:sp>
        <p:nvSpPr>
          <p:cNvPr id="1010" name="TextBox 1"/>
          <p:cNvSpPr/>
          <p:nvPr/>
        </p:nvSpPr>
        <p:spPr>
          <a:xfrm>
            <a:off x="3309840" y="4866480"/>
            <a:ext cx="6804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a:t>
            </a:r>
            <a:endParaRPr b="0" lang="es-AR" sz="1600" spc="-1" strike="noStrike">
              <a:solidFill>
                <a:srgbClr val="000000"/>
              </a:solidFill>
              <a:latin typeface="Arial"/>
            </a:endParaRPr>
          </a:p>
        </p:txBody>
      </p:sp>
      <p:sp>
        <p:nvSpPr>
          <p:cNvPr id="1011" name="TextBox 1"/>
          <p:cNvSpPr/>
          <p:nvPr/>
        </p:nvSpPr>
        <p:spPr>
          <a:xfrm>
            <a:off x="3873960" y="4866480"/>
            <a:ext cx="6804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a:t>
            </a:r>
            <a:endParaRPr b="0" lang="es-AR" sz="1600" spc="-1" strike="noStrike">
              <a:solidFill>
                <a:srgbClr val="000000"/>
              </a:solidFill>
              <a:latin typeface="Arial"/>
            </a:endParaRPr>
          </a:p>
        </p:txBody>
      </p:sp>
      <p:sp>
        <p:nvSpPr>
          <p:cNvPr id="1012" name="TextBox 1"/>
          <p:cNvSpPr/>
          <p:nvPr/>
        </p:nvSpPr>
        <p:spPr>
          <a:xfrm>
            <a:off x="4412520" y="48664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13" name="TextBox 1"/>
          <p:cNvSpPr/>
          <p:nvPr/>
        </p:nvSpPr>
        <p:spPr>
          <a:xfrm>
            <a:off x="4976640" y="48664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14" name="TextBox 1"/>
          <p:cNvSpPr/>
          <p:nvPr/>
        </p:nvSpPr>
        <p:spPr>
          <a:xfrm>
            <a:off x="5541120" y="48664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15" name="TextBox 1"/>
          <p:cNvSpPr/>
          <p:nvPr/>
        </p:nvSpPr>
        <p:spPr>
          <a:xfrm>
            <a:off x="6088320" y="48664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16" name="TextBox 1"/>
          <p:cNvSpPr/>
          <p:nvPr/>
        </p:nvSpPr>
        <p:spPr>
          <a:xfrm>
            <a:off x="6652440" y="4866480"/>
            <a:ext cx="103320" cy="312120"/>
          </a:xfrm>
          <a:prstGeom prst="rect">
            <a:avLst/>
          </a:prstGeom>
          <a:noFill/>
          <a:ln w="0">
            <a:noFill/>
          </a:ln>
        </p:spPr>
        <p:style>
          <a:lnRef idx="0"/>
          <a:fillRef idx="0"/>
          <a:effectRef idx="0"/>
          <a:fontRef idx="minor"/>
        </p:style>
        <p:txBody>
          <a:bodyPr wrap="none" lIns="0" rIns="0" tIns="0" bIns="45000" anchor="t">
            <a:spAutoFit/>
          </a:bodyPr>
          <a:p>
            <a:pPr>
              <a:lnSpc>
                <a:spcPts val="2100"/>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17" name="TextBox 1"/>
          <p:cNvSpPr/>
          <p:nvPr/>
        </p:nvSpPr>
        <p:spPr>
          <a:xfrm>
            <a:off x="3270600" y="4112280"/>
            <a:ext cx="3516120" cy="50256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88920"/>
              </a:tabLst>
            </a:pPr>
            <a:r>
              <a:rPr b="1" lang="en-US" sz="1600" spc="-1" strike="noStrike">
                <a:solidFill>
                  <a:srgbClr val="000000"/>
                </a:solidFill>
                <a:latin typeface="Times New Roman"/>
              </a:rPr>
              <a:t>Registro</a:t>
            </a:r>
            <a:r>
              <a:rPr b="0" lang="en-US" sz="1600" spc="-1" strike="noStrike">
                <a:solidFill>
                  <a:srgbClr val="000000"/>
                </a:solidFill>
                <a:latin typeface="Times New Roman"/>
              </a:rPr>
              <a:t> </a:t>
            </a:r>
            <a:r>
              <a:rPr b="1" lang="en-US" sz="1600" spc="-1" strike="noStrike">
                <a:solidFill>
                  <a:srgbClr val="000000"/>
                </a:solidFill>
                <a:latin typeface="Times New Roman"/>
              </a:rPr>
              <a:t>PCLATH</a:t>
            </a:r>
            <a:r>
              <a:rPr b="0" lang="en-US" sz="1600" spc="-1" strike="noStrike">
                <a:solidFill>
                  <a:srgbClr val="000000"/>
                </a:solidFill>
                <a:latin typeface="Times New Roman"/>
              </a:rPr>
              <a:t> </a:t>
            </a:r>
            <a:r>
              <a:rPr b="1" lang="en-US" sz="1600" spc="-1" strike="noStrike">
                <a:solidFill>
                  <a:srgbClr val="000000"/>
                </a:solidFill>
                <a:latin typeface="Times New Roman"/>
              </a:rPr>
              <a:t>en</a:t>
            </a:r>
            <a:r>
              <a:rPr b="0" lang="en-US" sz="1600" spc="-1" strike="noStrike">
                <a:solidFill>
                  <a:srgbClr val="000000"/>
                </a:solidFill>
                <a:latin typeface="Times New Roman"/>
              </a:rPr>
              <a:t> </a:t>
            </a:r>
            <a:r>
              <a:rPr b="1" lang="en-US" sz="1600" spc="-1" strike="noStrike">
                <a:solidFill>
                  <a:srgbClr val="000000"/>
                </a:solidFill>
                <a:latin typeface="Times New Roman"/>
              </a:rPr>
              <a:t>Memoria</a:t>
            </a:r>
            <a:r>
              <a:rPr b="0" lang="en-US" sz="1600" spc="-1" strike="noStrike">
                <a:solidFill>
                  <a:srgbClr val="000000"/>
                </a:solidFill>
                <a:latin typeface="Times New Roman"/>
              </a:rPr>
              <a:t> </a:t>
            </a:r>
            <a:r>
              <a:rPr b="1" lang="en-US" sz="1600" spc="-1" strike="noStrike">
                <a:solidFill>
                  <a:srgbClr val="000000"/>
                </a:solidFill>
                <a:latin typeface="Times New Roman"/>
              </a:rPr>
              <a:t>de</a:t>
            </a:r>
            <a:r>
              <a:rPr b="0" lang="en-US" sz="1600" spc="-1" strike="noStrike">
                <a:solidFill>
                  <a:srgbClr val="000000"/>
                </a:solidFill>
                <a:latin typeface="Times New Roman"/>
              </a:rPr>
              <a:t> </a:t>
            </a:r>
            <a:r>
              <a:rPr b="1" lang="en-US" sz="1600" spc="-1" strike="noStrike">
                <a:solidFill>
                  <a:srgbClr val="000000"/>
                </a:solidFill>
                <a:latin typeface="Times New Roman"/>
              </a:rPr>
              <a:t>Datos</a:t>
            </a:r>
            <a:endParaRPr b="0" lang="es-AR" sz="1600" spc="-1" strike="noStrike">
              <a:solidFill>
                <a:srgbClr val="000000"/>
              </a:solidFill>
              <a:latin typeface="Arial"/>
            </a:endParaRPr>
          </a:p>
          <a:p>
            <a:pPr>
              <a:lnSpc>
                <a:spcPts val="1400"/>
              </a:lnSpc>
              <a:tabLst>
                <a:tab algn="l" pos="88920"/>
              </a:tabLst>
            </a:pPr>
            <a:r>
              <a:rPr b="0" lang="en-US" sz="1800" spc="-1" strike="noStrike">
                <a:solidFill>
                  <a:srgbClr val="000000"/>
                </a:solidFill>
                <a:latin typeface="Calibri"/>
              </a:rPr>
              <a:t>	</a:t>
            </a:r>
            <a:r>
              <a:rPr b="1" lang="en-US" sz="1090" spc="-1" strike="noStrike">
                <a:solidFill>
                  <a:srgbClr val="000000"/>
                </a:solidFill>
                <a:latin typeface="Times New Roman"/>
              </a:rPr>
              <a:t>7</a:t>
            </a:r>
            <a:r>
              <a:rPr b="0" lang="en-US" sz="1090" spc="-1" strike="noStrike">
                <a:solidFill>
                  <a:srgbClr val="000000"/>
                </a:solidFill>
                <a:latin typeface="Times New Roman"/>
              </a:rPr>
              <a:t>         </a:t>
            </a:r>
            <a:r>
              <a:rPr b="1" lang="en-US" sz="1090" spc="-1" strike="noStrike">
                <a:solidFill>
                  <a:srgbClr val="000000"/>
                </a:solidFill>
                <a:latin typeface="Times New Roman"/>
              </a:rPr>
              <a:t>6</a:t>
            </a:r>
            <a:r>
              <a:rPr b="0" lang="en-US" sz="1090" spc="-1" strike="noStrike">
                <a:solidFill>
                  <a:srgbClr val="000000"/>
                </a:solidFill>
                <a:latin typeface="Times New Roman"/>
              </a:rPr>
              <a:t>            </a:t>
            </a:r>
            <a:r>
              <a:rPr b="1" lang="en-US" sz="1090" spc="-1" strike="noStrike">
                <a:solidFill>
                  <a:srgbClr val="000000"/>
                </a:solidFill>
                <a:latin typeface="Times New Roman"/>
              </a:rPr>
              <a:t>5</a:t>
            </a:r>
            <a:r>
              <a:rPr b="0" lang="en-US" sz="1090" spc="-1" strike="noStrike">
                <a:solidFill>
                  <a:srgbClr val="000000"/>
                </a:solidFill>
                <a:latin typeface="Times New Roman"/>
              </a:rPr>
              <a:t>        </a:t>
            </a:r>
            <a:r>
              <a:rPr b="1" lang="en-US" sz="1090" spc="-1" strike="noStrike">
                <a:solidFill>
                  <a:srgbClr val="000000"/>
                </a:solidFill>
                <a:latin typeface="Times New Roman"/>
              </a:rPr>
              <a:t>4</a:t>
            </a:r>
            <a:r>
              <a:rPr b="0" lang="en-US" sz="1090" spc="-1" strike="noStrike">
                <a:solidFill>
                  <a:srgbClr val="000000"/>
                </a:solidFill>
                <a:latin typeface="Times New Roman"/>
              </a:rPr>
              <a:t>            </a:t>
            </a:r>
            <a:r>
              <a:rPr b="1" lang="en-US" sz="1090" spc="-1" strike="noStrike">
                <a:solidFill>
                  <a:srgbClr val="000000"/>
                </a:solidFill>
                <a:latin typeface="Times New Roman"/>
              </a:rPr>
              <a:t>3</a:t>
            </a:r>
            <a:r>
              <a:rPr b="0" lang="en-US" sz="1090" spc="-1" strike="noStrike">
                <a:solidFill>
                  <a:srgbClr val="000000"/>
                </a:solidFill>
                <a:latin typeface="Times New Roman"/>
              </a:rPr>
              <a:t>         </a:t>
            </a:r>
            <a:r>
              <a:rPr b="1" lang="en-US" sz="1090" spc="-1" strike="noStrike">
                <a:solidFill>
                  <a:srgbClr val="000000"/>
                </a:solidFill>
                <a:latin typeface="Times New Roman"/>
              </a:rPr>
              <a:t>2</a:t>
            </a:r>
            <a:r>
              <a:rPr b="0" lang="en-US" sz="1090" spc="-1" strike="noStrike">
                <a:solidFill>
                  <a:srgbClr val="000000"/>
                </a:solidFill>
                <a:latin typeface="Times New Roman"/>
              </a:rPr>
              <a:t>         </a:t>
            </a:r>
            <a:r>
              <a:rPr b="1" lang="en-US" sz="1090" spc="-1" strike="noStrike">
                <a:solidFill>
                  <a:srgbClr val="000000"/>
                </a:solidFill>
                <a:latin typeface="Times New Roman"/>
              </a:rPr>
              <a:t>1</a:t>
            </a:r>
            <a:r>
              <a:rPr b="0" lang="en-US" sz="1090" spc="-1" strike="noStrike">
                <a:solidFill>
                  <a:srgbClr val="000000"/>
                </a:solidFill>
                <a:latin typeface="Times New Roman"/>
              </a:rPr>
              <a:t>           </a:t>
            </a:r>
            <a:r>
              <a:rPr b="1" lang="en-US" sz="1090" spc="-1" strike="noStrike">
                <a:solidFill>
                  <a:srgbClr val="000000"/>
                </a:solidFill>
                <a:latin typeface="Times New Roman"/>
              </a:rPr>
              <a:t>0</a:t>
            </a:r>
            <a:endParaRPr b="0" lang="es-AR" sz="1090" spc="-1" strike="noStrike">
              <a:solidFill>
                <a:srgbClr val="000000"/>
              </a:solidFill>
              <a:latin typeface="Arial"/>
            </a:endParaRPr>
          </a:p>
        </p:txBody>
      </p:sp>
      <p:sp>
        <p:nvSpPr>
          <p:cNvPr id="1018" name="TextBox 1"/>
          <p:cNvSpPr/>
          <p:nvPr/>
        </p:nvSpPr>
        <p:spPr>
          <a:xfrm>
            <a:off x="5231520" y="6792840"/>
            <a:ext cx="1411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tabLst>
                <a:tab algn="l" pos="25560"/>
              </a:tabLst>
            </a:pPr>
            <a:r>
              <a:rPr b="1" lang="en-US" sz="1090" spc="-1" strike="noStrike">
                <a:solidFill>
                  <a:srgbClr val="000000"/>
                </a:solidFill>
                <a:latin typeface="Times New Roman"/>
              </a:rPr>
              <a:t>12</a:t>
            </a:r>
            <a:endParaRPr b="0" lang="es-AR" sz="1090" spc="-1" strike="noStrike">
              <a:solidFill>
                <a:srgbClr val="000000"/>
              </a:solidFill>
              <a:latin typeface="Arial"/>
            </a:endParaRPr>
          </a:p>
          <a:p>
            <a:pPr>
              <a:lnSpc>
                <a:spcPts val="2999"/>
              </a:lnSpc>
              <a:tabLst>
                <a:tab algn="l" pos="25560"/>
              </a:tabLst>
            </a:pPr>
            <a:r>
              <a:rPr b="0" lang="en-US" sz="1800" spc="-1" strike="noStrike">
                <a:solidFill>
                  <a:srgbClr val="000000"/>
                </a:solidFill>
                <a:latin typeface="Calibri"/>
              </a:rPr>
              <a:t>	</a:t>
            </a: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19" name="TextBox 1"/>
          <p:cNvSpPr/>
          <p:nvPr/>
        </p:nvSpPr>
        <p:spPr>
          <a:xfrm>
            <a:off x="5800320" y="6792840"/>
            <a:ext cx="1321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tabLst>
                <a:tab algn="l" pos="25560"/>
              </a:tabLst>
            </a:pPr>
            <a:r>
              <a:rPr b="1" lang="en-US" sz="1090" spc="-1" strike="noStrike">
                <a:solidFill>
                  <a:srgbClr val="000000"/>
                </a:solidFill>
                <a:latin typeface="Times New Roman"/>
              </a:rPr>
              <a:t>11</a:t>
            </a:r>
            <a:endParaRPr b="0" lang="es-AR" sz="1090" spc="-1" strike="noStrike">
              <a:solidFill>
                <a:srgbClr val="000000"/>
              </a:solidFill>
              <a:latin typeface="Arial"/>
            </a:endParaRPr>
          </a:p>
          <a:p>
            <a:pPr>
              <a:lnSpc>
                <a:spcPts val="2999"/>
              </a:lnSpc>
              <a:tabLst>
                <a:tab algn="l" pos="25560"/>
              </a:tabLst>
            </a:pPr>
            <a:r>
              <a:rPr b="0" lang="en-US" sz="1800" spc="-1" strike="noStrike">
                <a:solidFill>
                  <a:srgbClr val="000000"/>
                </a:solidFill>
                <a:latin typeface="Calibri"/>
              </a:rPr>
              <a:t>	</a:t>
            </a: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20" name="TextBox 1"/>
          <p:cNvSpPr/>
          <p:nvPr/>
        </p:nvSpPr>
        <p:spPr>
          <a:xfrm>
            <a:off x="6360120" y="6792840"/>
            <a:ext cx="1411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tabLst>
                <a:tab algn="l" pos="25560"/>
              </a:tabLst>
            </a:pPr>
            <a:r>
              <a:rPr b="1" lang="en-US" sz="1090" spc="-1" strike="noStrike">
                <a:solidFill>
                  <a:srgbClr val="000000"/>
                </a:solidFill>
                <a:latin typeface="Times New Roman"/>
              </a:rPr>
              <a:t>10</a:t>
            </a:r>
            <a:endParaRPr b="0" lang="es-AR" sz="1090" spc="-1" strike="noStrike">
              <a:solidFill>
                <a:srgbClr val="000000"/>
              </a:solidFill>
              <a:latin typeface="Arial"/>
            </a:endParaRPr>
          </a:p>
          <a:p>
            <a:pPr>
              <a:lnSpc>
                <a:spcPts val="2999"/>
              </a:lnSpc>
              <a:tabLst>
                <a:tab algn="l" pos="25560"/>
              </a:tabLst>
            </a:pPr>
            <a:r>
              <a:rPr b="0" lang="en-US" sz="1800" spc="-1" strike="noStrike">
                <a:solidFill>
                  <a:srgbClr val="000000"/>
                </a:solidFill>
                <a:latin typeface="Calibri"/>
              </a:rPr>
              <a:t>	</a:t>
            </a: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21" name="TextBox 1"/>
          <p:cNvSpPr/>
          <p:nvPr/>
        </p:nvSpPr>
        <p:spPr>
          <a:xfrm>
            <a:off x="6926040" y="6792840"/>
            <a:ext cx="1033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tabLst>
                <a:tab algn="l" pos="25560"/>
              </a:tabLst>
            </a:pPr>
            <a:r>
              <a:rPr b="0" lang="en-US" sz="1800" spc="-1" strike="noStrike">
                <a:solidFill>
                  <a:srgbClr val="000000"/>
                </a:solidFill>
                <a:latin typeface="Calibri"/>
              </a:rPr>
              <a:t>	</a:t>
            </a:r>
            <a:r>
              <a:rPr b="1" lang="en-US" sz="1090" spc="-1" strike="noStrike">
                <a:solidFill>
                  <a:srgbClr val="000000"/>
                </a:solidFill>
                <a:latin typeface="Times New Roman"/>
              </a:rPr>
              <a:t>9</a:t>
            </a:r>
            <a:endParaRPr b="0" lang="es-AR" sz="1090" spc="-1" strike="noStrike">
              <a:solidFill>
                <a:srgbClr val="000000"/>
              </a:solidFill>
              <a:latin typeface="Arial"/>
            </a:endParaRPr>
          </a:p>
          <a:p>
            <a:pPr>
              <a:lnSpc>
                <a:spcPts val="2999"/>
              </a:lnSpc>
              <a:tabLst>
                <a:tab algn="l" pos="25560"/>
              </a:tabLst>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22" name="TextBox 1"/>
          <p:cNvSpPr/>
          <p:nvPr/>
        </p:nvSpPr>
        <p:spPr>
          <a:xfrm>
            <a:off x="7490880" y="6792840"/>
            <a:ext cx="1033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8</a:t>
            </a:r>
            <a:endParaRPr b="0" lang="es-AR" sz="1090" spc="-1" strike="noStrike">
              <a:solidFill>
                <a:srgbClr val="000000"/>
              </a:solidFill>
              <a:latin typeface="Arial"/>
            </a:endParaRPr>
          </a:p>
          <a:p>
            <a:pPr>
              <a:lnSpc>
                <a:spcPts val="2999"/>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23" name="TextBox 1"/>
          <p:cNvSpPr/>
          <p:nvPr/>
        </p:nvSpPr>
        <p:spPr>
          <a:xfrm>
            <a:off x="8055000" y="6792840"/>
            <a:ext cx="1033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7</a:t>
            </a:r>
            <a:endParaRPr b="0" lang="es-AR" sz="1090" spc="-1" strike="noStrike">
              <a:solidFill>
                <a:srgbClr val="000000"/>
              </a:solidFill>
              <a:latin typeface="Arial"/>
            </a:endParaRPr>
          </a:p>
          <a:p>
            <a:pPr>
              <a:lnSpc>
                <a:spcPts val="2999"/>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24" name="TextBox 1"/>
          <p:cNvSpPr/>
          <p:nvPr/>
        </p:nvSpPr>
        <p:spPr>
          <a:xfrm>
            <a:off x="8619480" y="6792840"/>
            <a:ext cx="1033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6</a:t>
            </a:r>
            <a:endParaRPr b="0" lang="es-AR" sz="1090" spc="-1" strike="noStrike">
              <a:solidFill>
                <a:srgbClr val="000000"/>
              </a:solidFill>
              <a:latin typeface="Arial"/>
            </a:endParaRPr>
          </a:p>
          <a:p>
            <a:pPr>
              <a:lnSpc>
                <a:spcPts val="2999"/>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25" name="TextBox 1"/>
          <p:cNvSpPr/>
          <p:nvPr/>
        </p:nvSpPr>
        <p:spPr>
          <a:xfrm>
            <a:off x="9166680" y="6792840"/>
            <a:ext cx="1033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tabLst>
                <a:tab algn="l" pos="25560"/>
              </a:tabLst>
            </a:pPr>
            <a:r>
              <a:rPr b="0" lang="en-US" sz="1800" spc="-1" strike="noStrike">
                <a:solidFill>
                  <a:srgbClr val="000000"/>
                </a:solidFill>
                <a:latin typeface="Calibri"/>
              </a:rPr>
              <a:t>	</a:t>
            </a:r>
            <a:r>
              <a:rPr b="1" lang="en-US" sz="1090" spc="-1" strike="noStrike">
                <a:solidFill>
                  <a:srgbClr val="000000"/>
                </a:solidFill>
                <a:latin typeface="Times New Roman"/>
              </a:rPr>
              <a:t>5</a:t>
            </a:r>
            <a:endParaRPr b="0" lang="es-AR" sz="1090" spc="-1" strike="noStrike">
              <a:solidFill>
                <a:srgbClr val="000000"/>
              </a:solidFill>
              <a:latin typeface="Arial"/>
            </a:endParaRPr>
          </a:p>
          <a:p>
            <a:pPr>
              <a:lnSpc>
                <a:spcPts val="2999"/>
              </a:lnSpc>
              <a:tabLst>
                <a:tab algn="l" pos="25560"/>
              </a:tabLst>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26" name="TextBox 1"/>
          <p:cNvSpPr/>
          <p:nvPr/>
        </p:nvSpPr>
        <p:spPr>
          <a:xfrm>
            <a:off x="9731160" y="6792840"/>
            <a:ext cx="1033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4</a:t>
            </a:r>
            <a:endParaRPr b="0" lang="es-AR" sz="1090" spc="-1" strike="noStrike">
              <a:solidFill>
                <a:srgbClr val="000000"/>
              </a:solidFill>
              <a:latin typeface="Arial"/>
            </a:endParaRPr>
          </a:p>
          <a:p>
            <a:pPr>
              <a:lnSpc>
                <a:spcPts val="2999"/>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27" name="TextBox 1"/>
          <p:cNvSpPr/>
          <p:nvPr/>
        </p:nvSpPr>
        <p:spPr>
          <a:xfrm>
            <a:off x="10295280" y="6792840"/>
            <a:ext cx="1033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3</a:t>
            </a:r>
            <a:endParaRPr b="0" lang="es-AR" sz="1090" spc="-1" strike="noStrike">
              <a:solidFill>
                <a:srgbClr val="000000"/>
              </a:solidFill>
              <a:latin typeface="Arial"/>
            </a:endParaRPr>
          </a:p>
          <a:p>
            <a:pPr>
              <a:lnSpc>
                <a:spcPts val="2999"/>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28" name="TextBox 1"/>
          <p:cNvSpPr/>
          <p:nvPr/>
        </p:nvSpPr>
        <p:spPr>
          <a:xfrm>
            <a:off x="10842480" y="6792840"/>
            <a:ext cx="1033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tabLst>
                <a:tab algn="l" pos="25560"/>
              </a:tabLst>
            </a:pPr>
            <a:r>
              <a:rPr b="0" lang="en-US" sz="1800" spc="-1" strike="noStrike">
                <a:solidFill>
                  <a:srgbClr val="000000"/>
                </a:solidFill>
                <a:latin typeface="Calibri"/>
              </a:rPr>
              <a:t>	</a:t>
            </a:r>
            <a:r>
              <a:rPr b="1" lang="en-US" sz="1090" spc="-1" strike="noStrike">
                <a:solidFill>
                  <a:srgbClr val="000000"/>
                </a:solidFill>
                <a:latin typeface="Times New Roman"/>
              </a:rPr>
              <a:t>2</a:t>
            </a:r>
            <a:endParaRPr b="0" lang="es-AR" sz="1090" spc="-1" strike="noStrike">
              <a:solidFill>
                <a:srgbClr val="000000"/>
              </a:solidFill>
              <a:latin typeface="Arial"/>
            </a:endParaRPr>
          </a:p>
          <a:p>
            <a:pPr>
              <a:lnSpc>
                <a:spcPts val="2999"/>
              </a:lnSpc>
              <a:tabLst>
                <a:tab algn="l" pos="25560"/>
              </a:tabLst>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29" name="TextBox 1"/>
          <p:cNvSpPr/>
          <p:nvPr/>
        </p:nvSpPr>
        <p:spPr>
          <a:xfrm>
            <a:off x="11406960" y="6792840"/>
            <a:ext cx="1033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tabLst>
                <a:tab algn="l" pos="25560"/>
              </a:tabLst>
            </a:pPr>
            <a:r>
              <a:rPr b="0" lang="en-US" sz="1800" spc="-1" strike="noStrike">
                <a:solidFill>
                  <a:srgbClr val="000000"/>
                </a:solidFill>
                <a:latin typeface="Calibri"/>
              </a:rPr>
              <a:t>	</a:t>
            </a:r>
            <a:r>
              <a:rPr b="1" lang="en-US" sz="1090" spc="-1" strike="noStrike">
                <a:solidFill>
                  <a:srgbClr val="000000"/>
                </a:solidFill>
                <a:latin typeface="Times New Roman"/>
              </a:rPr>
              <a:t>1</a:t>
            </a:r>
            <a:endParaRPr b="0" lang="es-AR" sz="1090" spc="-1" strike="noStrike">
              <a:solidFill>
                <a:srgbClr val="000000"/>
              </a:solidFill>
              <a:latin typeface="Arial"/>
            </a:endParaRPr>
          </a:p>
          <a:p>
            <a:pPr>
              <a:lnSpc>
                <a:spcPts val="2999"/>
              </a:lnSpc>
              <a:tabLst>
                <a:tab algn="l" pos="25560"/>
              </a:tabLst>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30" name="TextBox 1"/>
          <p:cNvSpPr/>
          <p:nvPr/>
        </p:nvSpPr>
        <p:spPr>
          <a:xfrm>
            <a:off x="11971080" y="6792840"/>
            <a:ext cx="103320" cy="61668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0</a:t>
            </a:r>
            <a:endParaRPr b="0" lang="es-AR" sz="1090" spc="-1" strike="noStrike">
              <a:solidFill>
                <a:srgbClr val="000000"/>
              </a:solidFill>
              <a:latin typeface="Arial"/>
            </a:endParaRPr>
          </a:p>
          <a:p>
            <a:pPr>
              <a:lnSpc>
                <a:spcPts val="2999"/>
              </a:lnSpc>
            </a:pPr>
            <a:r>
              <a:rPr b="0"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31" name="TextBox 1"/>
          <p:cNvSpPr/>
          <p:nvPr/>
        </p:nvSpPr>
        <p:spPr>
          <a:xfrm>
            <a:off x="3081960" y="6323760"/>
            <a:ext cx="1721160" cy="27396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1" lang="en-US" sz="1300" spc="-1" strike="noStrike">
                <a:solidFill>
                  <a:srgbClr val="000000"/>
                </a:solidFill>
                <a:latin typeface="Times New Roman"/>
              </a:rPr>
              <a:t>2-Bits</a:t>
            </a:r>
            <a:r>
              <a:rPr b="0" lang="en-US" sz="1300" spc="-1" strike="noStrike">
                <a:solidFill>
                  <a:srgbClr val="000000"/>
                </a:solidFill>
                <a:latin typeface="Times New Roman"/>
              </a:rPr>
              <a:t> </a:t>
            </a:r>
            <a:r>
              <a:rPr b="1" lang="en-US" sz="1300" spc="-1" strike="noStrike">
                <a:solidFill>
                  <a:srgbClr val="000000"/>
                </a:solidFill>
                <a:latin typeface="Times New Roman"/>
              </a:rPr>
              <a:t>desde</a:t>
            </a:r>
            <a:r>
              <a:rPr b="0" lang="en-US" sz="1300" spc="-1" strike="noStrike">
                <a:solidFill>
                  <a:srgbClr val="000000"/>
                </a:solidFill>
                <a:latin typeface="Times New Roman"/>
              </a:rPr>
              <a:t> </a:t>
            </a:r>
            <a:r>
              <a:rPr b="1" lang="en-US" sz="1300" spc="-1" strike="noStrike">
                <a:solidFill>
                  <a:srgbClr val="000000"/>
                </a:solidFill>
                <a:latin typeface="Times New Roman"/>
              </a:rPr>
              <a:t>el</a:t>
            </a:r>
            <a:r>
              <a:rPr b="0" lang="en-US" sz="1300" spc="-1" strike="noStrike">
                <a:solidFill>
                  <a:srgbClr val="000000"/>
                </a:solidFill>
                <a:latin typeface="Times New Roman"/>
              </a:rPr>
              <a:t> </a:t>
            </a:r>
            <a:r>
              <a:rPr b="1" lang="en-US" sz="1300" spc="-1" strike="noStrike">
                <a:solidFill>
                  <a:srgbClr val="000000"/>
                </a:solidFill>
                <a:latin typeface="Times New Roman"/>
              </a:rPr>
              <a:t>PCLATH</a:t>
            </a:r>
            <a:endParaRPr b="0" lang="es-AR" sz="1300" spc="-1" strike="noStrike">
              <a:solidFill>
                <a:srgbClr val="000000"/>
              </a:solidFill>
              <a:latin typeface="Arial"/>
            </a:endParaRPr>
          </a:p>
        </p:txBody>
      </p:sp>
      <p:sp>
        <p:nvSpPr>
          <p:cNvPr id="1032" name="TextBox 1"/>
          <p:cNvSpPr/>
          <p:nvPr/>
        </p:nvSpPr>
        <p:spPr>
          <a:xfrm>
            <a:off x="9921960" y="6122880"/>
            <a:ext cx="1089000" cy="464400"/>
          </a:xfrm>
          <a:prstGeom prst="rect">
            <a:avLst/>
          </a:prstGeom>
          <a:noFill/>
          <a:ln w="0">
            <a:noFill/>
          </a:ln>
        </p:spPr>
        <p:style>
          <a:lnRef idx="0"/>
          <a:fillRef idx="0"/>
          <a:effectRef idx="0"/>
          <a:fontRef idx="minor"/>
        </p:style>
        <p:txBody>
          <a:bodyPr wrap="none" lIns="0" rIns="0" tIns="0" bIns="45000" anchor="t">
            <a:spAutoFit/>
          </a:bodyPr>
          <a:p>
            <a:pPr>
              <a:lnSpc>
                <a:spcPts val="1800"/>
              </a:lnSpc>
            </a:pPr>
            <a:r>
              <a:rPr b="1" lang="en-US" sz="1300" spc="-1" strike="noStrike">
                <a:solidFill>
                  <a:srgbClr val="000000"/>
                </a:solidFill>
                <a:latin typeface="Times New Roman"/>
              </a:rPr>
              <a:t>11-Bits</a:t>
            </a:r>
            <a:r>
              <a:rPr b="0" lang="en-US" sz="1300" spc="-1" strike="noStrike">
                <a:solidFill>
                  <a:srgbClr val="000000"/>
                </a:solidFill>
                <a:latin typeface="Times New Roman"/>
              </a:rPr>
              <a:t> </a:t>
            </a:r>
            <a:r>
              <a:rPr b="1" lang="en-US" sz="1300" spc="-1" strike="noStrike">
                <a:solidFill>
                  <a:srgbClr val="000000"/>
                </a:solidFill>
                <a:latin typeface="Times New Roman"/>
              </a:rPr>
              <a:t>desde</a:t>
            </a:r>
            <a:r>
              <a:rPr b="0" lang="en-US" sz="1300" spc="-1" strike="noStrike">
                <a:solidFill>
                  <a:srgbClr val="000000"/>
                </a:solidFill>
                <a:latin typeface="Times New Roman"/>
              </a:rPr>
              <a:t> </a:t>
            </a:r>
            <a:r>
              <a:rPr b="1" lang="en-US" sz="1300" spc="-1" strike="noStrike">
                <a:solidFill>
                  <a:srgbClr val="000000"/>
                </a:solidFill>
                <a:latin typeface="Times New Roman"/>
              </a:rPr>
              <a:t>la</a:t>
            </a:r>
            <a:endParaRPr b="0" lang="es-AR" sz="1300" spc="-1" strike="noStrike">
              <a:solidFill>
                <a:srgbClr val="000000"/>
              </a:solidFill>
              <a:latin typeface="Arial"/>
            </a:endParaRPr>
          </a:p>
          <a:p>
            <a:pPr>
              <a:lnSpc>
                <a:spcPts val="1500"/>
              </a:lnSpc>
            </a:pPr>
            <a:r>
              <a:rPr b="1" lang="en-US" sz="1300" spc="-1" strike="noStrike">
                <a:solidFill>
                  <a:srgbClr val="000000"/>
                </a:solidFill>
                <a:latin typeface="Times New Roman"/>
              </a:rPr>
              <a:t>Instrucción</a:t>
            </a:r>
            <a:endParaRPr b="0" lang="es-AR" sz="1300" spc="-1" strike="noStrike">
              <a:solidFill>
                <a:srgbClr val="000000"/>
              </a:solidFill>
              <a:latin typeface="Arial"/>
            </a:endParaRPr>
          </a:p>
        </p:txBody>
      </p:sp>
      <p:sp>
        <p:nvSpPr>
          <p:cNvPr id="1033" name="TextBox 1"/>
          <p:cNvSpPr/>
          <p:nvPr/>
        </p:nvSpPr>
        <p:spPr>
          <a:xfrm>
            <a:off x="5817600" y="7630560"/>
            <a:ext cx="2851200" cy="68040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736560"/>
              </a:tabLst>
            </a:pPr>
            <a:r>
              <a:rPr b="0" lang="en-US" sz="1800" spc="-1" strike="noStrike">
                <a:solidFill>
                  <a:srgbClr val="000000"/>
                </a:solidFill>
                <a:latin typeface="Calibri"/>
              </a:rPr>
              <a:t>	</a:t>
            </a:r>
            <a:r>
              <a:rPr b="1" lang="en-US" sz="1600" spc="-1" strike="noStrike">
                <a:solidFill>
                  <a:srgbClr val="ffffff"/>
                </a:solidFill>
                <a:latin typeface="Times New Roman"/>
              </a:rPr>
              <a:t>PCH</a:t>
            </a:r>
            <a:endParaRPr b="0" lang="es-AR" sz="1600" spc="-1" strike="noStrike">
              <a:solidFill>
                <a:srgbClr val="000000"/>
              </a:solidFill>
              <a:latin typeface="Arial"/>
            </a:endParaRPr>
          </a:p>
          <a:p>
            <a:pPr>
              <a:lnSpc>
                <a:spcPts val="2801"/>
              </a:lnSpc>
              <a:tabLst>
                <a:tab algn="l" pos="736560"/>
              </a:tabLst>
            </a:pPr>
            <a:r>
              <a:rPr b="1" lang="en-US" sz="1600" spc="-1" strike="noStrike">
                <a:solidFill>
                  <a:srgbClr val="000000"/>
                </a:solidFill>
                <a:latin typeface="Times New Roman"/>
              </a:rPr>
              <a:t>Contador</a:t>
            </a:r>
            <a:r>
              <a:rPr b="0" lang="en-US" sz="1600" spc="-1" strike="noStrike">
                <a:solidFill>
                  <a:srgbClr val="000000"/>
                </a:solidFill>
                <a:latin typeface="Times New Roman"/>
              </a:rPr>
              <a:t> </a:t>
            </a:r>
            <a:r>
              <a:rPr b="1" lang="en-US" sz="1600" spc="-1" strike="noStrike">
                <a:solidFill>
                  <a:srgbClr val="000000"/>
                </a:solidFill>
                <a:latin typeface="Times New Roman"/>
              </a:rPr>
              <a:t>de</a:t>
            </a:r>
            <a:r>
              <a:rPr b="0" lang="en-US" sz="1600" spc="-1" strike="noStrike">
                <a:solidFill>
                  <a:srgbClr val="000000"/>
                </a:solidFill>
                <a:latin typeface="Times New Roman"/>
              </a:rPr>
              <a:t> </a:t>
            </a:r>
            <a:r>
              <a:rPr b="1" lang="en-US" sz="1600" spc="-1" strike="noStrike">
                <a:solidFill>
                  <a:srgbClr val="000000"/>
                </a:solidFill>
                <a:latin typeface="Times New Roman"/>
              </a:rPr>
              <a:t>Programa</a:t>
            </a:r>
            <a:r>
              <a:rPr b="0" lang="en-US" sz="1600" spc="-1" strike="noStrike">
                <a:solidFill>
                  <a:srgbClr val="000000"/>
                </a:solidFill>
                <a:latin typeface="Times New Roman"/>
              </a:rPr>
              <a:t> </a:t>
            </a:r>
            <a:r>
              <a:rPr b="1" lang="en-US" sz="1600" spc="-1" strike="noStrike">
                <a:solidFill>
                  <a:srgbClr val="000000"/>
                </a:solidFill>
                <a:latin typeface="Times New Roman"/>
              </a:rPr>
              <a:t>de</a:t>
            </a:r>
            <a:r>
              <a:rPr b="0" lang="en-US" sz="1600" spc="-1" strike="noStrike">
                <a:solidFill>
                  <a:srgbClr val="000000"/>
                </a:solidFill>
                <a:latin typeface="Times New Roman"/>
              </a:rPr>
              <a:t> </a:t>
            </a:r>
            <a:r>
              <a:rPr b="1" lang="en-US" sz="1600" spc="-1" strike="noStrike">
                <a:solidFill>
                  <a:srgbClr val="000000"/>
                </a:solidFill>
                <a:latin typeface="Times New Roman"/>
              </a:rPr>
              <a:t>13-Bit</a:t>
            </a:r>
            <a:endParaRPr b="0" lang="es-AR" sz="1600" spc="-1" strike="noStrike">
              <a:solidFill>
                <a:srgbClr val="000000"/>
              </a:solidFill>
              <a:latin typeface="Arial"/>
            </a:endParaRPr>
          </a:p>
        </p:txBody>
      </p:sp>
      <p:sp>
        <p:nvSpPr>
          <p:cNvPr id="1034" name="TextBox 1"/>
          <p:cNvSpPr/>
          <p:nvPr/>
        </p:nvSpPr>
        <p:spPr>
          <a:xfrm>
            <a:off x="9870120" y="7613640"/>
            <a:ext cx="40644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ffffff"/>
                </a:solidFill>
                <a:latin typeface="Times New Roman"/>
              </a:rPr>
              <a:t>PCL</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5" name="Picture 3" descr=""/>
          <p:cNvPicPr/>
          <p:nvPr/>
        </p:nvPicPr>
        <p:blipFill>
          <a:blip r:embed="rId1"/>
          <a:stretch/>
        </p:blipFill>
        <p:spPr>
          <a:xfrm>
            <a:off x="1386000" y="812520"/>
            <a:ext cx="12347280" cy="9062640"/>
          </a:xfrm>
          <a:prstGeom prst="rect">
            <a:avLst/>
          </a:prstGeom>
          <a:ln w="0">
            <a:noFill/>
          </a:ln>
        </p:spPr>
      </p:pic>
      <p:sp>
        <p:nvSpPr>
          <p:cNvPr id="1036" name="TextBox 1"/>
          <p:cNvSpPr/>
          <p:nvPr/>
        </p:nvSpPr>
        <p:spPr>
          <a:xfrm>
            <a:off x="3573000" y="1146960"/>
            <a:ext cx="7767000" cy="1048680"/>
          </a:xfrm>
          <a:prstGeom prst="rect">
            <a:avLst/>
          </a:prstGeom>
          <a:noFill/>
          <a:ln w="0">
            <a:noFill/>
          </a:ln>
        </p:spPr>
        <p:style>
          <a:lnRef idx="0"/>
          <a:fillRef idx="0"/>
          <a:effectRef idx="0"/>
          <a:fontRef idx="minor"/>
        </p:style>
        <p:txBody>
          <a:bodyPr wrap="none" lIns="0" rIns="0" tIns="0" bIns="45000" anchor="t">
            <a:spAutoFit/>
          </a:bodyPr>
          <a:p>
            <a:pPr>
              <a:lnSpc>
                <a:spcPts val="6100"/>
              </a:lnSpc>
              <a:tabLst>
                <a:tab algn="l" pos="1282680"/>
              </a:tabLst>
            </a:pPr>
            <a:r>
              <a:rPr b="0" lang="en-US" sz="1800" spc="-1" strike="noStrike">
                <a:solidFill>
                  <a:srgbClr val="000000"/>
                </a:solidFill>
                <a:latin typeface="Calibri"/>
              </a:rPr>
              <a:t>	</a:t>
            </a:r>
            <a:r>
              <a:rPr b="1" lang="en-US" sz="4390" spc="-1" strike="noStrike">
                <a:solidFill>
                  <a:srgbClr val="000000"/>
                </a:solidFill>
                <a:latin typeface="Times New Roman"/>
              </a:rPr>
              <a:t>Direccionamiento</a:t>
            </a:r>
            <a:r>
              <a:rPr b="0" lang="en-US" sz="4390" spc="-1" strike="noStrike">
                <a:solidFill>
                  <a:srgbClr val="000000"/>
                </a:solidFill>
                <a:latin typeface="Times New Roman"/>
              </a:rPr>
              <a:t> </a:t>
            </a:r>
            <a:r>
              <a:rPr b="1" lang="en-US" sz="4390" spc="-1" strike="noStrike">
                <a:solidFill>
                  <a:srgbClr val="000000"/>
                </a:solidFill>
                <a:latin typeface="Times New Roman"/>
              </a:rPr>
              <a:t>Absoluto</a:t>
            </a:r>
            <a:endParaRPr b="0" lang="es-AR" sz="4390" spc="-1" strike="noStrike">
              <a:solidFill>
                <a:srgbClr val="000000"/>
              </a:solidFill>
              <a:latin typeface="Arial"/>
            </a:endParaRPr>
          </a:p>
          <a:p>
            <a:pPr>
              <a:lnSpc>
                <a:spcPts val="1800"/>
              </a:lnSpc>
              <a:tabLst>
                <a:tab algn="l" pos="1282680"/>
              </a:tabLst>
            </a:pPr>
            <a:r>
              <a:rPr b="1" lang="en-US" sz="1600" spc="-1" strike="noStrike">
                <a:solidFill>
                  <a:srgbClr val="ffffff"/>
                </a:solidFill>
                <a:latin typeface="Times New Roman"/>
              </a:rPr>
              <a:t>Example:</a:t>
            </a:r>
            <a:r>
              <a:rPr b="0" lang="en-US" sz="1600" spc="-1" strike="noStrike">
                <a:solidFill>
                  <a:srgbClr val="000000"/>
                </a:solidFill>
                <a:latin typeface="Times New Roman"/>
              </a:rPr>
              <a:t> </a:t>
            </a:r>
            <a:r>
              <a:rPr b="1" lang="en-US" sz="1600" spc="-1" strike="noStrike">
                <a:solidFill>
                  <a:srgbClr val="ffffff"/>
                </a:solidFill>
                <a:latin typeface="Times New Roman"/>
              </a:rPr>
              <a:t>Jumping</a:t>
            </a:r>
            <a:r>
              <a:rPr b="0" lang="en-US" sz="1600" spc="-1" strike="noStrike">
                <a:solidFill>
                  <a:srgbClr val="000000"/>
                </a:solidFill>
                <a:latin typeface="Times New Roman"/>
              </a:rPr>
              <a:t> </a:t>
            </a:r>
            <a:r>
              <a:rPr b="1" lang="en-US" sz="1600" spc="-1" strike="noStrike">
                <a:solidFill>
                  <a:srgbClr val="ffffff"/>
                </a:solidFill>
                <a:latin typeface="Times New Roman"/>
              </a:rPr>
              <a:t>to</a:t>
            </a:r>
            <a:r>
              <a:rPr b="0" lang="en-US" sz="1600" spc="-1" strike="noStrike">
                <a:solidFill>
                  <a:srgbClr val="000000"/>
                </a:solidFill>
                <a:latin typeface="Times New Roman"/>
              </a:rPr>
              <a:t> </a:t>
            </a:r>
            <a:r>
              <a:rPr b="1" lang="en-US" sz="1600" spc="-1" strike="noStrike">
                <a:solidFill>
                  <a:srgbClr val="ffffff"/>
                </a:solidFill>
                <a:latin typeface="Times New Roman"/>
              </a:rPr>
              <a:t>code</a:t>
            </a:r>
            <a:r>
              <a:rPr b="0" lang="en-US" sz="1600" spc="-1" strike="noStrike">
                <a:solidFill>
                  <a:srgbClr val="000000"/>
                </a:solidFill>
                <a:latin typeface="Times New Roman"/>
              </a:rPr>
              <a:t> </a:t>
            </a:r>
            <a:r>
              <a:rPr b="1" lang="en-US" sz="1600" spc="-1" strike="noStrike">
                <a:solidFill>
                  <a:srgbClr val="ffffff"/>
                </a:solidFill>
                <a:latin typeface="Times New Roman"/>
              </a:rPr>
              <a:t>located</a:t>
            </a:r>
            <a:r>
              <a:rPr b="0" lang="en-US" sz="1600" spc="-1" strike="noStrike">
                <a:solidFill>
                  <a:srgbClr val="000000"/>
                </a:solidFill>
                <a:latin typeface="Times New Roman"/>
              </a:rPr>
              <a:t> </a:t>
            </a:r>
            <a:r>
              <a:rPr b="1" lang="en-US" sz="1600" spc="-1" strike="noStrike">
                <a:solidFill>
                  <a:srgbClr val="ffffff"/>
                </a:solidFill>
                <a:latin typeface="Times New Roman"/>
              </a:rPr>
              <a:t>in</a:t>
            </a:r>
            <a:r>
              <a:rPr b="0" lang="en-US" sz="1600" spc="-1" strike="noStrike">
                <a:solidFill>
                  <a:srgbClr val="000000"/>
                </a:solidFill>
                <a:latin typeface="Times New Roman"/>
              </a:rPr>
              <a:t> </a:t>
            </a:r>
            <a:r>
              <a:rPr b="1" lang="en-US" sz="1600" spc="-1" strike="noStrike">
                <a:solidFill>
                  <a:srgbClr val="ffffff"/>
                </a:solidFill>
                <a:latin typeface="Times New Roman"/>
              </a:rPr>
              <a:t>a</a:t>
            </a:r>
            <a:r>
              <a:rPr b="0" lang="en-US" sz="1600" spc="-1" strike="noStrike">
                <a:solidFill>
                  <a:srgbClr val="000000"/>
                </a:solidFill>
                <a:latin typeface="Times New Roman"/>
              </a:rPr>
              <a:t> </a:t>
            </a:r>
            <a:r>
              <a:rPr b="1" lang="en-US" sz="1600" spc="-1" strike="noStrike">
                <a:solidFill>
                  <a:srgbClr val="ffffff"/>
                </a:solidFill>
                <a:latin typeface="Times New Roman"/>
              </a:rPr>
              <a:t>different</a:t>
            </a:r>
            <a:r>
              <a:rPr b="0" lang="en-US" sz="1600" spc="-1" strike="noStrike">
                <a:solidFill>
                  <a:srgbClr val="000000"/>
                </a:solidFill>
                <a:latin typeface="Times New Roman"/>
              </a:rPr>
              <a:t> </a:t>
            </a:r>
            <a:r>
              <a:rPr b="1" lang="en-US" sz="1600" spc="-1" strike="noStrike">
                <a:solidFill>
                  <a:srgbClr val="ffffff"/>
                </a:solidFill>
                <a:latin typeface="Times New Roman"/>
              </a:rPr>
              <a:t>program</a:t>
            </a:r>
            <a:r>
              <a:rPr b="0" lang="en-US" sz="1600" spc="-1" strike="noStrike">
                <a:solidFill>
                  <a:srgbClr val="000000"/>
                </a:solidFill>
                <a:latin typeface="Times New Roman"/>
              </a:rPr>
              <a:t> </a:t>
            </a:r>
            <a:r>
              <a:rPr b="1" lang="en-US" sz="1600" spc="-1" strike="noStrike">
                <a:solidFill>
                  <a:srgbClr val="ffffff"/>
                </a:solidFill>
                <a:latin typeface="Times New Roman"/>
              </a:rPr>
              <a:t>memory</a:t>
            </a:r>
            <a:r>
              <a:rPr b="0" lang="en-US" sz="1600" spc="-1" strike="noStrike">
                <a:solidFill>
                  <a:srgbClr val="000000"/>
                </a:solidFill>
                <a:latin typeface="Times New Roman"/>
              </a:rPr>
              <a:t> </a:t>
            </a:r>
            <a:r>
              <a:rPr b="1" lang="en-US" sz="1600" spc="-1" strike="noStrike">
                <a:solidFill>
                  <a:srgbClr val="ffffff"/>
                </a:solidFill>
                <a:latin typeface="Times New Roman"/>
              </a:rPr>
              <a:t>page.</a:t>
            </a:r>
            <a:endParaRPr b="0" lang="es-AR" sz="1600" spc="-1" strike="noStrike">
              <a:solidFill>
                <a:srgbClr val="000000"/>
              </a:solidFill>
              <a:latin typeface="Arial"/>
            </a:endParaRPr>
          </a:p>
        </p:txBody>
      </p:sp>
      <p:sp>
        <p:nvSpPr>
          <p:cNvPr id="1037" name="TextBox 1"/>
          <p:cNvSpPr/>
          <p:nvPr/>
        </p:nvSpPr>
        <p:spPr>
          <a:xfrm>
            <a:off x="5573880" y="297288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0</a:t>
            </a:r>
            <a:endParaRPr b="0" lang="es-AR" sz="1090" spc="-1" strike="noStrike">
              <a:solidFill>
                <a:srgbClr val="000000"/>
              </a:solidFill>
              <a:latin typeface="Arial"/>
            </a:endParaRPr>
          </a:p>
        </p:txBody>
      </p:sp>
      <p:sp>
        <p:nvSpPr>
          <p:cNvPr id="1038" name="TextBox 1"/>
          <p:cNvSpPr/>
          <p:nvPr/>
        </p:nvSpPr>
        <p:spPr>
          <a:xfrm>
            <a:off x="5112360" y="297288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1</a:t>
            </a:r>
            <a:endParaRPr b="0" lang="es-AR" sz="1090" spc="-1" strike="noStrike">
              <a:solidFill>
                <a:srgbClr val="000000"/>
              </a:solidFill>
              <a:latin typeface="Arial"/>
            </a:endParaRPr>
          </a:p>
        </p:txBody>
      </p:sp>
      <p:sp>
        <p:nvSpPr>
          <p:cNvPr id="1039" name="TextBox 1"/>
          <p:cNvSpPr/>
          <p:nvPr/>
        </p:nvSpPr>
        <p:spPr>
          <a:xfrm>
            <a:off x="4650120" y="297288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2</a:t>
            </a:r>
            <a:endParaRPr b="0" lang="es-AR" sz="1090" spc="-1" strike="noStrike">
              <a:solidFill>
                <a:srgbClr val="000000"/>
              </a:solidFill>
              <a:latin typeface="Arial"/>
            </a:endParaRPr>
          </a:p>
        </p:txBody>
      </p:sp>
      <p:sp>
        <p:nvSpPr>
          <p:cNvPr id="1040" name="TextBox 1"/>
          <p:cNvSpPr/>
          <p:nvPr/>
        </p:nvSpPr>
        <p:spPr>
          <a:xfrm>
            <a:off x="2528640" y="2638440"/>
            <a:ext cx="1664280" cy="502560"/>
          </a:xfrm>
          <a:prstGeom prst="rect">
            <a:avLst/>
          </a:prstGeom>
          <a:noFill/>
          <a:ln w="0">
            <a:noFill/>
          </a:ln>
        </p:spPr>
        <p:style>
          <a:lnRef idx="0"/>
          <a:fillRef idx="0"/>
          <a:effectRef idx="0"/>
          <a:fontRef idx="minor"/>
        </p:style>
        <p:txBody>
          <a:bodyPr wrap="none" lIns="0" rIns="0" tIns="0" bIns="45000" anchor="t">
            <a:spAutoFit/>
          </a:bodyPr>
          <a:p>
            <a:pPr>
              <a:lnSpc>
                <a:spcPts val="2200"/>
              </a:lnSpc>
              <a:tabLst>
                <a:tab algn="l" pos="50760"/>
              </a:tabLst>
            </a:pPr>
            <a:r>
              <a:rPr b="1" lang="en-US" sz="1600" spc="-1" strike="noStrike">
                <a:solidFill>
                  <a:srgbClr val="000000"/>
                </a:solidFill>
                <a:latin typeface="Times New Roman"/>
              </a:rPr>
              <a:t>Registro</a:t>
            </a:r>
            <a:r>
              <a:rPr b="0" lang="en-US" sz="1600" spc="-1" strike="noStrike">
                <a:solidFill>
                  <a:srgbClr val="000000"/>
                </a:solidFill>
                <a:latin typeface="Times New Roman"/>
              </a:rPr>
              <a:t> </a:t>
            </a:r>
            <a:r>
              <a:rPr b="1" lang="en-US" sz="1600" spc="-1" strike="noStrike">
                <a:solidFill>
                  <a:srgbClr val="000000"/>
                </a:solidFill>
                <a:latin typeface="Times New Roman"/>
              </a:rPr>
              <a:t>PCLATH</a:t>
            </a:r>
            <a:endParaRPr b="0" lang="es-AR" sz="1600" spc="-1" strike="noStrike">
              <a:solidFill>
                <a:srgbClr val="000000"/>
              </a:solidFill>
              <a:latin typeface="Arial"/>
            </a:endParaRPr>
          </a:p>
          <a:p>
            <a:pPr>
              <a:lnSpc>
                <a:spcPts val="1400"/>
              </a:lnSpc>
              <a:tabLst>
                <a:tab algn="l" pos="50760"/>
              </a:tabLst>
            </a:pPr>
            <a:r>
              <a:rPr b="0" lang="en-US" sz="1800" spc="-1" strike="noStrike">
                <a:solidFill>
                  <a:srgbClr val="000000"/>
                </a:solidFill>
                <a:latin typeface="Calibri"/>
              </a:rPr>
              <a:t>	</a:t>
            </a:r>
            <a:r>
              <a:rPr b="1" lang="en-US" sz="1090" spc="-1" strike="noStrike">
                <a:solidFill>
                  <a:srgbClr val="000000"/>
                </a:solidFill>
                <a:latin typeface="Times New Roman"/>
              </a:rPr>
              <a:t>7</a:t>
            </a:r>
            <a:r>
              <a:rPr b="0" lang="en-US" sz="1090" spc="-1" strike="noStrike">
                <a:solidFill>
                  <a:srgbClr val="000000"/>
                </a:solidFill>
                <a:latin typeface="Times New Roman"/>
              </a:rPr>
              <a:t>         </a:t>
            </a:r>
            <a:r>
              <a:rPr b="1" lang="en-US" sz="1090" spc="-1" strike="noStrike">
                <a:solidFill>
                  <a:srgbClr val="000000"/>
                </a:solidFill>
                <a:latin typeface="Times New Roman"/>
              </a:rPr>
              <a:t>6</a:t>
            </a:r>
            <a:r>
              <a:rPr b="0" lang="en-US" sz="1090" spc="-1" strike="noStrike">
                <a:solidFill>
                  <a:srgbClr val="000000"/>
                </a:solidFill>
                <a:latin typeface="Times New Roman"/>
              </a:rPr>
              <a:t>         </a:t>
            </a:r>
            <a:r>
              <a:rPr b="1" lang="en-US" sz="1090" spc="-1" strike="noStrike">
                <a:solidFill>
                  <a:srgbClr val="000000"/>
                </a:solidFill>
                <a:latin typeface="Times New Roman"/>
              </a:rPr>
              <a:t>5</a:t>
            </a:r>
            <a:r>
              <a:rPr b="0" lang="en-US" sz="1090" spc="-1" strike="noStrike">
                <a:solidFill>
                  <a:srgbClr val="000000"/>
                </a:solidFill>
                <a:latin typeface="Times New Roman"/>
              </a:rPr>
              <a:t>         </a:t>
            </a:r>
            <a:r>
              <a:rPr b="1" lang="en-US" sz="1090" spc="-1" strike="noStrike">
                <a:solidFill>
                  <a:srgbClr val="000000"/>
                </a:solidFill>
                <a:latin typeface="Times New Roman"/>
              </a:rPr>
              <a:t>4</a:t>
            </a:r>
            <a:r>
              <a:rPr b="0" lang="en-US" sz="1090" spc="-1" strike="noStrike">
                <a:solidFill>
                  <a:srgbClr val="000000"/>
                </a:solidFill>
                <a:latin typeface="Times New Roman"/>
              </a:rPr>
              <a:t>         </a:t>
            </a:r>
            <a:r>
              <a:rPr b="1" lang="en-US" sz="1090" spc="-1" strike="noStrike">
                <a:solidFill>
                  <a:srgbClr val="000000"/>
                </a:solidFill>
                <a:latin typeface="Times New Roman"/>
              </a:rPr>
              <a:t>3</a:t>
            </a:r>
            <a:endParaRPr b="0" lang="es-AR" sz="1090" spc="-1" strike="noStrike">
              <a:solidFill>
                <a:srgbClr val="000000"/>
              </a:solidFill>
              <a:latin typeface="Arial"/>
            </a:endParaRPr>
          </a:p>
        </p:txBody>
      </p:sp>
      <p:sp>
        <p:nvSpPr>
          <p:cNvPr id="1041" name="TextBox 1"/>
          <p:cNvSpPr/>
          <p:nvPr/>
        </p:nvSpPr>
        <p:spPr>
          <a:xfrm>
            <a:off x="2318040" y="3391920"/>
            <a:ext cx="6804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a:t>
            </a:r>
            <a:endParaRPr b="0" lang="es-AR" sz="1600" spc="-1" strike="noStrike">
              <a:solidFill>
                <a:srgbClr val="000000"/>
              </a:solidFill>
              <a:latin typeface="Arial"/>
            </a:endParaRPr>
          </a:p>
        </p:txBody>
      </p:sp>
      <p:sp>
        <p:nvSpPr>
          <p:cNvPr id="1042" name="TextBox 1"/>
          <p:cNvSpPr/>
          <p:nvPr/>
        </p:nvSpPr>
        <p:spPr>
          <a:xfrm>
            <a:off x="2779560" y="3391920"/>
            <a:ext cx="6804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a:t>
            </a:r>
            <a:endParaRPr b="0" lang="es-AR" sz="1600" spc="-1" strike="noStrike">
              <a:solidFill>
                <a:srgbClr val="000000"/>
              </a:solidFill>
              <a:latin typeface="Arial"/>
            </a:endParaRPr>
          </a:p>
        </p:txBody>
      </p:sp>
      <p:sp>
        <p:nvSpPr>
          <p:cNvPr id="1043" name="TextBox 1"/>
          <p:cNvSpPr/>
          <p:nvPr/>
        </p:nvSpPr>
        <p:spPr>
          <a:xfrm>
            <a:off x="3241440" y="3391920"/>
            <a:ext cx="6804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a:t>
            </a:r>
            <a:endParaRPr b="0" lang="es-AR" sz="1600" spc="-1" strike="noStrike">
              <a:solidFill>
                <a:srgbClr val="000000"/>
              </a:solidFill>
              <a:latin typeface="Arial"/>
            </a:endParaRPr>
          </a:p>
        </p:txBody>
      </p:sp>
      <p:sp>
        <p:nvSpPr>
          <p:cNvPr id="1044" name="TextBox 1"/>
          <p:cNvSpPr/>
          <p:nvPr/>
        </p:nvSpPr>
        <p:spPr>
          <a:xfrm>
            <a:off x="369396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45" name="TextBox 1"/>
          <p:cNvSpPr/>
          <p:nvPr/>
        </p:nvSpPr>
        <p:spPr>
          <a:xfrm>
            <a:off x="415548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46" name="TextBox 1"/>
          <p:cNvSpPr/>
          <p:nvPr/>
        </p:nvSpPr>
        <p:spPr>
          <a:xfrm>
            <a:off x="461736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47" name="TextBox 1"/>
          <p:cNvSpPr/>
          <p:nvPr/>
        </p:nvSpPr>
        <p:spPr>
          <a:xfrm>
            <a:off x="507888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48" name="TextBox 1"/>
          <p:cNvSpPr/>
          <p:nvPr/>
        </p:nvSpPr>
        <p:spPr>
          <a:xfrm>
            <a:off x="555804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49" name="TextBox 1"/>
          <p:cNvSpPr/>
          <p:nvPr/>
        </p:nvSpPr>
        <p:spPr>
          <a:xfrm>
            <a:off x="12620160" y="3039840"/>
            <a:ext cx="71280" cy="235800"/>
          </a:xfrm>
          <a:prstGeom prst="rect">
            <a:avLst/>
          </a:prstGeom>
          <a:noFill/>
          <a:ln w="0">
            <a:noFill/>
          </a:ln>
        </p:spPr>
        <p:style>
          <a:lnRef idx="0"/>
          <a:fillRef idx="0"/>
          <a:effectRef idx="0"/>
          <a:fontRef idx="minor"/>
        </p:style>
        <p:txBody>
          <a:bodyPr wrap="none" lIns="0" rIns="0" tIns="0" bIns="45000" anchor="t">
            <a:spAutoFit/>
          </a:bodyPr>
          <a:p>
            <a:pPr>
              <a:lnSpc>
                <a:spcPts val="1500"/>
              </a:lnSpc>
            </a:pPr>
            <a:r>
              <a:rPr b="1" lang="en-US" sz="1090" spc="-1" strike="noStrike">
                <a:solidFill>
                  <a:srgbClr val="000000"/>
                </a:solidFill>
                <a:latin typeface="Times New Roman"/>
              </a:rPr>
              <a:t>0</a:t>
            </a:r>
            <a:endParaRPr b="0" lang="es-AR" sz="1090" spc="-1" strike="noStrike">
              <a:solidFill>
                <a:srgbClr val="000000"/>
              </a:solidFill>
              <a:latin typeface="Arial"/>
            </a:endParaRPr>
          </a:p>
        </p:txBody>
      </p:sp>
      <p:sp>
        <p:nvSpPr>
          <p:cNvPr id="1050" name="TextBox 1"/>
          <p:cNvSpPr/>
          <p:nvPr/>
        </p:nvSpPr>
        <p:spPr>
          <a:xfrm>
            <a:off x="6755760" y="3391920"/>
            <a:ext cx="66564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Opcode</a:t>
            </a:r>
            <a:endParaRPr b="0" lang="es-AR" sz="1600" spc="-1" strike="noStrike">
              <a:solidFill>
                <a:srgbClr val="000000"/>
              </a:solidFill>
              <a:latin typeface="Arial"/>
            </a:endParaRPr>
          </a:p>
        </p:txBody>
      </p:sp>
      <p:sp>
        <p:nvSpPr>
          <p:cNvPr id="1051" name="TextBox 1"/>
          <p:cNvSpPr/>
          <p:nvPr/>
        </p:nvSpPr>
        <p:spPr>
          <a:xfrm>
            <a:off x="795240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52" name="TextBox 1"/>
          <p:cNvSpPr/>
          <p:nvPr/>
        </p:nvSpPr>
        <p:spPr>
          <a:xfrm>
            <a:off x="843120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53" name="TextBox 1"/>
          <p:cNvSpPr/>
          <p:nvPr/>
        </p:nvSpPr>
        <p:spPr>
          <a:xfrm>
            <a:off x="889272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54" name="TextBox 1"/>
          <p:cNvSpPr/>
          <p:nvPr/>
        </p:nvSpPr>
        <p:spPr>
          <a:xfrm>
            <a:off x="935496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55" name="TextBox 1"/>
          <p:cNvSpPr/>
          <p:nvPr/>
        </p:nvSpPr>
        <p:spPr>
          <a:xfrm>
            <a:off x="981648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56" name="TextBox 1"/>
          <p:cNvSpPr/>
          <p:nvPr/>
        </p:nvSpPr>
        <p:spPr>
          <a:xfrm>
            <a:off x="7054920" y="2638440"/>
            <a:ext cx="4618080" cy="540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Instrucción</a:t>
            </a:r>
            <a:r>
              <a:rPr b="0" lang="en-US" sz="1600" spc="-1" strike="noStrike">
                <a:solidFill>
                  <a:srgbClr val="000000"/>
                </a:solidFill>
                <a:latin typeface="Times New Roman"/>
              </a:rPr>
              <a:t> </a:t>
            </a:r>
            <a:r>
              <a:rPr b="1" lang="en-US" sz="1600" spc="-1" strike="noStrike">
                <a:solidFill>
                  <a:srgbClr val="000000"/>
                </a:solidFill>
                <a:latin typeface="Times New Roman"/>
              </a:rPr>
              <a:t>CALL</a:t>
            </a:r>
            <a:r>
              <a:rPr b="0" lang="en-US" sz="1600" spc="-1" strike="noStrike">
                <a:solidFill>
                  <a:srgbClr val="000000"/>
                </a:solidFill>
                <a:latin typeface="Times New Roman"/>
              </a:rPr>
              <a:t>  </a:t>
            </a:r>
            <a:r>
              <a:rPr b="1" lang="en-US" sz="1600" spc="-1" strike="noStrike">
                <a:solidFill>
                  <a:srgbClr val="000000"/>
                </a:solidFill>
                <a:latin typeface="Times New Roman"/>
              </a:rPr>
              <a:t>en</a:t>
            </a:r>
            <a:r>
              <a:rPr b="0" lang="en-US" sz="1600" spc="-1" strike="noStrike">
                <a:solidFill>
                  <a:srgbClr val="000000"/>
                </a:solidFill>
                <a:latin typeface="Times New Roman"/>
              </a:rPr>
              <a:t> </a:t>
            </a:r>
            <a:r>
              <a:rPr b="1" lang="en-US" sz="1600" spc="-1" strike="noStrike">
                <a:solidFill>
                  <a:srgbClr val="000000"/>
                </a:solidFill>
                <a:latin typeface="Times New Roman"/>
              </a:rPr>
              <a:t>Memoria</a:t>
            </a:r>
            <a:r>
              <a:rPr b="0" lang="en-US" sz="1600" spc="-1" strike="noStrike">
                <a:solidFill>
                  <a:srgbClr val="000000"/>
                </a:solidFill>
                <a:latin typeface="Times New Roman"/>
              </a:rPr>
              <a:t> </a:t>
            </a:r>
            <a:r>
              <a:rPr b="1" lang="en-US" sz="1600" spc="-1" strike="noStrike">
                <a:solidFill>
                  <a:srgbClr val="000000"/>
                </a:solidFill>
                <a:latin typeface="Times New Roman"/>
              </a:rPr>
              <a:t>de</a:t>
            </a:r>
            <a:r>
              <a:rPr b="0" lang="en-US" sz="1600" spc="-1" strike="noStrike">
                <a:solidFill>
                  <a:srgbClr val="000000"/>
                </a:solidFill>
                <a:latin typeface="Times New Roman"/>
              </a:rPr>
              <a:t> </a:t>
            </a:r>
            <a:r>
              <a:rPr b="1" lang="en-US" sz="1600" spc="-1" strike="noStrike">
                <a:solidFill>
                  <a:srgbClr val="000000"/>
                </a:solidFill>
                <a:latin typeface="Times New Roman"/>
              </a:rPr>
              <a:t>Programa</a:t>
            </a:r>
            <a:endParaRPr b="0" lang="es-AR" sz="1600" spc="-1" strike="noStrike">
              <a:solidFill>
                <a:srgbClr val="000000"/>
              </a:solidFill>
              <a:latin typeface="Arial"/>
            </a:endParaRPr>
          </a:p>
          <a:p>
            <a:pPr>
              <a:lnSpc>
                <a:spcPts val="1701"/>
              </a:lnSpc>
            </a:pPr>
            <a:r>
              <a:rPr b="1" lang="en-US" sz="1090" spc="-1" strike="noStrike">
                <a:solidFill>
                  <a:srgbClr val="000000"/>
                </a:solidFill>
                <a:latin typeface="Times New Roman"/>
              </a:rPr>
              <a:t>13</a:t>
            </a:r>
            <a:r>
              <a:rPr b="0" lang="en-US" sz="1090" spc="-1" strike="noStrike">
                <a:solidFill>
                  <a:srgbClr val="000000"/>
                </a:solidFill>
                <a:latin typeface="Times New Roman"/>
              </a:rPr>
              <a:t>      </a:t>
            </a:r>
            <a:r>
              <a:rPr b="1" lang="en-US" sz="1090" spc="-1" strike="noStrike">
                <a:solidFill>
                  <a:srgbClr val="000000"/>
                </a:solidFill>
                <a:latin typeface="Times New Roman"/>
              </a:rPr>
              <a:t>12</a:t>
            </a:r>
            <a:r>
              <a:rPr b="0" lang="en-US" sz="1090" spc="-1" strike="noStrike">
                <a:solidFill>
                  <a:srgbClr val="000000"/>
                </a:solidFill>
                <a:latin typeface="Times New Roman"/>
              </a:rPr>
              <a:t>      </a:t>
            </a:r>
            <a:r>
              <a:rPr b="1" lang="en-US" sz="1090" spc="-1" strike="noStrike">
                <a:solidFill>
                  <a:srgbClr val="000000"/>
                </a:solidFill>
                <a:latin typeface="Times New Roman"/>
              </a:rPr>
              <a:t>11</a:t>
            </a:r>
            <a:r>
              <a:rPr b="0" lang="en-US" sz="1090" spc="-1" strike="noStrike">
                <a:solidFill>
                  <a:srgbClr val="000000"/>
                </a:solidFill>
                <a:latin typeface="Times New Roman"/>
              </a:rPr>
              <a:t>      </a:t>
            </a:r>
            <a:r>
              <a:rPr b="1" lang="en-US" sz="1090" spc="-1" strike="noStrike">
                <a:solidFill>
                  <a:srgbClr val="000000"/>
                </a:solidFill>
                <a:latin typeface="Times New Roman"/>
              </a:rPr>
              <a:t>10</a:t>
            </a:r>
            <a:r>
              <a:rPr b="0" lang="en-US" sz="1090" spc="-1" strike="noStrike">
                <a:solidFill>
                  <a:srgbClr val="000000"/>
                </a:solidFill>
                <a:latin typeface="Times New Roman"/>
              </a:rPr>
              <a:t>        </a:t>
            </a:r>
            <a:r>
              <a:rPr b="1" lang="en-US" sz="1090" spc="-1" strike="noStrike">
                <a:solidFill>
                  <a:srgbClr val="000000"/>
                </a:solidFill>
                <a:latin typeface="Times New Roman"/>
              </a:rPr>
              <a:t>9</a:t>
            </a:r>
            <a:r>
              <a:rPr b="0" lang="en-US" sz="1090" spc="-1" strike="noStrike">
                <a:solidFill>
                  <a:srgbClr val="000000"/>
                </a:solidFill>
                <a:latin typeface="Times New Roman"/>
              </a:rPr>
              <a:t>         </a:t>
            </a:r>
            <a:r>
              <a:rPr b="1" lang="en-US" sz="1090" spc="-1" strike="noStrike">
                <a:solidFill>
                  <a:srgbClr val="000000"/>
                </a:solidFill>
                <a:latin typeface="Times New Roman"/>
              </a:rPr>
              <a:t>8</a:t>
            </a:r>
            <a:r>
              <a:rPr b="0" lang="en-US" sz="1090" spc="-1" strike="noStrike">
                <a:solidFill>
                  <a:srgbClr val="000000"/>
                </a:solidFill>
                <a:latin typeface="Times New Roman"/>
              </a:rPr>
              <a:t>         </a:t>
            </a:r>
            <a:r>
              <a:rPr b="1" lang="en-US" sz="1090" spc="-1" strike="noStrike">
                <a:solidFill>
                  <a:srgbClr val="000000"/>
                </a:solidFill>
                <a:latin typeface="Times New Roman"/>
              </a:rPr>
              <a:t>7</a:t>
            </a:r>
            <a:r>
              <a:rPr b="0" lang="en-US" sz="1090" spc="-1" strike="noStrike">
                <a:solidFill>
                  <a:srgbClr val="000000"/>
                </a:solidFill>
                <a:latin typeface="Times New Roman"/>
              </a:rPr>
              <a:t>         </a:t>
            </a:r>
            <a:r>
              <a:rPr b="1" lang="en-US" sz="1090" spc="-1" strike="noStrike">
                <a:solidFill>
                  <a:srgbClr val="000000"/>
                </a:solidFill>
                <a:latin typeface="Times New Roman"/>
              </a:rPr>
              <a:t>6</a:t>
            </a:r>
            <a:r>
              <a:rPr b="0" lang="en-US" sz="1090" spc="-1" strike="noStrike">
                <a:solidFill>
                  <a:srgbClr val="000000"/>
                </a:solidFill>
                <a:latin typeface="Times New Roman"/>
              </a:rPr>
              <a:t>         </a:t>
            </a:r>
            <a:r>
              <a:rPr b="1" lang="en-US" sz="1090" spc="-1" strike="noStrike">
                <a:solidFill>
                  <a:srgbClr val="000000"/>
                </a:solidFill>
                <a:latin typeface="Times New Roman"/>
              </a:rPr>
              <a:t>5</a:t>
            </a:r>
            <a:r>
              <a:rPr b="0" lang="en-US" sz="1090" spc="-1" strike="noStrike">
                <a:solidFill>
                  <a:srgbClr val="000000"/>
                </a:solidFill>
                <a:latin typeface="Times New Roman"/>
              </a:rPr>
              <a:t>         </a:t>
            </a:r>
            <a:r>
              <a:rPr b="1" lang="en-US" sz="1090" spc="-1" strike="noStrike">
                <a:solidFill>
                  <a:srgbClr val="000000"/>
                </a:solidFill>
                <a:latin typeface="Times New Roman"/>
              </a:rPr>
              <a:t>4</a:t>
            </a:r>
            <a:r>
              <a:rPr b="0" lang="en-US" sz="1090" spc="-1" strike="noStrike">
                <a:solidFill>
                  <a:srgbClr val="000000"/>
                </a:solidFill>
                <a:latin typeface="Times New Roman"/>
              </a:rPr>
              <a:t>         </a:t>
            </a:r>
            <a:r>
              <a:rPr b="1" lang="en-US" sz="1090" spc="-1" strike="noStrike">
                <a:solidFill>
                  <a:srgbClr val="000000"/>
                </a:solidFill>
                <a:latin typeface="Times New Roman"/>
              </a:rPr>
              <a:t>3</a:t>
            </a:r>
            <a:r>
              <a:rPr b="0" lang="en-US" sz="1090" spc="-1" strike="noStrike">
                <a:solidFill>
                  <a:srgbClr val="000000"/>
                </a:solidFill>
                <a:latin typeface="Times New Roman"/>
              </a:rPr>
              <a:t>         </a:t>
            </a:r>
            <a:r>
              <a:rPr b="1" lang="en-US" sz="1090" spc="-1" strike="noStrike">
                <a:solidFill>
                  <a:srgbClr val="000000"/>
                </a:solidFill>
                <a:latin typeface="Times New Roman"/>
              </a:rPr>
              <a:t>2</a:t>
            </a:r>
            <a:r>
              <a:rPr b="0" lang="en-US" sz="1090" spc="-1" strike="noStrike">
                <a:solidFill>
                  <a:srgbClr val="000000"/>
                </a:solidFill>
                <a:latin typeface="Times New Roman"/>
              </a:rPr>
              <a:t>         </a:t>
            </a:r>
            <a:r>
              <a:rPr b="1" lang="en-US" sz="1090" spc="-1" strike="noStrike">
                <a:solidFill>
                  <a:srgbClr val="000000"/>
                </a:solidFill>
                <a:latin typeface="Times New Roman"/>
              </a:rPr>
              <a:t>1</a:t>
            </a:r>
            <a:endParaRPr b="0" lang="es-AR" sz="1090" spc="-1" strike="noStrike">
              <a:solidFill>
                <a:srgbClr val="000000"/>
              </a:solidFill>
              <a:latin typeface="Arial"/>
            </a:endParaRPr>
          </a:p>
        </p:txBody>
      </p:sp>
      <p:sp>
        <p:nvSpPr>
          <p:cNvPr id="1057" name="TextBox 1"/>
          <p:cNvSpPr/>
          <p:nvPr/>
        </p:nvSpPr>
        <p:spPr>
          <a:xfrm>
            <a:off x="1029528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58" name="TextBox 1"/>
          <p:cNvSpPr/>
          <p:nvPr/>
        </p:nvSpPr>
        <p:spPr>
          <a:xfrm>
            <a:off x="1075716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59" name="TextBox 1"/>
          <p:cNvSpPr/>
          <p:nvPr/>
        </p:nvSpPr>
        <p:spPr>
          <a:xfrm>
            <a:off x="1121868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60" name="TextBox 1"/>
          <p:cNvSpPr/>
          <p:nvPr/>
        </p:nvSpPr>
        <p:spPr>
          <a:xfrm>
            <a:off x="1169784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61" name="TextBox 1"/>
          <p:cNvSpPr/>
          <p:nvPr/>
        </p:nvSpPr>
        <p:spPr>
          <a:xfrm>
            <a:off x="1215936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62" name="TextBox 1"/>
          <p:cNvSpPr/>
          <p:nvPr/>
        </p:nvSpPr>
        <p:spPr>
          <a:xfrm>
            <a:off x="12621240" y="33919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63" name="TextBox 1"/>
          <p:cNvSpPr/>
          <p:nvPr/>
        </p:nvSpPr>
        <p:spPr>
          <a:xfrm>
            <a:off x="2484000" y="4012200"/>
            <a:ext cx="98424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Registro</a:t>
            </a:r>
            <a:r>
              <a:rPr b="0" lang="en-US" sz="1600" spc="-1" strike="noStrike">
                <a:solidFill>
                  <a:srgbClr val="000000"/>
                </a:solidFill>
                <a:latin typeface="Times New Roman"/>
              </a:rPr>
              <a:t> </a:t>
            </a:r>
            <a:r>
              <a:rPr b="1" lang="en-US" sz="1600" spc="-1" strike="noStrike">
                <a:solidFill>
                  <a:srgbClr val="000000"/>
                </a:solidFill>
                <a:latin typeface="Times New Roman"/>
              </a:rPr>
              <a:t>W</a:t>
            </a:r>
            <a:endParaRPr b="0" lang="es-AR" sz="1600" spc="-1" strike="noStrike">
              <a:solidFill>
                <a:srgbClr val="000000"/>
              </a:solidFill>
              <a:latin typeface="Arial"/>
            </a:endParaRPr>
          </a:p>
        </p:txBody>
      </p:sp>
      <p:sp>
        <p:nvSpPr>
          <p:cNvPr id="1064" name="TextBox 1"/>
          <p:cNvSpPr/>
          <p:nvPr/>
        </p:nvSpPr>
        <p:spPr>
          <a:xfrm>
            <a:off x="7111800" y="4012200"/>
            <a:ext cx="308448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Contador</a:t>
            </a:r>
            <a:r>
              <a:rPr b="0" lang="en-US" sz="1600" spc="-1" strike="noStrike">
                <a:solidFill>
                  <a:srgbClr val="000000"/>
                </a:solidFill>
                <a:latin typeface="Times New Roman"/>
              </a:rPr>
              <a:t> </a:t>
            </a:r>
            <a:r>
              <a:rPr b="1" lang="en-US" sz="1600" spc="-1" strike="noStrike">
                <a:solidFill>
                  <a:srgbClr val="000000"/>
                </a:solidFill>
                <a:latin typeface="Times New Roman"/>
              </a:rPr>
              <a:t>de</a:t>
            </a:r>
            <a:r>
              <a:rPr b="0" lang="en-US" sz="1600" spc="-1" strike="noStrike">
                <a:solidFill>
                  <a:srgbClr val="000000"/>
                </a:solidFill>
                <a:latin typeface="Times New Roman"/>
              </a:rPr>
              <a:t> </a:t>
            </a:r>
            <a:r>
              <a:rPr b="1" lang="en-US" sz="1600" spc="-1" strike="noStrike">
                <a:solidFill>
                  <a:srgbClr val="000000"/>
                </a:solidFill>
                <a:latin typeface="Times New Roman"/>
              </a:rPr>
              <a:t>Programa</a:t>
            </a:r>
            <a:r>
              <a:rPr b="0" lang="en-US" sz="1600" spc="-1" strike="noStrike">
                <a:solidFill>
                  <a:srgbClr val="000000"/>
                </a:solidFill>
                <a:latin typeface="Times New Roman"/>
              </a:rPr>
              <a:t> </a:t>
            </a:r>
            <a:r>
              <a:rPr b="1" lang="en-US" sz="1600" spc="-1" strike="noStrike">
                <a:solidFill>
                  <a:srgbClr val="000000"/>
                </a:solidFill>
                <a:latin typeface="Times New Roman"/>
              </a:rPr>
              <a:t>-</a:t>
            </a:r>
            <a:r>
              <a:rPr b="0" lang="en-US" sz="1600" spc="-1" strike="noStrike">
                <a:solidFill>
                  <a:srgbClr val="000000"/>
                </a:solidFill>
                <a:latin typeface="Times New Roman"/>
              </a:rPr>
              <a:t> </a:t>
            </a:r>
            <a:r>
              <a:rPr b="1" lang="en-US" sz="1600" spc="-1" strike="noStrike">
                <a:solidFill>
                  <a:srgbClr val="000000"/>
                </a:solidFill>
                <a:latin typeface="Times New Roman"/>
              </a:rPr>
              <a:t>PCH:PCL</a:t>
            </a:r>
            <a:endParaRPr b="0" lang="es-AR" sz="1600" spc="-1" strike="noStrike">
              <a:solidFill>
                <a:srgbClr val="000000"/>
              </a:solidFill>
              <a:latin typeface="Arial"/>
            </a:endParaRPr>
          </a:p>
        </p:txBody>
      </p:sp>
      <p:sp>
        <p:nvSpPr>
          <p:cNvPr id="1065" name="TextBox 1"/>
          <p:cNvSpPr/>
          <p:nvPr/>
        </p:nvSpPr>
        <p:spPr>
          <a:xfrm>
            <a:off x="6576120" y="4531320"/>
            <a:ext cx="6804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a:t>
            </a:r>
            <a:endParaRPr b="0" lang="es-AR" sz="1600" spc="-1" strike="noStrike">
              <a:solidFill>
                <a:srgbClr val="000000"/>
              </a:solidFill>
              <a:latin typeface="Arial"/>
            </a:endParaRPr>
          </a:p>
        </p:txBody>
      </p:sp>
      <p:sp>
        <p:nvSpPr>
          <p:cNvPr id="1066" name="TextBox 1"/>
          <p:cNvSpPr/>
          <p:nvPr/>
        </p:nvSpPr>
        <p:spPr>
          <a:xfrm>
            <a:off x="702864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67" name="TextBox 1"/>
          <p:cNvSpPr/>
          <p:nvPr/>
        </p:nvSpPr>
        <p:spPr>
          <a:xfrm>
            <a:off x="749088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68" name="TextBox 1"/>
          <p:cNvSpPr/>
          <p:nvPr/>
        </p:nvSpPr>
        <p:spPr>
          <a:xfrm>
            <a:off x="3790440" y="4447440"/>
            <a:ext cx="372960" cy="464400"/>
          </a:xfrm>
          <a:prstGeom prst="rect">
            <a:avLst/>
          </a:prstGeom>
          <a:noFill/>
          <a:ln w="0">
            <a:noFill/>
          </a:ln>
        </p:spPr>
        <p:style>
          <a:lnRef idx="0"/>
          <a:fillRef idx="0"/>
          <a:effectRef idx="0"/>
          <a:fontRef idx="minor"/>
        </p:style>
        <p:txBody>
          <a:bodyPr wrap="none" lIns="0" rIns="0" tIns="0" bIns="45000" anchor="t">
            <a:spAutoFit/>
          </a:bodyPr>
          <a:p>
            <a:pPr>
              <a:lnSpc>
                <a:spcPts val="3300"/>
              </a:lnSpc>
            </a:pPr>
            <a:r>
              <a:rPr b="1" lang="en-US" sz="2400" spc="-1" strike="noStrike">
                <a:solidFill>
                  <a:srgbClr val="000000"/>
                </a:solidFill>
                <a:latin typeface="Times New Roman"/>
              </a:rPr>
              <a:t>FF</a:t>
            </a:r>
            <a:endParaRPr b="0" lang="es-AR" sz="2400" spc="-1" strike="noStrike">
              <a:solidFill>
                <a:srgbClr val="000000"/>
              </a:solidFill>
              <a:latin typeface="Arial"/>
            </a:endParaRPr>
          </a:p>
        </p:txBody>
      </p:sp>
      <p:sp>
        <p:nvSpPr>
          <p:cNvPr id="1069" name="TextBox 1"/>
          <p:cNvSpPr/>
          <p:nvPr/>
        </p:nvSpPr>
        <p:spPr>
          <a:xfrm>
            <a:off x="795240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70" name="TextBox 1"/>
          <p:cNvSpPr/>
          <p:nvPr/>
        </p:nvSpPr>
        <p:spPr>
          <a:xfrm>
            <a:off x="843120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71" name="TextBox 1"/>
          <p:cNvSpPr/>
          <p:nvPr/>
        </p:nvSpPr>
        <p:spPr>
          <a:xfrm>
            <a:off x="889272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72" name="TextBox 1"/>
          <p:cNvSpPr/>
          <p:nvPr/>
        </p:nvSpPr>
        <p:spPr>
          <a:xfrm>
            <a:off x="935496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73" name="TextBox 1"/>
          <p:cNvSpPr/>
          <p:nvPr/>
        </p:nvSpPr>
        <p:spPr>
          <a:xfrm>
            <a:off x="981648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74" name="TextBox 1"/>
          <p:cNvSpPr/>
          <p:nvPr/>
        </p:nvSpPr>
        <p:spPr>
          <a:xfrm>
            <a:off x="1027836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75" name="TextBox 1"/>
          <p:cNvSpPr/>
          <p:nvPr/>
        </p:nvSpPr>
        <p:spPr>
          <a:xfrm>
            <a:off x="1075716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76" name="TextBox 1"/>
          <p:cNvSpPr/>
          <p:nvPr/>
        </p:nvSpPr>
        <p:spPr>
          <a:xfrm>
            <a:off x="1121868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77" name="TextBox 1"/>
          <p:cNvSpPr/>
          <p:nvPr/>
        </p:nvSpPr>
        <p:spPr>
          <a:xfrm>
            <a:off x="1168092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78" name="TextBox 1"/>
          <p:cNvSpPr/>
          <p:nvPr/>
        </p:nvSpPr>
        <p:spPr>
          <a:xfrm>
            <a:off x="1214244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79" name="TextBox 1"/>
          <p:cNvSpPr/>
          <p:nvPr/>
        </p:nvSpPr>
        <p:spPr>
          <a:xfrm>
            <a:off x="12604320" y="4531320"/>
            <a:ext cx="10332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000000"/>
                </a:solidFill>
                <a:latin typeface="Times New Roman"/>
              </a:rPr>
              <a:t>0</a:t>
            </a:r>
            <a:endParaRPr b="0" lang="es-AR" sz="1600" spc="-1" strike="noStrike">
              <a:solidFill>
                <a:srgbClr val="000000"/>
              </a:solidFill>
              <a:latin typeface="Arial"/>
            </a:endParaRPr>
          </a:p>
        </p:txBody>
      </p:sp>
      <p:sp>
        <p:nvSpPr>
          <p:cNvPr id="1080" name="TextBox 1"/>
          <p:cNvSpPr/>
          <p:nvPr/>
        </p:nvSpPr>
        <p:spPr>
          <a:xfrm>
            <a:off x="5549040" y="6222960"/>
            <a:ext cx="839160" cy="26136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1" lang="en-US" sz="2200" spc="-1" strike="noStrike">
                <a:solidFill>
                  <a:srgbClr val="000000"/>
                </a:solidFill>
                <a:latin typeface="Courier New"/>
              </a:rPr>
              <a:t>movwf</a:t>
            </a:r>
            <a:endParaRPr b="0" lang="es-AR" sz="2200" spc="-1" strike="noStrike">
              <a:solidFill>
                <a:srgbClr val="000000"/>
              </a:solidFill>
              <a:latin typeface="Arial"/>
            </a:endParaRPr>
          </a:p>
        </p:txBody>
      </p:sp>
      <p:sp>
        <p:nvSpPr>
          <p:cNvPr id="1081" name="TextBox 1"/>
          <p:cNvSpPr/>
          <p:nvPr/>
        </p:nvSpPr>
        <p:spPr>
          <a:xfrm>
            <a:off x="8039520" y="6223320"/>
            <a:ext cx="1006920" cy="26136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1" lang="en-US" sz="2200" spc="-1" strike="noStrike">
                <a:solidFill>
                  <a:srgbClr val="000000"/>
                </a:solidFill>
                <a:latin typeface="Courier New"/>
              </a:rPr>
              <a:t>PCLATH</a:t>
            </a:r>
            <a:endParaRPr b="0" lang="es-AR" sz="2200" spc="-1" strike="noStrike">
              <a:solidFill>
                <a:srgbClr val="000000"/>
              </a:solidFill>
              <a:latin typeface="Arial"/>
            </a:endParaRPr>
          </a:p>
        </p:txBody>
      </p:sp>
      <p:sp>
        <p:nvSpPr>
          <p:cNvPr id="1082" name="TextBox 1"/>
          <p:cNvSpPr/>
          <p:nvPr/>
        </p:nvSpPr>
        <p:spPr>
          <a:xfrm>
            <a:off x="6062760" y="5335560"/>
            <a:ext cx="4755600" cy="60444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1" lang="en-US" sz="2200" spc="-1" strike="noStrike">
                <a:solidFill>
                  <a:srgbClr val="000000"/>
                </a:solidFill>
                <a:latin typeface="Courier New"/>
              </a:rPr>
              <a:t>org</a:t>
            </a:r>
            <a:r>
              <a:rPr b="0" lang="en-US" sz="2200" spc="-1" strike="noStrike">
                <a:solidFill>
                  <a:srgbClr val="000000"/>
                </a:solidFill>
                <a:latin typeface="Times New Roman"/>
              </a:rPr>
              <a:t>   </a:t>
            </a:r>
            <a:r>
              <a:rPr b="1" lang="en-US" sz="2200" spc="-1" strike="noStrike">
                <a:solidFill>
                  <a:srgbClr val="000000"/>
                </a:solidFill>
                <a:latin typeface="Courier New"/>
              </a:rPr>
              <a:t>0x0020</a:t>
            </a:r>
            <a:endParaRPr b="0" lang="es-AR" sz="2200" spc="-1" strike="noStrike">
              <a:solidFill>
                <a:srgbClr val="000000"/>
              </a:solidFill>
              <a:latin typeface="Arial"/>
            </a:endParaRPr>
          </a:p>
          <a:p>
            <a:pPr>
              <a:lnSpc>
                <a:spcPts val="2701"/>
              </a:lnSpc>
            </a:pPr>
            <a:r>
              <a:rPr b="1" lang="en-US" sz="2200" spc="-1" strike="noStrike">
                <a:solidFill>
                  <a:srgbClr val="000000"/>
                </a:solidFill>
                <a:latin typeface="Courier New"/>
              </a:rPr>
              <a:t>movlw</a:t>
            </a:r>
            <a:r>
              <a:rPr b="0" lang="en-US" sz="2200" spc="-1" strike="noStrike">
                <a:solidFill>
                  <a:srgbClr val="000000"/>
                </a:solidFill>
                <a:latin typeface="Times New Roman"/>
              </a:rPr>
              <a:t>                 </a:t>
            </a:r>
            <a:r>
              <a:rPr b="1" lang="en-US" sz="2200" spc="-1" strike="noStrike">
                <a:solidFill>
                  <a:srgbClr val="000000"/>
                </a:solidFill>
                <a:latin typeface="Courier New"/>
              </a:rPr>
              <a:t>HIGH</a:t>
            </a:r>
            <a:r>
              <a:rPr b="0" lang="en-US" sz="2200" spc="-1" strike="noStrike">
                <a:solidFill>
                  <a:srgbClr val="000000"/>
                </a:solidFill>
                <a:latin typeface="Times New Roman"/>
              </a:rPr>
              <a:t>   </a:t>
            </a:r>
            <a:r>
              <a:rPr b="1" lang="en-US" sz="2200" spc="-1" strike="noStrike">
                <a:solidFill>
                  <a:srgbClr val="000000"/>
                </a:solidFill>
                <a:latin typeface="Courier New"/>
              </a:rPr>
              <a:t>MiSubrutina</a:t>
            </a:r>
            <a:endParaRPr b="0" lang="es-AR" sz="2200" spc="-1" strike="noStrike">
              <a:solidFill>
                <a:srgbClr val="000000"/>
              </a:solidFill>
              <a:latin typeface="Arial"/>
            </a:endParaRPr>
          </a:p>
        </p:txBody>
      </p:sp>
      <p:sp>
        <p:nvSpPr>
          <p:cNvPr id="1083" name="TextBox 1"/>
          <p:cNvSpPr/>
          <p:nvPr/>
        </p:nvSpPr>
        <p:spPr>
          <a:xfrm>
            <a:off x="2455560" y="7981920"/>
            <a:ext cx="1845000" cy="26136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1" lang="en-US" sz="2200" spc="-1" strike="noStrike">
                <a:solidFill>
                  <a:srgbClr val="000000"/>
                </a:solidFill>
                <a:latin typeface="Courier New"/>
              </a:rPr>
              <a:t>MiSubrutina</a:t>
            </a:r>
            <a:endParaRPr b="0" lang="es-AR" sz="2200" spc="-1" strike="noStrike">
              <a:solidFill>
                <a:srgbClr val="000000"/>
              </a:solidFill>
              <a:latin typeface="Arial"/>
            </a:endParaRPr>
          </a:p>
        </p:txBody>
      </p:sp>
      <p:sp>
        <p:nvSpPr>
          <p:cNvPr id="1084" name="TextBox 1"/>
          <p:cNvSpPr/>
          <p:nvPr/>
        </p:nvSpPr>
        <p:spPr>
          <a:xfrm>
            <a:off x="5916960" y="6692400"/>
            <a:ext cx="3917880" cy="92160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1" lang="en-US" sz="2200" spc="-1" strike="noStrike">
                <a:solidFill>
                  <a:srgbClr val="000000"/>
                </a:solidFill>
                <a:latin typeface="Courier New"/>
              </a:rPr>
              <a:t>call</a:t>
            </a:r>
            <a:r>
              <a:rPr b="0" lang="en-US" sz="2200" spc="-1" strike="noStrike">
                <a:solidFill>
                  <a:srgbClr val="000000"/>
                </a:solidFill>
                <a:latin typeface="Times New Roman"/>
              </a:rPr>
              <a:t>                    </a:t>
            </a:r>
            <a:r>
              <a:rPr b="1" lang="en-US" sz="2200" spc="-1" strike="noStrike">
                <a:solidFill>
                  <a:srgbClr val="000000"/>
                </a:solidFill>
                <a:latin typeface="Courier New"/>
              </a:rPr>
              <a:t>MiSubrotina</a:t>
            </a:r>
            <a:endParaRPr b="0" lang="es-AR" sz="2200" spc="-1" strike="noStrike">
              <a:solidFill>
                <a:srgbClr val="000000"/>
              </a:solidFill>
              <a:latin typeface="Arial"/>
            </a:endParaRPr>
          </a:p>
          <a:p>
            <a:pPr>
              <a:lnSpc>
                <a:spcPts val="2599"/>
              </a:lnSpc>
            </a:pPr>
            <a:r>
              <a:rPr b="1" lang="en-US" sz="2200" spc="-1" strike="noStrike">
                <a:solidFill>
                  <a:srgbClr val="000000"/>
                </a:solidFill>
                <a:latin typeface="Courier New"/>
              </a:rPr>
              <a:t>…</a:t>
            </a:r>
            <a:endParaRPr b="0" lang="es-AR" sz="2200" spc="-1" strike="noStrike">
              <a:solidFill>
                <a:srgbClr val="000000"/>
              </a:solidFill>
              <a:latin typeface="Arial"/>
            </a:endParaRPr>
          </a:p>
          <a:p>
            <a:pPr>
              <a:lnSpc>
                <a:spcPts val="2599"/>
              </a:lnSpc>
            </a:pPr>
            <a:r>
              <a:rPr b="1" lang="en-US" sz="2200" spc="-1" strike="noStrike">
                <a:solidFill>
                  <a:srgbClr val="000000"/>
                </a:solidFill>
                <a:latin typeface="Courier New"/>
              </a:rPr>
              <a:t>org</a:t>
            </a:r>
            <a:r>
              <a:rPr b="0" lang="en-US" sz="2200" spc="-1" strike="noStrike">
                <a:solidFill>
                  <a:srgbClr val="000000"/>
                </a:solidFill>
                <a:latin typeface="Times New Roman"/>
              </a:rPr>
              <a:t>   </a:t>
            </a:r>
            <a:r>
              <a:rPr b="1" lang="en-US" sz="2200" spc="-1" strike="noStrike">
                <a:solidFill>
                  <a:srgbClr val="000000"/>
                </a:solidFill>
                <a:latin typeface="Courier New"/>
              </a:rPr>
              <a:t>0x1250</a:t>
            </a:r>
            <a:endParaRPr b="0" lang="es-AR" sz="2200" spc="-1" strike="noStrike">
              <a:solidFill>
                <a:srgbClr val="000000"/>
              </a:solidFill>
              <a:latin typeface="Arial"/>
            </a:endParaRPr>
          </a:p>
        </p:txBody>
      </p:sp>
      <p:sp>
        <p:nvSpPr>
          <p:cNvPr id="1085" name="TextBox 1"/>
          <p:cNvSpPr/>
          <p:nvPr/>
        </p:nvSpPr>
        <p:spPr>
          <a:xfrm>
            <a:off x="6221160" y="8016120"/>
            <a:ext cx="4695120" cy="921600"/>
          </a:xfrm>
          <a:prstGeom prst="rect">
            <a:avLst/>
          </a:prstGeom>
          <a:noFill/>
          <a:ln w="0">
            <a:noFill/>
          </a:ln>
        </p:spPr>
        <p:style>
          <a:lnRef idx="0"/>
          <a:fillRef idx="0"/>
          <a:effectRef idx="0"/>
          <a:fontRef idx="minor"/>
        </p:style>
        <p:txBody>
          <a:bodyPr wrap="none" lIns="0" rIns="0" tIns="0" bIns="45000" anchor="t">
            <a:spAutoFit/>
          </a:bodyPr>
          <a:p>
            <a:pPr>
              <a:lnSpc>
                <a:spcPts val="1701"/>
              </a:lnSpc>
            </a:pPr>
            <a:r>
              <a:rPr b="1" lang="en-US" sz="2200" spc="-1" strike="noStrike">
                <a:solidFill>
                  <a:srgbClr val="000000"/>
                </a:solidFill>
                <a:latin typeface="Courier New"/>
              </a:rPr>
              <a:t>&lt;aquí comienza la subrutina&gt;</a:t>
            </a:r>
            <a:endParaRPr b="0" lang="es-AR" sz="2200" spc="-1" strike="noStrike">
              <a:solidFill>
                <a:srgbClr val="000000"/>
              </a:solidFill>
              <a:latin typeface="Arial"/>
            </a:endParaRPr>
          </a:p>
          <a:p>
            <a:pPr>
              <a:lnSpc>
                <a:spcPts val="2599"/>
              </a:lnSpc>
            </a:pPr>
            <a:r>
              <a:rPr b="1" lang="en-US" sz="2200" spc="-1" strike="noStrike">
                <a:solidFill>
                  <a:srgbClr val="000000"/>
                </a:solidFill>
                <a:latin typeface="Courier New"/>
              </a:rPr>
              <a:t>…</a:t>
            </a:r>
            <a:endParaRPr b="0" lang="es-AR" sz="2200" spc="-1" strike="noStrike">
              <a:solidFill>
                <a:srgbClr val="000000"/>
              </a:solidFill>
              <a:latin typeface="Arial"/>
            </a:endParaRPr>
          </a:p>
          <a:p>
            <a:pPr>
              <a:lnSpc>
                <a:spcPts val="2599"/>
              </a:lnSpc>
            </a:pPr>
            <a:r>
              <a:rPr b="1" lang="en-US" sz="2200" spc="-1" strike="noStrike">
                <a:solidFill>
                  <a:srgbClr val="000000"/>
                </a:solidFill>
                <a:latin typeface="Courier New"/>
              </a:rPr>
              <a:t>return</a:t>
            </a:r>
            <a:endParaRPr b="0" lang="es-AR"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6" name="Picture 3" descr=""/>
          <p:cNvPicPr/>
          <p:nvPr/>
        </p:nvPicPr>
        <p:blipFill>
          <a:blip r:embed="rId1"/>
          <a:stretch/>
        </p:blipFill>
        <p:spPr>
          <a:xfrm>
            <a:off x="1386000" y="812520"/>
            <a:ext cx="12347280" cy="9062640"/>
          </a:xfrm>
          <a:prstGeom prst="rect">
            <a:avLst/>
          </a:prstGeom>
          <a:ln w="0">
            <a:noFill/>
          </a:ln>
        </p:spPr>
      </p:pic>
      <p:sp>
        <p:nvSpPr>
          <p:cNvPr id="1087" name="TextBox 1"/>
          <p:cNvSpPr/>
          <p:nvPr/>
        </p:nvSpPr>
        <p:spPr>
          <a:xfrm>
            <a:off x="5405760" y="1130400"/>
            <a:ext cx="581148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CALL</a:t>
            </a:r>
            <a:r>
              <a:rPr b="0" lang="en-US" sz="4390" spc="-1" strike="noStrike">
                <a:solidFill>
                  <a:srgbClr val="000000"/>
                </a:solidFill>
                <a:latin typeface="Times New Roman"/>
              </a:rPr>
              <a:t> </a:t>
            </a:r>
            <a:r>
              <a:rPr b="1" lang="en-US" sz="4390" spc="-1" strike="noStrike">
                <a:solidFill>
                  <a:srgbClr val="000000"/>
                </a:solidFill>
                <a:latin typeface="Times New Roman"/>
              </a:rPr>
              <a:t>/</a:t>
            </a:r>
            <a:r>
              <a:rPr b="0" lang="en-US" sz="4390" spc="-1" strike="noStrike">
                <a:solidFill>
                  <a:srgbClr val="000000"/>
                </a:solidFill>
                <a:latin typeface="Times New Roman"/>
              </a:rPr>
              <a:t> </a:t>
            </a:r>
            <a:r>
              <a:rPr b="1" lang="en-US" sz="4390" spc="-1" strike="noStrike">
                <a:solidFill>
                  <a:srgbClr val="000000"/>
                </a:solidFill>
                <a:latin typeface="Times New Roman"/>
              </a:rPr>
              <a:t>RETURN</a:t>
            </a:r>
            <a:r>
              <a:rPr b="0" lang="en-US" sz="4390" spc="-1" strike="noStrike">
                <a:solidFill>
                  <a:srgbClr val="000000"/>
                </a:solidFill>
                <a:latin typeface="Times New Roman"/>
              </a:rPr>
              <a:t> </a:t>
            </a:r>
            <a:r>
              <a:rPr b="1" lang="en-US" sz="4390" spc="-1" strike="noStrike">
                <a:solidFill>
                  <a:srgbClr val="000000"/>
                </a:solidFill>
                <a:latin typeface="Times New Roman"/>
              </a:rPr>
              <a:t>Stack</a:t>
            </a:r>
            <a:endParaRPr b="0" lang="es-AR" sz="4390" spc="-1" strike="noStrike">
              <a:solidFill>
                <a:srgbClr val="000000"/>
              </a:solidFill>
              <a:latin typeface="Arial"/>
            </a:endParaRPr>
          </a:p>
        </p:txBody>
      </p:sp>
      <p:sp>
        <p:nvSpPr>
          <p:cNvPr id="1088" name="TextBox 1"/>
          <p:cNvSpPr/>
          <p:nvPr/>
        </p:nvSpPr>
        <p:spPr>
          <a:xfrm>
            <a:off x="10591920" y="2420280"/>
            <a:ext cx="1836000" cy="73116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647640"/>
              </a:tabLst>
            </a:pPr>
            <a:r>
              <a:rPr b="1" lang="en-US" sz="1390" spc="-1" strike="noStrike">
                <a:solidFill>
                  <a:srgbClr val="000000"/>
                </a:solidFill>
                <a:latin typeface="Times New Roman"/>
              </a:rPr>
              <a:t>13-bit</a:t>
            </a:r>
            <a:r>
              <a:rPr b="0" lang="en-US" sz="1390" spc="-1" strike="noStrike">
                <a:solidFill>
                  <a:srgbClr val="000000"/>
                </a:solidFill>
                <a:latin typeface="Times New Roman"/>
              </a:rPr>
              <a:t> </a:t>
            </a:r>
            <a:r>
              <a:rPr b="1" lang="en-US" sz="1390" spc="-1" strike="noStrike">
                <a:solidFill>
                  <a:srgbClr val="000000"/>
                </a:solidFill>
                <a:latin typeface="Times New Roman"/>
              </a:rPr>
              <a:t>Program</a:t>
            </a:r>
            <a:r>
              <a:rPr b="0" lang="en-US" sz="1390" spc="-1" strike="noStrike">
                <a:solidFill>
                  <a:srgbClr val="000000"/>
                </a:solidFill>
                <a:latin typeface="Times New Roman"/>
              </a:rPr>
              <a:t> </a:t>
            </a:r>
            <a:r>
              <a:rPr b="1" lang="en-US" sz="1390" spc="-1" strike="noStrike">
                <a:solidFill>
                  <a:srgbClr val="000000"/>
                </a:solidFill>
                <a:latin typeface="Times New Roman"/>
              </a:rPr>
              <a:t>Counter</a:t>
            </a:r>
            <a:endParaRPr b="0" lang="es-AR" sz="1390" spc="-1" strike="noStrike">
              <a:solidFill>
                <a:srgbClr val="000000"/>
              </a:solidFill>
              <a:latin typeface="Arial"/>
            </a:endParaRPr>
          </a:p>
          <a:p>
            <a:pPr>
              <a:lnSpc>
                <a:spcPts val="3501"/>
              </a:lnSpc>
              <a:tabLst>
                <a:tab algn="l" pos="647640"/>
              </a:tabLst>
            </a:pPr>
            <a:r>
              <a:rPr b="0" lang="en-US" sz="1800" spc="-1" strike="noStrike">
                <a:solidFill>
                  <a:srgbClr val="000000"/>
                </a:solidFill>
                <a:latin typeface="Calibri"/>
              </a:rPr>
              <a:t>	</a:t>
            </a:r>
            <a:r>
              <a:rPr b="1" lang="en-US" sz="2400" spc="-1" strike="noStrike">
                <a:solidFill>
                  <a:srgbClr val="000000"/>
                </a:solidFill>
                <a:latin typeface="Times New Roman"/>
              </a:rPr>
              <a:t>0020</a:t>
            </a:r>
            <a:endParaRPr b="0" lang="es-AR" sz="2400" spc="-1" strike="noStrike">
              <a:solidFill>
                <a:srgbClr val="000000"/>
              </a:solidFill>
              <a:latin typeface="Arial"/>
            </a:endParaRPr>
          </a:p>
        </p:txBody>
      </p:sp>
      <p:sp>
        <p:nvSpPr>
          <p:cNvPr id="1089" name="TextBox 1"/>
          <p:cNvSpPr/>
          <p:nvPr/>
        </p:nvSpPr>
        <p:spPr>
          <a:xfrm>
            <a:off x="4762440" y="2655000"/>
            <a:ext cx="686880" cy="16200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movlw</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movwf</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call</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call</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bsf</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a:t>
            </a:r>
            <a:endParaRPr b="0" lang="es-AR" sz="1800" spc="-1" strike="noStrike">
              <a:solidFill>
                <a:srgbClr val="000000"/>
              </a:solidFill>
              <a:latin typeface="Arial"/>
            </a:endParaRPr>
          </a:p>
        </p:txBody>
      </p:sp>
      <p:sp>
        <p:nvSpPr>
          <p:cNvPr id="1090" name="TextBox 1"/>
          <p:cNvSpPr/>
          <p:nvPr/>
        </p:nvSpPr>
        <p:spPr>
          <a:xfrm>
            <a:off x="6157440" y="2638440"/>
            <a:ext cx="1778040" cy="134064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HIGH</a:t>
            </a:r>
            <a:r>
              <a:rPr b="0" lang="en-US" sz="1800" spc="-1" strike="noStrike">
                <a:solidFill>
                  <a:srgbClr val="000000"/>
                </a:solidFill>
                <a:latin typeface="Times New Roman"/>
              </a:rPr>
              <a:t>       </a:t>
            </a:r>
            <a:r>
              <a:rPr b="1" lang="en-US" sz="1800" spc="-1" strike="noStrike">
                <a:solidFill>
                  <a:srgbClr val="000000"/>
                </a:solidFill>
                <a:latin typeface="Courier New"/>
              </a:rPr>
              <a:t>MySub1</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PCLATH</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MySub1</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MySub4</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PORTB,7</a:t>
            </a:r>
            <a:endParaRPr b="0" lang="es-AR" sz="1800" spc="-1" strike="noStrike">
              <a:solidFill>
                <a:srgbClr val="000000"/>
              </a:solidFill>
              <a:latin typeface="Arial"/>
            </a:endParaRPr>
          </a:p>
        </p:txBody>
      </p:sp>
      <p:sp>
        <p:nvSpPr>
          <p:cNvPr id="1091" name="TextBox 1"/>
          <p:cNvSpPr/>
          <p:nvPr/>
        </p:nvSpPr>
        <p:spPr>
          <a:xfrm>
            <a:off x="1888920" y="2655000"/>
            <a:ext cx="549720" cy="1620000"/>
          </a:xfrm>
          <a:prstGeom prst="rect">
            <a:avLst/>
          </a:prstGeom>
          <a:noFill/>
          <a:ln w="0">
            <a:noFill/>
          </a:ln>
        </p:spPr>
        <p:style>
          <a:lnRef idx="0"/>
          <a:fillRef idx="0"/>
          <a:effectRef idx="0"/>
          <a:fontRef idx="minor"/>
        </p:style>
        <p:txBody>
          <a:bodyPr wrap="none" lIns="0" rIns="0" tIns="0" bIns="45000" anchor="t">
            <a:spAutoFit/>
          </a:bodyPr>
          <a:p>
            <a:pPr>
              <a:lnSpc>
                <a:spcPts val="1400"/>
              </a:lnSpc>
              <a:tabLst>
                <a:tab algn="l" pos="203040"/>
              </a:tabLst>
            </a:pPr>
            <a:r>
              <a:rPr b="1" lang="en-US" sz="1800" spc="-1" strike="noStrike">
                <a:solidFill>
                  <a:srgbClr val="000000"/>
                </a:solidFill>
                <a:latin typeface="Courier New"/>
              </a:rPr>
              <a:t>0020</a:t>
            </a:r>
            <a:endParaRPr b="0" lang="es-AR" sz="1800" spc="-1" strike="noStrike">
              <a:solidFill>
                <a:srgbClr val="000000"/>
              </a:solidFill>
              <a:latin typeface="Arial"/>
            </a:endParaRPr>
          </a:p>
          <a:p>
            <a:pPr>
              <a:lnSpc>
                <a:spcPts val="2200"/>
              </a:lnSpc>
              <a:tabLst>
                <a:tab algn="l" pos="203040"/>
              </a:tabLst>
            </a:pPr>
            <a:r>
              <a:rPr b="1" lang="en-US" sz="1800" spc="-1" strike="noStrike">
                <a:solidFill>
                  <a:srgbClr val="000000"/>
                </a:solidFill>
                <a:latin typeface="Courier New"/>
              </a:rPr>
              <a:t>0021</a:t>
            </a:r>
            <a:endParaRPr b="0" lang="es-AR" sz="1800" spc="-1" strike="noStrike">
              <a:solidFill>
                <a:srgbClr val="000000"/>
              </a:solidFill>
              <a:latin typeface="Arial"/>
            </a:endParaRPr>
          </a:p>
          <a:p>
            <a:pPr>
              <a:lnSpc>
                <a:spcPts val="2200"/>
              </a:lnSpc>
              <a:tabLst>
                <a:tab algn="l" pos="203040"/>
              </a:tabLst>
            </a:pPr>
            <a:r>
              <a:rPr b="1" lang="en-US" sz="1800" spc="-1" strike="noStrike">
                <a:solidFill>
                  <a:srgbClr val="000000"/>
                </a:solidFill>
                <a:latin typeface="Courier New"/>
              </a:rPr>
              <a:t>0022</a:t>
            </a:r>
            <a:endParaRPr b="0" lang="es-AR" sz="1800" spc="-1" strike="noStrike">
              <a:solidFill>
                <a:srgbClr val="000000"/>
              </a:solidFill>
              <a:latin typeface="Arial"/>
            </a:endParaRPr>
          </a:p>
          <a:p>
            <a:pPr>
              <a:lnSpc>
                <a:spcPts val="2200"/>
              </a:lnSpc>
              <a:tabLst>
                <a:tab algn="l" pos="203040"/>
              </a:tabLst>
            </a:pPr>
            <a:r>
              <a:rPr b="1" lang="en-US" sz="1800" spc="-1" strike="noStrike">
                <a:solidFill>
                  <a:srgbClr val="000000"/>
                </a:solidFill>
                <a:latin typeface="Courier New"/>
              </a:rPr>
              <a:t>0023</a:t>
            </a:r>
            <a:endParaRPr b="0" lang="es-AR" sz="1800" spc="-1" strike="noStrike">
              <a:solidFill>
                <a:srgbClr val="000000"/>
              </a:solidFill>
              <a:latin typeface="Arial"/>
            </a:endParaRPr>
          </a:p>
          <a:p>
            <a:pPr>
              <a:lnSpc>
                <a:spcPts val="2200"/>
              </a:lnSpc>
              <a:tabLst>
                <a:tab algn="l" pos="203040"/>
              </a:tabLst>
            </a:pPr>
            <a:r>
              <a:rPr b="1" lang="en-US" sz="1800" spc="-1" strike="noStrike">
                <a:solidFill>
                  <a:srgbClr val="000000"/>
                </a:solidFill>
                <a:latin typeface="Courier New"/>
              </a:rPr>
              <a:t>0024</a:t>
            </a:r>
            <a:endParaRPr b="0" lang="es-AR" sz="1800" spc="-1" strike="noStrike">
              <a:solidFill>
                <a:srgbClr val="000000"/>
              </a:solidFill>
              <a:latin typeface="Arial"/>
            </a:endParaRPr>
          </a:p>
          <a:p>
            <a:pPr>
              <a:lnSpc>
                <a:spcPts val="2200"/>
              </a:lnSpc>
              <a:tabLst>
                <a:tab algn="l" pos="203040"/>
              </a:tabLst>
            </a:pPr>
            <a:r>
              <a:rPr b="0" lang="en-US" sz="1800" spc="-1" strike="noStrike">
                <a:solidFill>
                  <a:srgbClr val="000000"/>
                </a:solidFill>
                <a:latin typeface="Calibri"/>
              </a:rPr>
              <a:t>	</a:t>
            </a:r>
            <a:r>
              <a:rPr b="1" lang="en-US" sz="1800" spc="-1" strike="noStrike">
                <a:solidFill>
                  <a:srgbClr val="000000"/>
                </a:solidFill>
                <a:latin typeface="Courier New"/>
              </a:rPr>
              <a:t>…</a:t>
            </a:r>
            <a:endParaRPr b="0" lang="es-AR" sz="1800" spc="-1" strike="noStrike">
              <a:solidFill>
                <a:srgbClr val="000000"/>
              </a:solidFill>
              <a:latin typeface="Arial"/>
            </a:endParaRPr>
          </a:p>
        </p:txBody>
      </p:sp>
      <p:sp>
        <p:nvSpPr>
          <p:cNvPr id="1092" name="TextBox 1"/>
          <p:cNvSpPr/>
          <p:nvPr/>
        </p:nvSpPr>
        <p:spPr>
          <a:xfrm>
            <a:off x="13047120" y="3978360"/>
            <a:ext cx="89640" cy="68040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0</a:t>
            </a:r>
            <a:endParaRPr b="0" lang="es-AR" sz="139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1390" spc="-1" strike="noStrike">
                <a:solidFill>
                  <a:srgbClr val="000000"/>
                </a:solidFill>
                <a:latin typeface="Times New Roman"/>
              </a:rPr>
              <a:t>1</a:t>
            </a:r>
            <a:endParaRPr b="0" lang="es-AR" sz="1390" spc="-1" strike="noStrike">
              <a:solidFill>
                <a:srgbClr val="000000"/>
              </a:solidFill>
              <a:latin typeface="Arial"/>
            </a:endParaRPr>
          </a:p>
        </p:txBody>
      </p:sp>
      <p:sp>
        <p:nvSpPr>
          <p:cNvPr id="1093" name="TextBox 1"/>
          <p:cNvSpPr/>
          <p:nvPr/>
        </p:nvSpPr>
        <p:spPr>
          <a:xfrm>
            <a:off x="4787640" y="4933440"/>
            <a:ext cx="824040" cy="18993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bsf</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call</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return</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bsf</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call</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return</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bsf</a:t>
            </a:r>
            <a:endParaRPr b="0" lang="es-AR" sz="1800" spc="-1" strike="noStrike">
              <a:solidFill>
                <a:srgbClr val="000000"/>
              </a:solidFill>
              <a:latin typeface="Arial"/>
            </a:endParaRPr>
          </a:p>
        </p:txBody>
      </p:sp>
      <p:sp>
        <p:nvSpPr>
          <p:cNvPr id="1094" name="TextBox 1"/>
          <p:cNvSpPr/>
          <p:nvPr/>
        </p:nvSpPr>
        <p:spPr>
          <a:xfrm>
            <a:off x="6044760" y="4933440"/>
            <a:ext cx="961200" cy="192528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PORTB,0</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MySub2</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800" spc="-1" strike="noStrike">
                <a:solidFill>
                  <a:srgbClr val="000000"/>
                </a:solidFill>
                <a:latin typeface="Courier New"/>
              </a:rPr>
              <a:t>PORTB,1</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MySub3</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500"/>
              </a:lnSpc>
            </a:pPr>
            <a:r>
              <a:rPr b="1" lang="en-US" sz="1800" spc="-1" strike="noStrike">
                <a:solidFill>
                  <a:srgbClr val="000000"/>
                </a:solidFill>
                <a:latin typeface="Courier New"/>
              </a:rPr>
              <a:t>PORTB,2</a:t>
            </a:r>
            <a:endParaRPr b="0" lang="es-AR" sz="1800" spc="-1" strike="noStrike">
              <a:solidFill>
                <a:srgbClr val="000000"/>
              </a:solidFill>
              <a:latin typeface="Arial"/>
            </a:endParaRPr>
          </a:p>
        </p:txBody>
      </p:sp>
      <p:sp>
        <p:nvSpPr>
          <p:cNvPr id="1095" name="TextBox 1"/>
          <p:cNvSpPr/>
          <p:nvPr/>
        </p:nvSpPr>
        <p:spPr>
          <a:xfrm>
            <a:off x="1888920" y="4933440"/>
            <a:ext cx="549720" cy="18993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1000</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1001</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1002</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1003</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1004</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1005</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1006</a:t>
            </a:r>
            <a:endParaRPr b="0" lang="es-AR" sz="1800" spc="-1" strike="noStrike">
              <a:solidFill>
                <a:srgbClr val="000000"/>
              </a:solidFill>
              <a:latin typeface="Arial"/>
            </a:endParaRPr>
          </a:p>
        </p:txBody>
      </p:sp>
      <p:sp>
        <p:nvSpPr>
          <p:cNvPr id="1096" name="TextBox 1"/>
          <p:cNvSpPr/>
          <p:nvPr/>
        </p:nvSpPr>
        <p:spPr>
          <a:xfrm>
            <a:off x="3077280" y="4933440"/>
            <a:ext cx="824040" cy="1951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MySub1</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800"/>
              </a:lnSpc>
            </a:pPr>
            <a:r>
              <a:rPr b="1" lang="en-US" sz="1800" spc="-1" strike="noStrike">
                <a:solidFill>
                  <a:srgbClr val="000000"/>
                </a:solidFill>
                <a:latin typeface="Courier New"/>
              </a:rPr>
              <a:t>MySub2</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800"/>
              </a:lnSpc>
            </a:pPr>
            <a:r>
              <a:rPr b="1" lang="en-US" sz="1800" spc="-1" strike="noStrike">
                <a:solidFill>
                  <a:srgbClr val="000000"/>
                </a:solidFill>
                <a:latin typeface="Courier New"/>
              </a:rPr>
              <a:t>MySub3</a:t>
            </a:r>
            <a:endParaRPr b="0" lang="es-AR" sz="1800" spc="-1" strike="noStrike">
              <a:solidFill>
                <a:srgbClr val="000000"/>
              </a:solidFill>
              <a:latin typeface="Arial"/>
            </a:endParaRPr>
          </a:p>
        </p:txBody>
      </p:sp>
      <p:sp>
        <p:nvSpPr>
          <p:cNvPr id="1097" name="TextBox 1"/>
          <p:cNvSpPr/>
          <p:nvPr/>
        </p:nvSpPr>
        <p:spPr>
          <a:xfrm>
            <a:off x="13047120" y="5083920"/>
            <a:ext cx="89640" cy="186192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2</a:t>
            </a:r>
            <a:endParaRPr b="0" lang="es-AR" sz="139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1390" spc="-1" strike="noStrike">
                <a:solidFill>
                  <a:srgbClr val="000000"/>
                </a:solidFill>
                <a:latin typeface="Times New Roman"/>
              </a:rPr>
              <a:t>3</a:t>
            </a:r>
            <a:endParaRPr b="0" lang="es-AR" sz="139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1390" spc="-1" strike="noStrike">
                <a:solidFill>
                  <a:srgbClr val="000000"/>
                </a:solidFill>
                <a:latin typeface="Times New Roman"/>
              </a:rPr>
              <a:t>4</a:t>
            </a:r>
            <a:endParaRPr b="0" lang="es-AR" sz="139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1390" spc="-1" strike="noStrike">
                <a:solidFill>
                  <a:srgbClr val="000000"/>
                </a:solidFill>
                <a:latin typeface="Times New Roman"/>
              </a:rPr>
              <a:t>5</a:t>
            </a:r>
            <a:endParaRPr b="0" lang="es-AR" sz="139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1390" spc="-1" strike="noStrike">
                <a:solidFill>
                  <a:srgbClr val="000000"/>
                </a:solidFill>
                <a:latin typeface="Times New Roman"/>
              </a:rPr>
              <a:t>6</a:t>
            </a:r>
            <a:endParaRPr b="0" lang="es-AR" sz="1390" spc="-1" strike="noStrike">
              <a:solidFill>
                <a:srgbClr val="000000"/>
              </a:solidFill>
              <a:latin typeface="Arial"/>
            </a:endParaRPr>
          </a:p>
        </p:txBody>
      </p:sp>
      <p:sp>
        <p:nvSpPr>
          <p:cNvPr id="1098" name="TextBox 1"/>
          <p:cNvSpPr/>
          <p:nvPr/>
        </p:nvSpPr>
        <p:spPr>
          <a:xfrm>
            <a:off x="10631880" y="8116560"/>
            <a:ext cx="1670040" cy="489600"/>
          </a:xfrm>
          <a:prstGeom prst="rect">
            <a:avLst/>
          </a:prstGeom>
          <a:noFill/>
          <a:ln w="0">
            <a:noFill/>
          </a:ln>
        </p:spPr>
        <p:style>
          <a:lnRef idx="0"/>
          <a:fillRef idx="0"/>
          <a:effectRef idx="0"/>
          <a:fontRef idx="minor"/>
        </p:style>
        <p:txBody>
          <a:bodyPr wrap="none" lIns="0" rIns="0" tIns="0" bIns="45000" anchor="t">
            <a:spAutoFit/>
          </a:bodyPr>
          <a:p>
            <a:pPr>
              <a:lnSpc>
                <a:spcPts val="1899"/>
              </a:lnSpc>
              <a:tabLst>
                <a:tab algn="l" pos="279360"/>
              </a:tabLst>
            </a:pPr>
            <a:r>
              <a:rPr b="0" lang="en-US" sz="1800" spc="-1" strike="noStrike">
                <a:solidFill>
                  <a:srgbClr val="000000"/>
                </a:solidFill>
                <a:latin typeface="Calibri"/>
              </a:rPr>
              <a:t>	</a:t>
            </a:r>
            <a:r>
              <a:rPr b="1" lang="en-US" sz="1390" spc="-1" strike="noStrike">
                <a:solidFill>
                  <a:srgbClr val="000000"/>
                </a:solidFill>
                <a:latin typeface="Times New Roman"/>
              </a:rPr>
              <a:t>13-bit</a:t>
            </a:r>
            <a:r>
              <a:rPr b="0" lang="en-US" sz="1390" spc="-1" strike="noStrike">
                <a:solidFill>
                  <a:srgbClr val="000000"/>
                </a:solidFill>
                <a:latin typeface="Times New Roman"/>
              </a:rPr>
              <a:t> </a:t>
            </a:r>
            <a:r>
              <a:rPr b="1" lang="en-US" sz="1390" spc="-1" strike="noStrike">
                <a:solidFill>
                  <a:srgbClr val="000000"/>
                </a:solidFill>
                <a:latin typeface="Times New Roman"/>
              </a:rPr>
              <a:t>x</a:t>
            </a:r>
            <a:r>
              <a:rPr b="0" lang="en-US" sz="1390" spc="-1" strike="noStrike">
                <a:solidFill>
                  <a:srgbClr val="000000"/>
                </a:solidFill>
                <a:latin typeface="Times New Roman"/>
              </a:rPr>
              <a:t> </a:t>
            </a:r>
            <a:r>
              <a:rPr b="1" lang="en-US" sz="1390" spc="-1" strike="noStrike">
                <a:solidFill>
                  <a:srgbClr val="000000"/>
                </a:solidFill>
                <a:latin typeface="Times New Roman"/>
              </a:rPr>
              <a:t>8-Level</a:t>
            </a:r>
            <a:endParaRPr b="0" lang="es-AR" sz="1390" spc="-1" strike="noStrike">
              <a:solidFill>
                <a:srgbClr val="000000"/>
              </a:solidFill>
              <a:latin typeface="Arial"/>
            </a:endParaRPr>
          </a:p>
          <a:p>
            <a:pPr>
              <a:lnSpc>
                <a:spcPts val="1599"/>
              </a:lnSpc>
              <a:tabLst>
                <a:tab algn="l" pos="279360"/>
              </a:tabLst>
            </a:pPr>
            <a:r>
              <a:rPr b="1" lang="en-US" sz="1390" spc="-1" strike="noStrike">
                <a:solidFill>
                  <a:srgbClr val="000000"/>
                </a:solidFill>
                <a:latin typeface="Times New Roman"/>
              </a:rPr>
              <a:t>Return</a:t>
            </a:r>
            <a:r>
              <a:rPr b="0" lang="en-US" sz="1390" spc="-1" strike="noStrike">
                <a:solidFill>
                  <a:srgbClr val="000000"/>
                </a:solidFill>
                <a:latin typeface="Times New Roman"/>
              </a:rPr>
              <a:t> </a:t>
            </a:r>
            <a:r>
              <a:rPr b="1" lang="en-US" sz="1390" spc="-1" strike="noStrike">
                <a:solidFill>
                  <a:srgbClr val="000000"/>
                </a:solidFill>
                <a:latin typeface="Times New Roman"/>
              </a:rPr>
              <a:t>Address</a:t>
            </a:r>
            <a:r>
              <a:rPr b="0" lang="en-US" sz="1390" spc="-1" strike="noStrike">
                <a:solidFill>
                  <a:srgbClr val="000000"/>
                </a:solidFill>
                <a:latin typeface="Times New Roman"/>
              </a:rPr>
              <a:t> </a:t>
            </a:r>
            <a:r>
              <a:rPr b="1" lang="en-US" sz="1390" spc="-1" strike="noStrike">
                <a:solidFill>
                  <a:srgbClr val="000000"/>
                </a:solidFill>
                <a:latin typeface="Times New Roman"/>
              </a:rPr>
              <a:t>Stack</a:t>
            </a:r>
            <a:endParaRPr b="0" lang="es-AR" sz="1390" spc="-1" strike="noStrike">
              <a:solidFill>
                <a:srgbClr val="000000"/>
              </a:solidFill>
              <a:latin typeface="Arial"/>
            </a:endParaRPr>
          </a:p>
        </p:txBody>
      </p:sp>
      <p:sp>
        <p:nvSpPr>
          <p:cNvPr id="1099" name="TextBox 1"/>
          <p:cNvSpPr/>
          <p:nvPr/>
        </p:nvSpPr>
        <p:spPr>
          <a:xfrm>
            <a:off x="6044760" y="7915320"/>
            <a:ext cx="961200" cy="5025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PORTB,3</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MySub2</a:t>
            </a:r>
            <a:endParaRPr b="0" lang="es-AR" sz="1800" spc="-1" strike="noStrike">
              <a:solidFill>
                <a:srgbClr val="000000"/>
              </a:solidFill>
              <a:latin typeface="Arial"/>
            </a:endParaRPr>
          </a:p>
        </p:txBody>
      </p:sp>
      <p:sp>
        <p:nvSpPr>
          <p:cNvPr id="1100" name="TextBox 1"/>
          <p:cNvSpPr/>
          <p:nvPr/>
        </p:nvSpPr>
        <p:spPr>
          <a:xfrm>
            <a:off x="4787640" y="7563600"/>
            <a:ext cx="824040" cy="106128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return</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bsf</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call</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return</a:t>
            </a:r>
            <a:endParaRPr b="0" lang="es-AR" sz="1800" spc="-1" strike="noStrike">
              <a:solidFill>
                <a:srgbClr val="000000"/>
              </a:solidFill>
              <a:latin typeface="Arial"/>
            </a:endParaRPr>
          </a:p>
        </p:txBody>
      </p:sp>
      <p:sp>
        <p:nvSpPr>
          <p:cNvPr id="1101" name="TextBox 1"/>
          <p:cNvSpPr/>
          <p:nvPr/>
        </p:nvSpPr>
        <p:spPr>
          <a:xfrm>
            <a:off x="1888920" y="7563600"/>
            <a:ext cx="549720" cy="106128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1007</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1008</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1009</a:t>
            </a:r>
            <a:endParaRPr b="0" lang="es-AR" sz="1800" spc="-1" strike="noStrike">
              <a:solidFill>
                <a:srgbClr val="000000"/>
              </a:solidFill>
              <a:latin typeface="Arial"/>
            </a:endParaRPr>
          </a:p>
          <a:p>
            <a:pPr>
              <a:lnSpc>
                <a:spcPts val="2200"/>
              </a:lnSpc>
            </a:pPr>
            <a:r>
              <a:rPr b="1" lang="en-US" sz="1800" spc="-1" strike="noStrike">
                <a:solidFill>
                  <a:srgbClr val="000000"/>
                </a:solidFill>
                <a:latin typeface="Courier New"/>
              </a:rPr>
              <a:t>100A</a:t>
            </a:r>
            <a:endParaRPr b="0" lang="es-AR" sz="1800" spc="-1" strike="noStrike">
              <a:solidFill>
                <a:srgbClr val="000000"/>
              </a:solidFill>
              <a:latin typeface="Arial"/>
            </a:endParaRPr>
          </a:p>
        </p:txBody>
      </p:sp>
      <p:sp>
        <p:nvSpPr>
          <p:cNvPr id="1102" name="TextBox 1"/>
          <p:cNvSpPr/>
          <p:nvPr/>
        </p:nvSpPr>
        <p:spPr>
          <a:xfrm>
            <a:off x="3077280" y="7898760"/>
            <a:ext cx="8240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MySub4</a:t>
            </a:r>
            <a:endParaRPr b="0" lang="es-AR" sz="1800" spc="-1" strike="noStrike">
              <a:solidFill>
                <a:srgbClr val="000000"/>
              </a:solidFill>
              <a:latin typeface="Arial"/>
            </a:endParaRPr>
          </a:p>
        </p:txBody>
      </p:sp>
      <p:sp>
        <p:nvSpPr>
          <p:cNvPr id="1103" name="TextBox 1"/>
          <p:cNvSpPr/>
          <p:nvPr/>
        </p:nvSpPr>
        <p:spPr>
          <a:xfrm>
            <a:off x="13047120" y="7680600"/>
            <a:ext cx="89640" cy="286560"/>
          </a:xfrm>
          <a:prstGeom prst="rect">
            <a:avLst/>
          </a:prstGeom>
          <a:noFill/>
          <a:ln w="0">
            <a:noFill/>
          </a:ln>
        </p:spPr>
        <p:style>
          <a:lnRef idx="0"/>
          <a:fillRef idx="0"/>
          <a:effectRef idx="0"/>
          <a:fontRef idx="minor"/>
        </p:style>
        <p:txBody>
          <a:bodyPr wrap="none" lIns="0" rIns="0" tIns="0" bIns="45000" anchor="t">
            <a:spAutoFit/>
          </a:bodyPr>
          <a:p>
            <a:pPr>
              <a:lnSpc>
                <a:spcPts val="1899"/>
              </a:lnSpc>
            </a:pPr>
            <a:r>
              <a:rPr b="1" lang="en-US" sz="1390" spc="-1" strike="noStrike">
                <a:solidFill>
                  <a:srgbClr val="000000"/>
                </a:solidFill>
                <a:latin typeface="Times New Roman"/>
              </a:rPr>
              <a:t>7</a:t>
            </a:r>
            <a:endParaRPr b="0" lang="es-AR" sz="13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4" name="Picture 3" descr=""/>
          <p:cNvPicPr/>
          <p:nvPr/>
        </p:nvPicPr>
        <p:blipFill>
          <a:blip r:embed="rId1"/>
          <a:stretch/>
        </p:blipFill>
        <p:spPr>
          <a:xfrm>
            <a:off x="1386000" y="812520"/>
            <a:ext cx="12347280" cy="9062640"/>
          </a:xfrm>
          <a:prstGeom prst="rect">
            <a:avLst/>
          </a:prstGeom>
          <a:ln w="0">
            <a:noFill/>
          </a:ln>
        </p:spPr>
      </p:pic>
      <p:sp>
        <p:nvSpPr>
          <p:cNvPr id="1105" name="TextBox 1"/>
          <p:cNvSpPr/>
          <p:nvPr/>
        </p:nvSpPr>
        <p:spPr>
          <a:xfrm>
            <a:off x="5247720" y="1130400"/>
            <a:ext cx="6162480" cy="820080"/>
          </a:xfrm>
          <a:prstGeom prst="rect">
            <a:avLst/>
          </a:prstGeom>
          <a:noFill/>
          <a:ln w="0">
            <a:noFill/>
          </a:ln>
        </p:spPr>
        <p:style>
          <a:lnRef idx="0"/>
          <a:fillRef idx="0"/>
          <a:effectRef idx="0"/>
          <a:fontRef idx="minor"/>
        </p:style>
        <p:txBody>
          <a:bodyPr wrap="none" lIns="0" rIns="0" tIns="0" bIns="45000" anchor="t">
            <a:spAutoFit/>
          </a:bodyPr>
          <a:p>
            <a:pPr>
              <a:lnSpc>
                <a:spcPts val="6100"/>
              </a:lnSpc>
            </a:pPr>
            <a:r>
              <a:rPr b="1" lang="en-US" sz="4390" spc="-1" strike="noStrike">
                <a:solidFill>
                  <a:srgbClr val="000000"/>
                </a:solidFill>
                <a:latin typeface="Times New Roman"/>
              </a:rPr>
              <a:t>Direccionamiento</a:t>
            </a:r>
            <a:r>
              <a:rPr b="0" lang="en-US" sz="4390" spc="-1" strike="noStrike">
                <a:solidFill>
                  <a:srgbClr val="000000"/>
                </a:solidFill>
                <a:latin typeface="Times New Roman"/>
              </a:rPr>
              <a:t> </a:t>
            </a:r>
            <a:r>
              <a:rPr b="1" lang="en-US" sz="4390" spc="-1" strike="noStrike">
                <a:solidFill>
                  <a:srgbClr val="000000"/>
                </a:solidFill>
                <a:latin typeface="Times New Roman"/>
              </a:rPr>
              <a:t>relativo</a:t>
            </a:r>
            <a:endParaRPr b="0" lang="es-AR" sz="4390" spc="-1" strike="noStrike">
              <a:solidFill>
                <a:srgbClr val="000000"/>
              </a:solidFill>
              <a:latin typeface="Arial"/>
            </a:endParaRPr>
          </a:p>
        </p:txBody>
      </p:sp>
      <p:sp>
        <p:nvSpPr>
          <p:cNvPr id="1106" name="TextBox 1"/>
          <p:cNvSpPr/>
          <p:nvPr/>
        </p:nvSpPr>
        <p:spPr>
          <a:xfrm>
            <a:off x="7145280" y="2269800"/>
            <a:ext cx="1101600" cy="36288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W</a:t>
            </a:r>
            <a:r>
              <a:rPr b="0" lang="en-US" sz="1800" spc="-1" strike="noStrike">
                <a:solidFill>
                  <a:srgbClr val="000000"/>
                </a:solidFill>
                <a:latin typeface="Times New Roman"/>
              </a:rPr>
              <a:t> </a:t>
            </a:r>
            <a:r>
              <a:rPr b="1" lang="en-US" sz="1800" spc="-1" strike="noStrike">
                <a:solidFill>
                  <a:srgbClr val="000000"/>
                </a:solidFill>
                <a:latin typeface="Times New Roman"/>
              </a:rPr>
              <a:t>Register</a:t>
            </a:r>
            <a:endParaRPr b="0" lang="es-AR" sz="1800" spc="-1" strike="noStrike">
              <a:solidFill>
                <a:srgbClr val="000000"/>
              </a:solidFill>
              <a:latin typeface="Arial"/>
            </a:endParaRPr>
          </a:p>
        </p:txBody>
      </p:sp>
      <p:sp>
        <p:nvSpPr>
          <p:cNvPr id="1107" name="TextBox 1"/>
          <p:cNvSpPr/>
          <p:nvPr/>
        </p:nvSpPr>
        <p:spPr>
          <a:xfrm>
            <a:off x="9642600" y="2252520"/>
            <a:ext cx="1015920" cy="1201320"/>
          </a:xfrm>
          <a:prstGeom prst="rect">
            <a:avLst/>
          </a:prstGeom>
          <a:noFill/>
          <a:ln w="0">
            <a:noFill/>
          </a:ln>
        </p:spPr>
        <p:style>
          <a:lnRef idx="0"/>
          <a:fillRef idx="0"/>
          <a:effectRef idx="0"/>
          <a:fontRef idx="minor"/>
        </p:style>
        <p:txBody>
          <a:bodyPr wrap="none" lIns="0" rIns="0" tIns="0" bIns="45000" anchor="t">
            <a:spAutoFit/>
          </a:bodyPr>
          <a:p>
            <a:pPr>
              <a:lnSpc>
                <a:spcPts val="3300"/>
              </a:lnSpc>
              <a:tabLst>
                <a:tab algn="l" pos="380880"/>
              </a:tabLst>
            </a:pPr>
            <a:r>
              <a:rPr b="0" lang="en-US" sz="1800" spc="-1" strike="noStrike">
                <a:solidFill>
                  <a:srgbClr val="000000"/>
                </a:solidFill>
                <a:latin typeface="Calibri"/>
              </a:rPr>
              <a:t>	</a:t>
            </a:r>
            <a:r>
              <a:rPr b="1" lang="en-US" sz="2400" spc="-1" strike="noStrike">
                <a:solidFill>
                  <a:srgbClr val="000000"/>
                </a:solidFill>
                <a:latin typeface="Times New Roman"/>
              </a:rPr>
              <a:t>FF</a:t>
            </a:r>
            <a:endParaRPr b="0" lang="es-AR" sz="2400" spc="-1" strike="noStrike">
              <a:solidFill>
                <a:srgbClr val="000000"/>
              </a:solidFill>
              <a:latin typeface="Arial"/>
            </a:endParaRPr>
          </a:p>
          <a:p>
            <a:pPr>
              <a:lnSpc>
                <a:spcPts val="1001"/>
              </a:lnSpc>
              <a:tabLst>
                <a:tab algn="l" pos="380880"/>
              </a:tabLst>
            </a:pPr>
            <a:endParaRPr b="0" lang="es-AR" sz="1800" spc="-1" strike="noStrike">
              <a:solidFill>
                <a:srgbClr val="000000"/>
              </a:solidFill>
              <a:latin typeface="Arial"/>
            </a:endParaRPr>
          </a:p>
          <a:p>
            <a:pPr>
              <a:lnSpc>
                <a:spcPts val="1001"/>
              </a:lnSpc>
              <a:tabLst>
                <a:tab algn="l" pos="380880"/>
              </a:tabLst>
            </a:pPr>
            <a:endParaRPr b="0" lang="es-AR" sz="1800" spc="-1" strike="noStrike">
              <a:solidFill>
                <a:srgbClr val="000000"/>
              </a:solidFill>
              <a:latin typeface="Arial"/>
            </a:endParaRPr>
          </a:p>
          <a:p>
            <a:pPr>
              <a:lnSpc>
                <a:spcPts val="1001"/>
              </a:lnSpc>
              <a:tabLst>
                <a:tab algn="l" pos="380880"/>
              </a:tabLst>
            </a:pPr>
            <a:endParaRPr b="0" lang="es-AR" sz="1800" spc="-1" strike="noStrike">
              <a:solidFill>
                <a:srgbClr val="000000"/>
              </a:solidFill>
              <a:latin typeface="Arial"/>
            </a:endParaRPr>
          </a:p>
          <a:p>
            <a:pPr>
              <a:lnSpc>
                <a:spcPts val="1001"/>
              </a:lnSpc>
              <a:tabLst>
                <a:tab algn="l" pos="380880"/>
              </a:tabLst>
            </a:pPr>
            <a:endParaRPr b="0" lang="es-AR" sz="1800" spc="-1" strike="noStrike">
              <a:solidFill>
                <a:srgbClr val="000000"/>
              </a:solidFill>
              <a:latin typeface="Arial"/>
            </a:endParaRPr>
          </a:p>
          <a:p>
            <a:pPr>
              <a:lnSpc>
                <a:spcPts val="1800"/>
              </a:lnSpc>
              <a:tabLst>
                <a:tab algn="l" pos="380880"/>
              </a:tabLst>
            </a:pPr>
            <a:r>
              <a:rPr b="1" lang="en-US" sz="1300" spc="-1" strike="noStrike">
                <a:solidFill>
                  <a:srgbClr val="000000"/>
                </a:solidFill>
                <a:latin typeface="Times New Roman"/>
              </a:rPr>
              <a:t>8-bit</a:t>
            </a:r>
            <a:r>
              <a:rPr b="0" lang="en-US" sz="1300" spc="-1" strike="noStrike">
                <a:solidFill>
                  <a:srgbClr val="000000"/>
                </a:solidFill>
                <a:latin typeface="Times New Roman"/>
              </a:rPr>
              <a:t> </a:t>
            </a:r>
            <a:r>
              <a:rPr b="1" lang="en-US" sz="1300" spc="-1" strike="noStrike">
                <a:solidFill>
                  <a:srgbClr val="000000"/>
                </a:solidFill>
                <a:latin typeface="Times New Roman"/>
              </a:rPr>
              <a:t>Data</a:t>
            </a:r>
            <a:r>
              <a:rPr b="0" lang="en-US" sz="1300" spc="-1" strike="noStrike">
                <a:solidFill>
                  <a:srgbClr val="000000"/>
                </a:solidFill>
                <a:latin typeface="Times New Roman"/>
              </a:rPr>
              <a:t> </a:t>
            </a:r>
            <a:r>
              <a:rPr b="1" lang="en-US" sz="1300" spc="-1" strike="noStrike">
                <a:solidFill>
                  <a:srgbClr val="000000"/>
                </a:solidFill>
                <a:latin typeface="Times New Roman"/>
              </a:rPr>
              <a:t>Bus</a:t>
            </a:r>
            <a:endParaRPr b="0" lang="es-AR" sz="1300" spc="-1" strike="noStrike">
              <a:solidFill>
                <a:srgbClr val="000000"/>
              </a:solidFill>
              <a:latin typeface="Arial"/>
            </a:endParaRPr>
          </a:p>
        </p:txBody>
      </p:sp>
      <p:sp>
        <p:nvSpPr>
          <p:cNvPr id="1108" name="TextBox 1"/>
          <p:cNvSpPr/>
          <p:nvPr/>
        </p:nvSpPr>
        <p:spPr>
          <a:xfrm>
            <a:off x="2599200" y="2621520"/>
            <a:ext cx="2771640" cy="1074240"/>
          </a:xfrm>
          <a:prstGeom prst="rect">
            <a:avLst/>
          </a:prstGeom>
          <a:noFill/>
          <a:ln w="0">
            <a:noFill/>
          </a:ln>
        </p:spPr>
        <p:style>
          <a:lnRef idx="0"/>
          <a:fillRef idx="0"/>
          <a:effectRef idx="0"/>
          <a:fontRef idx="minor"/>
        </p:style>
        <p:txBody>
          <a:bodyPr wrap="none" lIns="0" rIns="0" tIns="0" bIns="45000" anchor="t">
            <a:spAutoFit/>
          </a:bodyPr>
          <a:p>
            <a:pPr>
              <a:lnSpc>
                <a:spcPts val="4601"/>
              </a:lnSpc>
            </a:pPr>
            <a:r>
              <a:rPr b="1" lang="en-US" sz="3300" spc="-1" strike="noStrike">
                <a:solidFill>
                  <a:srgbClr val="000000"/>
                </a:solidFill>
                <a:latin typeface="Times New Roman"/>
              </a:rPr>
              <a:t>Para</a:t>
            </a:r>
            <a:r>
              <a:rPr b="0" lang="en-US" sz="3300" spc="-1" strike="noStrike">
                <a:solidFill>
                  <a:srgbClr val="000000"/>
                </a:solidFill>
                <a:latin typeface="Times New Roman"/>
              </a:rPr>
              <a:t> </a:t>
            </a:r>
            <a:r>
              <a:rPr b="1" lang="en-US" sz="3300" spc="-1" strike="noStrike">
                <a:solidFill>
                  <a:srgbClr val="000000"/>
                </a:solidFill>
                <a:latin typeface="Times New Roman"/>
              </a:rPr>
              <a:t>escribir</a:t>
            </a:r>
            <a:r>
              <a:rPr b="0" lang="en-US" sz="3300" spc="-1" strike="noStrike">
                <a:solidFill>
                  <a:srgbClr val="000000"/>
                </a:solidFill>
                <a:latin typeface="Times New Roman"/>
              </a:rPr>
              <a:t> </a:t>
            </a:r>
            <a:r>
              <a:rPr b="1" lang="en-US" sz="3300" spc="-1" strike="noStrike">
                <a:solidFill>
                  <a:srgbClr val="000000"/>
                </a:solidFill>
                <a:latin typeface="Times New Roman"/>
              </a:rPr>
              <a:t>al</a:t>
            </a:r>
            <a:endParaRPr b="0" lang="es-AR" sz="3300" spc="-1" strike="noStrike">
              <a:solidFill>
                <a:srgbClr val="000000"/>
              </a:solidFill>
              <a:latin typeface="Arial"/>
            </a:endParaRPr>
          </a:p>
          <a:p>
            <a:pPr>
              <a:lnSpc>
                <a:spcPts val="3501"/>
              </a:lnSpc>
            </a:pPr>
            <a:r>
              <a:rPr b="1" lang="en-US" sz="3300" spc="-1" strike="noStrike">
                <a:solidFill>
                  <a:srgbClr val="000000"/>
                </a:solidFill>
                <a:latin typeface="Times New Roman"/>
              </a:rPr>
              <a:t>PC:</a:t>
            </a:r>
            <a:endParaRPr b="0" lang="es-AR" sz="3300" spc="-1" strike="noStrike">
              <a:solidFill>
                <a:srgbClr val="000000"/>
              </a:solidFill>
              <a:latin typeface="Arial"/>
            </a:endParaRPr>
          </a:p>
        </p:txBody>
      </p:sp>
      <p:sp>
        <p:nvSpPr>
          <p:cNvPr id="1109" name="TextBox 1"/>
          <p:cNvSpPr/>
          <p:nvPr/>
        </p:nvSpPr>
        <p:spPr>
          <a:xfrm>
            <a:off x="9040680" y="4464000"/>
            <a:ext cx="372960" cy="1264680"/>
          </a:xfrm>
          <a:prstGeom prst="rect">
            <a:avLst/>
          </a:prstGeom>
          <a:noFill/>
          <a:ln w="0">
            <a:noFill/>
          </a:ln>
        </p:spPr>
        <p:style>
          <a:lnRef idx="0"/>
          <a:fillRef idx="0"/>
          <a:effectRef idx="0"/>
          <a:fontRef idx="minor"/>
        </p:style>
        <p:txBody>
          <a:bodyPr wrap="none" lIns="0" rIns="0" tIns="0" bIns="45000" anchor="t">
            <a:spAutoFit/>
          </a:bodyPr>
          <a:p>
            <a:pPr>
              <a:lnSpc>
                <a:spcPts val="3300"/>
              </a:lnSpc>
            </a:pPr>
            <a:r>
              <a:rPr b="1" lang="en-US" sz="2400" spc="-1" strike="noStrike">
                <a:solidFill>
                  <a:srgbClr val="000000"/>
                </a:solidFill>
                <a:latin typeface="Times New Roman"/>
              </a:rPr>
              <a:t>FF</a:t>
            </a:r>
            <a:endParaRPr b="0" lang="es-AR" sz="24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300"/>
              </a:lnSpc>
            </a:pPr>
            <a:r>
              <a:rPr b="1" lang="en-US" sz="2400" spc="-1" strike="noStrike">
                <a:solidFill>
                  <a:srgbClr val="000000"/>
                </a:solidFill>
                <a:latin typeface="Times New Roman"/>
              </a:rPr>
              <a:t>FF</a:t>
            </a:r>
            <a:endParaRPr b="0" lang="es-AR" sz="2400" spc="-1" strike="noStrike">
              <a:solidFill>
                <a:srgbClr val="000000"/>
              </a:solidFill>
              <a:latin typeface="Arial"/>
            </a:endParaRPr>
          </a:p>
        </p:txBody>
      </p:sp>
      <p:sp>
        <p:nvSpPr>
          <p:cNvPr id="1110" name="TextBox 1"/>
          <p:cNvSpPr/>
          <p:nvPr/>
        </p:nvSpPr>
        <p:spPr>
          <a:xfrm>
            <a:off x="2579040" y="4196160"/>
            <a:ext cx="3307320" cy="2840040"/>
          </a:xfrm>
          <a:prstGeom prst="rect">
            <a:avLst/>
          </a:prstGeom>
          <a:noFill/>
          <a:ln w="0">
            <a:noFill/>
          </a:ln>
        </p:spPr>
        <p:style>
          <a:lnRef idx="0"/>
          <a:fillRef idx="0"/>
          <a:effectRef idx="0"/>
          <a:fontRef idx="minor"/>
        </p:style>
        <p:txBody>
          <a:bodyPr wrap="none" lIns="0" rIns="0" tIns="0" bIns="45000" anchor="t">
            <a:spAutoFit/>
          </a:bodyPr>
          <a:p>
            <a:pPr>
              <a:lnSpc>
                <a:spcPts val="3300"/>
              </a:lnSpc>
              <a:tabLst>
                <a:tab algn="l" pos="355680"/>
              </a:tabLst>
            </a:pPr>
            <a:r>
              <a:rPr b="0" lang="en-US" sz="1800" spc="-1" strike="noStrike">
                <a:solidFill>
                  <a:srgbClr val="000000"/>
                </a:solidFill>
                <a:latin typeface="Calibri"/>
              </a:rPr>
              <a:t>	</a:t>
            </a:r>
            <a:r>
              <a:rPr b="1" lang="en-US" sz="2400" spc="-1" strike="noStrike">
                <a:solidFill>
                  <a:srgbClr val="000000"/>
                </a:solidFill>
                <a:latin typeface="Times New Roman"/>
              </a:rPr>
              <a:t>Escribir</a:t>
            </a:r>
            <a:r>
              <a:rPr b="0" lang="en-US" sz="2400" spc="-1" strike="noStrike">
                <a:solidFill>
                  <a:srgbClr val="000000"/>
                </a:solidFill>
                <a:latin typeface="Times New Roman"/>
              </a:rPr>
              <a:t> </a:t>
            </a:r>
            <a:r>
              <a:rPr b="1" lang="en-US" sz="2400" spc="-1" strike="noStrike">
                <a:solidFill>
                  <a:srgbClr val="000000"/>
                </a:solidFill>
                <a:latin typeface="Times New Roman"/>
              </a:rPr>
              <a:t>byte</a:t>
            </a:r>
            <a:r>
              <a:rPr b="0" lang="en-US" sz="2400" spc="-1" strike="noStrike">
                <a:solidFill>
                  <a:srgbClr val="000000"/>
                </a:solidFill>
                <a:latin typeface="Times New Roman"/>
              </a:rPr>
              <a:t> </a:t>
            </a:r>
            <a:r>
              <a:rPr b="1" lang="en-US" sz="2400" spc="-1" strike="noStrike">
                <a:solidFill>
                  <a:srgbClr val="000000"/>
                </a:solidFill>
                <a:latin typeface="Times New Roman"/>
              </a:rPr>
              <a:t>alto</a:t>
            </a:r>
            <a:r>
              <a:rPr b="0" lang="en-US" sz="2400" spc="-1" strike="noStrike">
                <a:solidFill>
                  <a:srgbClr val="000000"/>
                </a:solidFill>
                <a:latin typeface="Times New Roman"/>
              </a:rPr>
              <a:t> </a:t>
            </a:r>
            <a:r>
              <a:rPr b="1" lang="en-US" sz="2400" spc="-1" strike="noStrike">
                <a:solidFill>
                  <a:srgbClr val="000000"/>
                </a:solidFill>
                <a:latin typeface="Times New Roman"/>
              </a:rPr>
              <a:t>en</a:t>
            </a:r>
            <a:endParaRPr b="0" lang="es-AR" sz="2400" spc="-1" strike="noStrike">
              <a:solidFill>
                <a:srgbClr val="000000"/>
              </a:solidFill>
              <a:latin typeface="Arial"/>
            </a:endParaRPr>
          </a:p>
          <a:p>
            <a:pPr>
              <a:lnSpc>
                <a:spcPts val="3101"/>
              </a:lnSpc>
              <a:tabLst>
                <a:tab algn="l" pos="355680"/>
              </a:tabLst>
            </a:pPr>
            <a:r>
              <a:rPr b="1" lang="en-US" sz="2400" spc="-1" strike="noStrike">
                <a:solidFill>
                  <a:srgbClr val="000000"/>
                </a:solidFill>
                <a:latin typeface="Times New Roman"/>
              </a:rPr>
              <a:t>el</a:t>
            </a:r>
            <a:r>
              <a:rPr b="0" lang="en-US" sz="2400" spc="-1" strike="noStrike">
                <a:solidFill>
                  <a:srgbClr val="000000"/>
                </a:solidFill>
                <a:latin typeface="Times New Roman"/>
              </a:rPr>
              <a:t>  </a:t>
            </a:r>
            <a:r>
              <a:rPr b="1" lang="en-US" sz="2400" spc="-1" strike="noStrike">
                <a:solidFill>
                  <a:srgbClr val="000000"/>
                </a:solidFill>
                <a:latin typeface="Times New Roman"/>
              </a:rPr>
              <a:t>PCLATH</a:t>
            </a:r>
            <a:endParaRPr b="0" lang="es-AR" sz="2400" spc="-1" strike="noStrike">
              <a:solidFill>
                <a:srgbClr val="000000"/>
              </a:solidFill>
              <a:latin typeface="Arial"/>
            </a:endParaRPr>
          </a:p>
          <a:p>
            <a:pPr>
              <a:lnSpc>
                <a:spcPts val="1001"/>
              </a:lnSpc>
              <a:tabLst>
                <a:tab algn="l" pos="355680"/>
              </a:tabLst>
            </a:pPr>
            <a:endParaRPr b="0" lang="es-AR" sz="1800" spc="-1" strike="noStrike">
              <a:solidFill>
                <a:srgbClr val="000000"/>
              </a:solidFill>
              <a:latin typeface="Arial"/>
            </a:endParaRPr>
          </a:p>
          <a:p>
            <a:pPr>
              <a:lnSpc>
                <a:spcPts val="1001"/>
              </a:lnSpc>
              <a:tabLst>
                <a:tab algn="l" pos="355680"/>
              </a:tabLst>
            </a:pPr>
            <a:endParaRPr b="0" lang="es-AR" sz="1800" spc="-1" strike="noStrike">
              <a:solidFill>
                <a:srgbClr val="000000"/>
              </a:solidFill>
              <a:latin typeface="Arial"/>
            </a:endParaRPr>
          </a:p>
          <a:p>
            <a:pPr>
              <a:lnSpc>
                <a:spcPts val="4300"/>
              </a:lnSpc>
              <a:tabLst>
                <a:tab algn="l" pos="355680"/>
              </a:tabLst>
            </a:pPr>
            <a:r>
              <a:rPr b="0" lang="en-US" sz="1800" spc="-1" strike="noStrike">
                <a:solidFill>
                  <a:srgbClr val="000000"/>
                </a:solidFill>
                <a:latin typeface="Calibri"/>
              </a:rPr>
              <a:t>	</a:t>
            </a:r>
            <a:r>
              <a:rPr b="1" lang="en-US" sz="2400" spc="-1" strike="noStrike">
                <a:solidFill>
                  <a:srgbClr val="000000"/>
                </a:solidFill>
                <a:latin typeface="Times New Roman"/>
              </a:rPr>
              <a:t>Escribir</a:t>
            </a:r>
            <a:r>
              <a:rPr b="0" lang="en-US" sz="2400" spc="-1" strike="noStrike">
                <a:solidFill>
                  <a:srgbClr val="000000"/>
                </a:solidFill>
                <a:latin typeface="Times New Roman"/>
              </a:rPr>
              <a:t> </a:t>
            </a:r>
            <a:r>
              <a:rPr b="1" lang="en-US" sz="2400" spc="-1" strike="noStrike">
                <a:solidFill>
                  <a:srgbClr val="000000"/>
                </a:solidFill>
                <a:latin typeface="Times New Roman"/>
              </a:rPr>
              <a:t>byte</a:t>
            </a:r>
            <a:r>
              <a:rPr b="0" lang="en-US" sz="2400" spc="-1" strike="noStrike">
                <a:solidFill>
                  <a:srgbClr val="000000"/>
                </a:solidFill>
                <a:latin typeface="Times New Roman"/>
              </a:rPr>
              <a:t> </a:t>
            </a:r>
            <a:r>
              <a:rPr b="1" lang="en-US" sz="2400" spc="-1" strike="noStrike">
                <a:solidFill>
                  <a:srgbClr val="000000"/>
                </a:solidFill>
                <a:latin typeface="Times New Roman"/>
              </a:rPr>
              <a:t>bajo</a:t>
            </a:r>
            <a:r>
              <a:rPr b="0" lang="en-US" sz="2400" spc="-1" strike="noStrike">
                <a:solidFill>
                  <a:srgbClr val="000000"/>
                </a:solidFill>
                <a:latin typeface="Times New Roman"/>
              </a:rPr>
              <a:t> </a:t>
            </a:r>
            <a:r>
              <a:rPr b="1" lang="en-US" sz="2400" spc="-1" strike="noStrike">
                <a:solidFill>
                  <a:srgbClr val="000000"/>
                </a:solidFill>
                <a:latin typeface="Times New Roman"/>
              </a:rPr>
              <a:t>en</a:t>
            </a:r>
            <a:endParaRPr b="0" lang="es-AR" sz="2400" spc="-1" strike="noStrike">
              <a:solidFill>
                <a:srgbClr val="000000"/>
              </a:solidFill>
              <a:latin typeface="Arial"/>
            </a:endParaRPr>
          </a:p>
          <a:p>
            <a:pPr>
              <a:lnSpc>
                <a:spcPts val="3101"/>
              </a:lnSpc>
              <a:tabLst>
                <a:tab algn="l" pos="355680"/>
              </a:tabLst>
            </a:pPr>
            <a:r>
              <a:rPr b="1" lang="en-US" sz="2400" spc="-1" strike="noStrike">
                <a:solidFill>
                  <a:srgbClr val="000000"/>
                </a:solidFill>
                <a:latin typeface="Times New Roman"/>
              </a:rPr>
              <a:t>el</a:t>
            </a:r>
            <a:r>
              <a:rPr b="0" lang="en-US" sz="2400" spc="-1" strike="noStrike">
                <a:solidFill>
                  <a:srgbClr val="000000"/>
                </a:solidFill>
                <a:latin typeface="Times New Roman"/>
              </a:rPr>
              <a:t> </a:t>
            </a:r>
            <a:r>
              <a:rPr b="1" lang="en-US" sz="2400" spc="-1" strike="noStrike">
                <a:solidFill>
                  <a:srgbClr val="000000"/>
                </a:solidFill>
                <a:latin typeface="Times New Roman"/>
              </a:rPr>
              <a:t>PCL</a:t>
            </a:r>
            <a:endParaRPr b="0" lang="es-AR" sz="2400" spc="-1" strike="noStrike">
              <a:solidFill>
                <a:srgbClr val="000000"/>
              </a:solidFill>
              <a:latin typeface="Arial"/>
            </a:endParaRPr>
          </a:p>
          <a:p>
            <a:pPr>
              <a:lnSpc>
                <a:spcPts val="3101"/>
              </a:lnSpc>
              <a:tabLst>
                <a:tab algn="l" pos="355680"/>
              </a:tabLst>
            </a:pPr>
            <a:r>
              <a:rPr b="1" lang="en-US" sz="2400" spc="-1" strike="noStrike">
                <a:solidFill>
                  <a:srgbClr val="000000"/>
                </a:solidFill>
                <a:latin typeface="Times New Roman"/>
              </a:rPr>
              <a:t>(PCH</a:t>
            </a:r>
            <a:r>
              <a:rPr b="0" lang="en-US" sz="2400" spc="-1" strike="noStrike">
                <a:solidFill>
                  <a:srgbClr val="000000"/>
                </a:solidFill>
                <a:latin typeface="Times New Roman"/>
              </a:rPr>
              <a:t> </a:t>
            </a:r>
            <a:r>
              <a:rPr b="1" lang="en-US" sz="2400" spc="-1" strike="noStrike">
                <a:solidFill>
                  <a:srgbClr val="000000"/>
                </a:solidFill>
                <a:latin typeface="Times New Roman"/>
              </a:rPr>
              <a:t>siempre</a:t>
            </a:r>
            <a:r>
              <a:rPr b="0" lang="en-US" sz="2400" spc="-1" strike="noStrike">
                <a:solidFill>
                  <a:srgbClr val="000000"/>
                </a:solidFill>
                <a:latin typeface="Times New Roman"/>
              </a:rPr>
              <a:t> </a:t>
            </a:r>
            <a:r>
              <a:rPr b="1" lang="en-US" sz="2400" spc="-1" strike="noStrike">
                <a:solidFill>
                  <a:srgbClr val="000000"/>
                </a:solidFill>
                <a:latin typeface="Times New Roman"/>
              </a:rPr>
              <a:t>debe</a:t>
            </a:r>
            <a:r>
              <a:rPr b="0" lang="en-US" sz="2400" spc="-1" strike="noStrike">
                <a:solidFill>
                  <a:srgbClr val="000000"/>
                </a:solidFill>
                <a:latin typeface="Times New Roman"/>
              </a:rPr>
              <a:t> </a:t>
            </a:r>
            <a:r>
              <a:rPr b="1" lang="en-US" sz="2400" spc="-1" strike="noStrike">
                <a:solidFill>
                  <a:srgbClr val="000000"/>
                </a:solidFill>
                <a:latin typeface="Times New Roman"/>
              </a:rPr>
              <a:t>ser</a:t>
            </a:r>
            <a:endParaRPr b="0" lang="es-AR" sz="2400" spc="-1" strike="noStrike">
              <a:solidFill>
                <a:srgbClr val="000000"/>
              </a:solidFill>
              <a:latin typeface="Arial"/>
            </a:endParaRPr>
          </a:p>
          <a:p>
            <a:pPr>
              <a:lnSpc>
                <a:spcPts val="3101"/>
              </a:lnSpc>
              <a:tabLst>
                <a:tab algn="l" pos="355680"/>
              </a:tabLst>
            </a:pPr>
            <a:r>
              <a:rPr b="1" lang="en-US" sz="2400" spc="-1" strike="noStrike">
                <a:solidFill>
                  <a:srgbClr val="000000"/>
                </a:solidFill>
                <a:latin typeface="Times New Roman"/>
              </a:rPr>
              <a:t>cargado</a:t>
            </a:r>
            <a:r>
              <a:rPr b="0" lang="en-US" sz="2400" spc="-1" strike="noStrike">
                <a:solidFill>
                  <a:srgbClr val="000000"/>
                </a:solidFill>
                <a:latin typeface="Times New Roman"/>
              </a:rPr>
              <a:t> </a:t>
            </a:r>
            <a:r>
              <a:rPr b="1" lang="en-US" sz="2400" spc="-1" strike="noStrike">
                <a:solidFill>
                  <a:srgbClr val="000000"/>
                </a:solidFill>
                <a:latin typeface="Times New Roman"/>
              </a:rPr>
              <a:t>con</a:t>
            </a:r>
            <a:r>
              <a:rPr b="0" lang="en-US" sz="2400" spc="-1" strike="noStrike">
                <a:solidFill>
                  <a:srgbClr val="000000"/>
                </a:solidFill>
                <a:latin typeface="Times New Roman"/>
              </a:rPr>
              <a:t> </a:t>
            </a:r>
            <a:r>
              <a:rPr b="1" lang="en-US" sz="2400" spc="-1" strike="noStrike">
                <a:solidFill>
                  <a:srgbClr val="000000"/>
                </a:solidFill>
                <a:latin typeface="Times New Roman"/>
              </a:rPr>
              <a:t>el</a:t>
            </a:r>
            <a:r>
              <a:rPr b="0" lang="en-US" sz="2400" spc="-1" strike="noStrike">
                <a:solidFill>
                  <a:srgbClr val="000000"/>
                </a:solidFill>
                <a:latin typeface="Times New Roman"/>
              </a:rPr>
              <a:t> </a:t>
            </a:r>
            <a:r>
              <a:rPr b="1" lang="en-US" sz="2400" spc="-1" strike="noStrike">
                <a:solidFill>
                  <a:srgbClr val="000000"/>
                </a:solidFill>
                <a:latin typeface="Times New Roman"/>
              </a:rPr>
              <a:t>PCLATH)</a:t>
            </a:r>
            <a:endParaRPr b="0" lang="es-AR" sz="2400" spc="-1" strike="noStrike">
              <a:solidFill>
                <a:srgbClr val="000000"/>
              </a:solidFill>
              <a:latin typeface="Arial"/>
            </a:endParaRPr>
          </a:p>
        </p:txBody>
      </p:sp>
      <p:sp>
        <p:nvSpPr>
          <p:cNvPr id="1111" name="TextBox 1"/>
          <p:cNvSpPr/>
          <p:nvPr/>
        </p:nvSpPr>
        <p:spPr>
          <a:xfrm>
            <a:off x="7450560" y="4039200"/>
            <a:ext cx="953640" cy="3373920"/>
          </a:xfrm>
          <a:prstGeom prst="rect">
            <a:avLst/>
          </a:prstGeom>
          <a:noFill/>
          <a:ln w="0">
            <a:noFill/>
          </a:ln>
        </p:spPr>
        <p:style>
          <a:lnRef idx="0"/>
          <a:fillRef idx="0"/>
          <a:effectRef idx="0"/>
          <a:fontRef idx="minor"/>
        </p:style>
        <p:txBody>
          <a:bodyPr wrap="none" lIns="0" rIns="0" tIns="0" bIns="45000" anchor="t">
            <a:spAutoFit/>
          </a:bodyPr>
          <a:p>
            <a:pPr>
              <a:lnSpc>
                <a:spcPts val="2500"/>
              </a:lnSpc>
            </a:pPr>
            <a:r>
              <a:rPr b="1" lang="en-US" sz="1800" spc="-1" strike="noStrike">
                <a:solidFill>
                  <a:srgbClr val="000000"/>
                </a:solidFill>
                <a:latin typeface="Times New Roman"/>
              </a:rPr>
              <a:t>PCLATH</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3300"/>
              </a:lnSpc>
            </a:pPr>
            <a:r>
              <a:rPr b="1" lang="en-US" sz="1800" spc="-1" strike="noStrike">
                <a:solidFill>
                  <a:srgbClr val="000000"/>
                </a:solidFill>
                <a:latin typeface="Times New Roman"/>
              </a:rPr>
              <a:t>PCH</a:t>
            </a: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movlw</a:t>
            </a:r>
            <a:endParaRPr b="0" lang="es-AR" sz="25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movwf</a:t>
            </a:r>
            <a:endParaRPr b="0" lang="es-AR" sz="25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movlw</a:t>
            </a:r>
            <a:endParaRPr b="0" lang="es-AR" sz="250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100"/>
              </a:lnSpc>
            </a:pPr>
            <a:r>
              <a:rPr b="1" lang="en-US" sz="2500" spc="-1" strike="noStrike">
                <a:solidFill>
                  <a:srgbClr val="000000"/>
                </a:solidFill>
                <a:latin typeface="Courier New"/>
              </a:rPr>
              <a:t>movwf</a:t>
            </a:r>
            <a:endParaRPr b="0" lang="es-AR" sz="2500" spc="-1" strike="noStrike">
              <a:solidFill>
                <a:srgbClr val="000000"/>
              </a:solidFill>
              <a:latin typeface="Arial"/>
            </a:endParaRPr>
          </a:p>
        </p:txBody>
      </p:sp>
      <p:sp>
        <p:nvSpPr>
          <p:cNvPr id="1112" name="TextBox 1"/>
          <p:cNvSpPr/>
          <p:nvPr/>
        </p:nvSpPr>
        <p:spPr>
          <a:xfrm>
            <a:off x="10118880" y="5234760"/>
            <a:ext cx="2064600" cy="2573280"/>
          </a:xfrm>
          <a:prstGeom prst="rect">
            <a:avLst/>
          </a:prstGeom>
          <a:noFill/>
          <a:ln w="0">
            <a:noFill/>
          </a:ln>
        </p:spPr>
        <p:style>
          <a:lnRef idx="0"/>
          <a:fillRef idx="0"/>
          <a:effectRef idx="0"/>
          <a:fontRef idx="minor"/>
        </p:style>
        <p:txBody>
          <a:bodyPr wrap="none" lIns="0" rIns="0" tIns="0" bIns="45000" anchor="t">
            <a:spAutoFit/>
          </a:bodyPr>
          <a:p>
            <a:pPr>
              <a:lnSpc>
                <a:spcPts val="2500"/>
              </a:lnSpc>
              <a:tabLst>
                <a:tab algn="l" pos="393840"/>
                <a:tab algn="l" pos="1231920"/>
              </a:tabLst>
            </a:pPr>
            <a:r>
              <a:rPr b="0" lang="en-US" sz="1800" spc="-1" strike="noStrike">
                <a:solidFill>
                  <a:srgbClr val="000000"/>
                </a:solidFill>
                <a:latin typeface="Calibri"/>
              </a:rPr>
              <a:t>	</a:t>
            </a:r>
            <a:r>
              <a:rPr b="1" lang="en-US" sz="1800" spc="-1" strike="noStrike">
                <a:solidFill>
                  <a:srgbClr val="000000"/>
                </a:solidFill>
                <a:latin typeface="Times New Roman"/>
              </a:rPr>
              <a:t>PCL</a:t>
            </a:r>
            <a:endParaRPr b="0" lang="es-AR" sz="1800" spc="-1" strike="noStrike">
              <a:solidFill>
                <a:srgbClr val="000000"/>
              </a:solidFill>
              <a:latin typeface="Arial"/>
            </a:endParaRPr>
          </a:p>
          <a:p>
            <a:pPr>
              <a:lnSpc>
                <a:spcPts val="2999"/>
              </a:lnSpc>
              <a:tabLst>
                <a:tab algn="l" pos="393840"/>
                <a:tab algn="l" pos="1231920"/>
              </a:tabLst>
            </a:pPr>
            <a:r>
              <a:rPr b="0" lang="en-US" sz="1800" spc="-1" strike="noStrike">
                <a:solidFill>
                  <a:srgbClr val="000000"/>
                </a:solidFill>
                <a:latin typeface="Calibri"/>
              </a:rPr>
              <a:t>	</a:t>
            </a:r>
            <a:r>
              <a:rPr b="0" lang="en-US" sz="1800" spc="-1" strike="noStrike">
                <a:solidFill>
                  <a:srgbClr val="000000"/>
                </a:solidFill>
                <a:latin typeface="Calibri"/>
              </a:rPr>
              <a:t>	</a:t>
            </a:r>
            <a:r>
              <a:rPr b="1" lang="en-US" sz="2400" spc="-1" strike="noStrike">
                <a:solidFill>
                  <a:srgbClr val="000000"/>
                </a:solidFill>
                <a:latin typeface="Times New Roman"/>
              </a:rPr>
              <a:t>FF</a:t>
            </a:r>
            <a:endParaRPr b="0" lang="es-AR" sz="2400" spc="-1" strike="noStrike">
              <a:solidFill>
                <a:srgbClr val="000000"/>
              </a:solidFill>
              <a:latin typeface="Arial"/>
            </a:endParaRPr>
          </a:p>
          <a:p>
            <a:pPr>
              <a:lnSpc>
                <a:spcPts val="1001"/>
              </a:lnSpc>
              <a:tabLst>
                <a:tab algn="l" pos="393840"/>
                <a:tab algn="l" pos="1231920"/>
              </a:tabLst>
            </a:pPr>
            <a:endParaRPr b="0" lang="es-AR" sz="1800" spc="-1" strike="noStrike">
              <a:solidFill>
                <a:srgbClr val="000000"/>
              </a:solidFill>
              <a:latin typeface="Arial"/>
            </a:endParaRPr>
          </a:p>
          <a:p>
            <a:pPr>
              <a:lnSpc>
                <a:spcPts val="1001"/>
              </a:lnSpc>
              <a:tabLst>
                <a:tab algn="l" pos="393840"/>
                <a:tab algn="l" pos="1231920"/>
              </a:tabLst>
            </a:pPr>
            <a:endParaRPr b="0" lang="es-AR" sz="1800" spc="-1" strike="noStrike">
              <a:solidFill>
                <a:srgbClr val="000000"/>
              </a:solidFill>
              <a:latin typeface="Arial"/>
            </a:endParaRPr>
          </a:p>
          <a:p>
            <a:pPr>
              <a:lnSpc>
                <a:spcPts val="1001"/>
              </a:lnSpc>
              <a:tabLst>
                <a:tab algn="l" pos="393840"/>
                <a:tab algn="l" pos="1231920"/>
              </a:tabLst>
            </a:pPr>
            <a:endParaRPr b="0" lang="es-AR" sz="1800" spc="-1" strike="noStrike">
              <a:solidFill>
                <a:srgbClr val="000000"/>
              </a:solidFill>
              <a:latin typeface="Arial"/>
            </a:endParaRPr>
          </a:p>
          <a:p>
            <a:pPr>
              <a:lnSpc>
                <a:spcPts val="2100"/>
              </a:lnSpc>
              <a:tabLst>
                <a:tab algn="l" pos="393840"/>
                <a:tab algn="l" pos="1231920"/>
              </a:tabLst>
            </a:pPr>
            <a:r>
              <a:rPr b="1" lang="en-US" sz="2500" spc="-1" strike="noStrike">
                <a:solidFill>
                  <a:srgbClr val="000000"/>
                </a:solidFill>
                <a:latin typeface="Courier New"/>
              </a:rPr>
              <a:t>HIGH</a:t>
            </a:r>
            <a:r>
              <a:rPr b="0" lang="en-US" sz="2500" spc="-1" strike="noStrike">
                <a:solidFill>
                  <a:srgbClr val="000000"/>
                </a:solidFill>
                <a:latin typeface="Times New Roman"/>
              </a:rPr>
              <a:t>  </a:t>
            </a:r>
            <a:r>
              <a:rPr b="1" lang="en-US" sz="2500" spc="-1" strike="noStrike">
                <a:solidFill>
                  <a:srgbClr val="000000"/>
                </a:solidFill>
                <a:latin typeface="Courier New"/>
              </a:rPr>
              <a:t>0x1250</a:t>
            </a:r>
            <a:endParaRPr b="0" lang="es-AR" sz="2500" spc="-1" strike="noStrike">
              <a:solidFill>
                <a:srgbClr val="000000"/>
              </a:solidFill>
              <a:latin typeface="Arial"/>
            </a:endParaRPr>
          </a:p>
          <a:p>
            <a:pPr>
              <a:lnSpc>
                <a:spcPts val="1001"/>
              </a:lnSpc>
              <a:tabLst>
                <a:tab algn="l" pos="393840"/>
                <a:tab algn="l" pos="1231920"/>
              </a:tabLst>
            </a:pPr>
            <a:endParaRPr b="0" lang="es-AR" sz="1800" spc="-1" strike="noStrike">
              <a:solidFill>
                <a:srgbClr val="000000"/>
              </a:solidFill>
              <a:latin typeface="Arial"/>
            </a:endParaRPr>
          </a:p>
          <a:p>
            <a:pPr>
              <a:lnSpc>
                <a:spcPts val="2100"/>
              </a:lnSpc>
              <a:tabLst>
                <a:tab algn="l" pos="393840"/>
                <a:tab algn="l" pos="1231920"/>
              </a:tabLst>
            </a:pPr>
            <a:r>
              <a:rPr b="1" lang="en-US" sz="2500" spc="-1" strike="noStrike">
                <a:solidFill>
                  <a:srgbClr val="000000"/>
                </a:solidFill>
                <a:latin typeface="Courier New"/>
              </a:rPr>
              <a:t>PCLATH</a:t>
            </a:r>
            <a:endParaRPr b="0" lang="es-AR" sz="2500" spc="-1" strike="noStrike">
              <a:solidFill>
                <a:srgbClr val="000000"/>
              </a:solidFill>
              <a:latin typeface="Arial"/>
            </a:endParaRPr>
          </a:p>
          <a:p>
            <a:pPr>
              <a:lnSpc>
                <a:spcPts val="1001"/>
              </a:lnSpc>
              <a:tabLst>
                <a:tab algn="l" pos="393840"/>
                <a:tab algn="l" pos="1231920"/>
              </a:tabLst>
            </a:pPr>
            <a:endParaRPr b="0" lang="es-AR" sz="1800" spc="-1" strike="noStrike">
              <a:solidFill>
                <a:srgbClr val="000000"/>
              </a:solidFill>
              <a:latin typeface="Arial"/>
            </a:endParaRPr>
          </a:p>
          <a:p>
            <a:pPr>
              <a:lnSpc>
                <a:spcPts val="2100"/>
              </a:lnSpc>
              <a:tabLst>
                <a:tab algn="l" pos="393840"/>
                <a:tab algn="l" pos="1231920"/>
              </a:tabLst>
            </a:pPr>
            <a:r>
              <a:rPr b="1" lang="en-US" sz="2500" spc="-1" strike="noStrike">
                <a:solidFill>
                  <a:srgbClr val="000000"/>
                </a:solidFill>
                <a:latin typeface="Courier New"/>
              </a:rPr>
              <a:t>LOW</a:t>
            </a:r>
            <a:r>
              <a:rPr b="0" lang="en-US" sz="2500" spc="-1" strike="noStrike">
                <a:solidFill>
                  <a:srgbClr val="000000"/>
                </a:solidFill>
                <a:latin typeface="Times New Roman"/>
              </a:rPr>
              <a:t>  </a:t>
            </a:r>
            <a:r>
              <a:rPr b="1" lang="en-US" sz="2500" spc="-1" strike="noStrike">
                <a:solidFill>
                  <a:srgbClr val="000000"/>
                </a:solidFill>
                <a:latin typeface="Courier New"/>
              </a:rPr>
              <a:t>0x1250</a:t>
            </a:r>
            <a:endParaRPr b="0" lang="es-AR" sz="2500" spc="-1" strike="noStrike">
              <a:solidFill>
                <a:srgbClr val="000000"/>
              </a:solidFill>
              <a:latin typeface="Arial"/>
            </a:endParaRPr>
          </a:p>
          <a:p>
            <a:pPr>
              <a:lnSpc>
                <a:spcPts val="1001"/>
              </a:lnSpc>
              <a:tabLst>
                <a:tab algn="l" pos="393840"/>
                <a:tab algn="l" pos="1231920"/>
              </a:tabLst>
            </a:pPr>
            <a:endParaRPr b="0" lang="es-AR" sz="1800" spc="-1" strike="noStrike">
              <a:solidFill>
                <a:srgbClr val="000000"/>
              </a:solidFill>
              <a:latin typeface="Arial"/>
            </a:endParaRPr>
          </a:p>
          <a:p>
            <a:pPr>
              <a:lnSpc>
                <a:spcPts val="2100"/>
              </a:lnSpc>
              <a:tabLst>
                <a:tab algn="l" pos="393840"/>
                <a:tab algn="l" pos="1231920"/>
              </a:tabLst>
            </a:pPr>
            <a:r>
              <a:rPr b="1" lang="en-US" sz="2500" spc="-1" strike="noStrike">
                <a:solidFill>
                  <a:srgbClr val="000000"/>
                </a:solidFill>
                <a:latin typeface="Courier New"/>
              </a:rPr>
              <a:t>PCL</a:t>
            </a:r>
            <a:endParaRPr b="0" lang="es-AR" sz="2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3" name="Picture 3" descr=""/>
          <p:cNvPicPr/>
          <p:nvPr/>
        </p:nvPicPr>
        <p:blipFill>
          <a:blip r:embed="rId1"/>
          <a:stretch/>
        </p:blipFill>
        <p:spPr>
          <a:xfrm>
            <a:off x="1386000" y="812520"/>
            <a:ext cx="12347280" cy="9062640"/>
          </a:xfrm>
          <a:prstGeom prst="rect">
            <a:avLst/>
          </a:prstGeom>
          <a:ln w="0">
            <a:noFill/>
          </a:ln>
        </p:spPr>
      </p:pic>
      <p:sp>
        <p:nvSpPr>
          <p:cNvPr id="1114" name="TextBox 1"/>
          <p:cNvSpPr/>
          <p:nvPr/>
        </p:nvSpPr>
        <p:spPr>
          <a:xfrm rot="5400000">
            <a:off x="2185920" y="7065720"/>
            <a:ext cx="743040" cy="32436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ffffff"/>
                </a:solidFill>
                <a:latin typeface="Times New Roman"/>
              </a:rPr>
              <a:t>PIC®</a:t>
            </a:r>
            <a:r>
              <a:rPr b="0" lang="en-US" sz="1600" spc="-1" strike="noStrike">
                <a:solidFill>
                  <a:srgbClr val="000000"/>
                </a:solidFill>
                <a:latin typeface="Times New Roman"/>
              </a:rPr>
              <a:t> </a:t>
            </a:r>
            <a:r>
              <a:rPr b="1" lang="en-US" sz="1600" spc="-1" strike="noStrike">
                <a:solidFill>
                  <a:srgbClr val="ffffff"/>
                </a:solidFill>
                <a:latin typeface="Times New Roman"/>
              </a:rPr>
              <a:t>M</a:t>
            </a:r>
            <a:endParaRPr b="0" lang="es-AR" sz="1600" spc="-1" strike="noStrike">
              <a:solidFill>
                <a:srgbClr val="000000"/>
              </a:solidFill>
              <a:latin typeface="Arial"/>
            </a:endParaRPr>
          </a:p>
        </p:txBody>
      </p:sp>
      <p:sp>
        <p:nvSpPr>
          <p:cNvPr id="1115" name="TextBox 1"/>
          <p:cNvSpPr/>
          <p:nvPr/>
        </p:nvSpPr>
        <p:spPr>
          <a:xfrm rot="5400000">
            <a:off x="2314800" y="7618680"/>
            <a:ext cx="485280" cy="324720"/>
          </a:xfrm>
          <a:prstGeom prst="rect">
            <a:avLst/>
          </a:prstGeom>
          <a:noFill/>
          <a:ln w="0">
            <a:noFill/>
          </a:ln>
        </p:spPr>
        <p:style>
          <a:lnRef idx="0"/>
          <a:fillRef idx="0"/>
          <a:effectRef idx="0"/>
          <a:fontRef idx="minor"/>
        </p:style>
        <p:txBody>
          <a:bodyPr wrap="none" lIns="0" rIns="0" tIns="0" bIns="45000" anchor="t">
            <a:spAutoFit/>
          </a:bodyPr>
          <a:p>
            <a:pPr>
              <a:lnSpc>
                <a:spcPts val="2200"/>
              </a:lnSpc>
            </a:pPr>
            <a:r>
              <a:rPr b="1" lang="en-US" sz="1600" spc="-1" strike="noStrike">
                <a:solidFill>
                  <a:srgbClr val="ffffff"/>
                </a:solidFill>
                <a:latin typeface="Times New Roman"/>
              </a:rPr>
              <a:t>MCU</a:t>
            </a:r>
            <a:endParaRPr b="0" lang="es-AR" sz="1600" spc="-1" strike="noStrike">
              <a:solidFill>
                <a:srgbClr val="000000"/>
              </a:solidFill>
              <a:latin typeface="Arial"/>
            </a:endParaRPr>
          </a:p>
        </p:txBody>
      </p:sp>
      <p:sp>
        <p:nvSpPr>
          <p:cNvPr id="1116" name="TextBox 1"/>
          <p:cNvSpPr/>
          <p:nvPr/>
        </p:nvSpPr>
        <p:spPr>
          <a:xfrm>
            <a:off x="4822560" y="1063440"/>
            <a:ext cx="6534000" cy="1340640"/>
          </a:xfrm>
          <a:prstGeom prst="rect">
            <a:avLst/>
          </a:prstGeom>
          <a:noFill/>
          <a:ln w="0">
            <a:noFill/>
          </a:ln>
        </p:spPr>
        <p:style>
          <a:lnRef idx="0"/>
          <a:fillRef idx="0"/>
          <a:effectRef idx="0"/>
          <a:fontRef idx="minor"/>
        </p:style>
        <p:txBody>
          <a:bodyPr wrap="none" lIns="0" rIns="0" tIns="0" bIns="45000" anchor="t">
            <a:spAutoFit/>
          </a:bodyPr>
          <a:p>
            <a:pPr>
              <a:lnSpc>
                <a:spcPts val="4399"/>
              </a:lnSpc>
              <a:tabLst>
                <a:tab algn="l" pos="2692440"/>
                <a:tab algn="l" pos="2806560"/>
              </a:tabLst>
            </a:pPr>
            <a:r>
              <a:rPr b="1" lang="en-US" sz="3190" spc="-1" strike="noStrike">
                <a:solidFill>
                  <a:srgbClr val="000000"/>
                </a:solidFill>
                <a:latin typeface="Times New Roman"/>
              </a:rPr>
              <a:t>Direccionamiento</a:t>
            </a:r>
            <a:r>
              <a:rPr b="0" lang="en-US" sz="3190" spc="-1" strike="noStrike">
                <a:solidFill>
                  <a:srgbClr val="000000"/>
                </a:solidFill>
                <a:latin typeface="Times New Roman"/>
              </a:rPr>
              <a:t> </a:t>
            </a:r>
            <a:r>
              <a:rPr b="1" lang="en-US" sz="3190" spc="-1" strike="noStrike">
                <a:solidFill>
                  <a:srgbClr val="000000"/>
                </a:solidFill>
                <a:latin typeface="Times New Roman"/>
              </a:rPr>
              <a:t>relativo:</a:t>
            </a:r>
            <a:r>
              <a:rPr b="0" lang="en-US" sz="3190" spc="-1" strike="noStrike">
                <a:solidFill>
                  <a:srgbClr val="000000"/>
                </a:solidFill>
                <a:latin typeface="Times New Roman"/>
              </a:rPr>
              <a:t> </a:t>
            </a:r>
            <a:endParaRPr b="0" lang="es-AR" sz="3190" spc="-1" strike="noStrike">
              <a:solidFill>
                <a:srgbClr val="000000"/>
              </a:solidFill>
              <a:latin typeface="Arial"/>
            </a:endParaRPr>
          </a:p>
          <a:p>
            <a:pPr>
              <a:lnSpc>
                <a:spcPts val="4399"/>
              </a:lnSpc>
              <a:tabLst>
                <a:tab algn="l" pos="2692440"/>
                <a:tab algn="l" pos="2806560"/>
              </a:tabLst>
            </a:pPr>
            <a:r>
              <a:rPr b="1" lang="en-US" sz="3190" spc="-1" strike="noStrike">
                <a:solidFill>
                  <a:srgbClr val="000000"/>
                </a:solidFill>
                <a:latin typeface="Times New Roman"/>
              </a:rPr>
              <a:t>Tablas</a:t>
            </a:r>
            <a:r>
              <a:rPr b="0" lang="en-US" sz="3190" spc="-1" strike="noStrike">
                <a:solidFill>
                  <a:srgbClr val="000000"/>
                </a:solidFill>
                <a:latin typeface="Times New Roman"/>
              </a:rPr>
              <a:t> </a:t>
            </a:r>
            <a:r>
              <a:rPr b="1" lang="en-US" sz="3190" spc="-1" strike="noStrike">
                <a:solidFill>
                  <a:srgbClr val="000000"/>
                </a:solidFill>
                <a:latin typeface="Times New Roman"/>
              </a:rPr>
              <a:t>de lectura</a:t>
            </a:r>
            <a:endParaRPr b="0" lang="es-AR" sz="3190" spc="-1" strike="noStrike">
              <a:solidFill>
                <a:srgbClr val="000000"/>
              </a:solidFill>
              <a:latin typeface="Arial"/>
            </a:endParaRPr>
          </a:p>
          <a:p>
            <a:pPr>
              <a:lnSpc>
                <a:spcPts val="1400"/>
              </a:lnSpc>
              <a:tabLst>
                <a:tab algn="l" pos="2692440"/>
                <a:tab algn="l" pos="2806560"/>
              </a:tabLst>
            </a:pPr>
            <a:r>
              <a:rPr b="0" lang="en-US" sz="1800" spc="-1" strike="noStrike">
                <a:solidFill>
                  <a:srgbClr val="000000"/>
                </a:solidFill>
                <a:latin typeface="Calibri"/>
              </a:rPr>
              <a:t>	</a:t>
            </a:r>
            <a:r>
              <a:rPr b="1" lang="en-US" sz="1800" spc="-1" strike="noStrike">
                <a:solidFill>
                  <a:srgbClr val="000000"/>
                </a:solidFill>
                <a:latin typeface="Courier New"/>
              </a:rPr>
              <a:t>ORG    0x0020        ;Page 0</a:t>
            </a:r>
            <a:endParaRPr b="0" lang="es-AR" sz="1800" spc="-1" strike="noStrike">
              <a:solidFill>
                <a:srgbClr val="000000"/>
              </a:solidFill>
              <a:latin typeface="Arial"/>
            </a:endParaRPr>
          </a:p>
        </p:txBody>
      </p:sp>
      <p:sp>
        <p:nvSpPr>
          <p:cNvPr id="1117" name="TextBox 1"/>
          <p:cNvSpPr/>
          <p:nvPr/>
        </p:nvSpPr>
        <p:spPr>
          <a:xfrm>
            <a:off x="2549880" y="2772000"/>
            <a:ext cx="2939400" cy="1582200"/>
          </a:xfrm>
          <a:prstGeom prst="rect">
            <a:avLst/>
          </a:prstGeom>
          <a:noFill/>
          <a:ln w="0">
            <a:noFill/>
          </a:ln>
        </p:spPr>
        <p:style>
          <a:lnRef idx="0"/>
          <a:fillRef idx="0"/>
          <a:effectRef idx="0"/>
          <a:fontRef idx="minor"/>
        </p:style>
        <p:txBody>
          <a:bodyPr wrap="none" lIns="0" rIns="0" tIns="0" bIns="45000" anchor="t">
            <a:spAutoFit/>
          </a:bodyPr>
          <a:p>
            <a:pPr>
              <a:lnSpc>
                <a:spcPts val="2701"/>
              </a:lnSpc>
            </a:pPr>
            <a:r>
              <a:rPr b="1" lang="en-US" sz="2000" spc="-1" strike="noStrike">
                <a:solidFill>
                  <a:srgbClr val="000000"/>
                </a:solidFill>
                <a:latin typeface="Times New Roman"/>
              </a:rPr>
              <a:t>Ejemplo:</a:t>
            </a:r>
            <a:r>
              <a:rPr b="0" lang="en-US" sz="2000" spc="-1" strike="noStrike">
                <a:solidFill>
                  <a:srgbClr val="000000"/>
                </a:solidFill>
                <a:latin typeface="Times New Roman"/>
              </a:rPr>
              <a:t> </a:t>
            </a:r>
            <a:r>
              <a:rPr b="1" lang="en-US" sz="2000" spc="-1" strike="noStrike">
                <a:solidFill>
                  <a:srgbClr val="000000"/>
                </a:solidFill>
                <a:latin typeface="Times New Roman"/>
              </a:rPr>
              <a:t>Uso</a:t>
            </a:r>
            <a:r>
              <a:rPr b="0" lang="en-US" sz="2000" spc="-1" strike="noStrike">
                <a:solidFill>
                  <a:srgbClr val="000000"/>
                </a:solidFill>
                <a:latin typeface="Times New Roman"/>
              </a:rPr>
              <a:t> </a:t>
            </a:r>
            <a:r>
              <a:rPr b="1" lang="en-US" sz="2000" spc="-1" strike="noStrike">
                <a:solidFill>
                  <a:srgbClr val="000000"/>
                </a:solidFill>
                <a:latin typeface="Times New Roman"/>
              </a:rPr>
              <a:t>de</a:t>
            </a:r>
            <a:r>
              <a:rPr b="0" lang="en-US" sz="2000" spc="-1" strike="noStrike">
                <a:solidFill>
                  <a:srgbClr val="000000"/>
                </a:solidFill>
                <a:latin typeface="Times New Roman"/>
              </a:rPr>
              <a:t> </a:t>
            </a:r>
            <a:r>
              <a:rPr b="1" lang="en-US" sz="2000" spc="-1" strike="noStrike">
                <a:solidFill>
                  <a:srgbClr val="000000"/>
                </a:solidFill>
                <a:latin typeface="Times New Roman"/>
              </a:rPr>
              <a:t>Tablas</a:t>
            </a:r>
            <a:r>
              <a:rPr b="0" lang="en-US" sz="2000" spc="-1" strike="noStrike">
                <a:solidFill>
                  <a:srgbClr val="000000"/>
                </a:solidFill>
                <a:latin typeface="Times New Roman"/>
              </a:rPr>
              <a:t> </a:t>
            </a:r>
            <a:r>
              <a:rPr b="1" lang="en-US" sz="2000" spc="-1" strike="noStrike">
                <a:solidFill>
                  <a:srgbClr val="000000"/>
                </a:solidFill>
                <a:latin typeface="Times New Roman"/>
              </a:rPr>
              <a:t>de</a:t>
            </a:r>
            <a:endParaRPr b="0" lang="es-AR" sz="2000" spc="-1" strike="noStrike">
              <a:solidFill>
                <a:srgbClr val="000000"/>
              </a:solidFill>
              <a:latin typeface="Arial"/>
            </a:endParaRPr>
          </a:p>
          <a:p>
            <a:pPr>
              <a:lnSpc>
                <a:spcPts val="2401"/>
              </a:lnSpc>
            </a:pPr>
            <a:r>
              <a:rPr b="1" lang="en-US" sz="2000" spc="-1" strike="noStrike">
                <a:solidFill>
                  <a:srgbClr val="000000"/>
                </a:solidFill>
                <a:latin typeface="Times New Roman"/>
              </a:rPr>
              <a:t>lectura</a:t>
            </a:r>
            <a:r>
              <a:rPr b="0" lang="en-US" sz="2000" spc="-1" strike="noStrike">
                <a:solidFill>
                  <a:srgbClr val="000000"/>
                </a:solidFill>
                <a:latin typeface="Times New Roman"/>
              </a:rPr>
              <a:t> </a:t>
            </a:r>
            <a:r>
              <a:rPr b="1" lang="en-US" sz="2000" spc="-1" strike="noStrike">
                <a:solidFill>
                  <a:srgbClr val="000000"/>
                </a:solidFill>
                <a:latin typeface="Times New Roman"/>
              </a:rPr>
              <a:t>para</a:t>
            </a:r>
            <a:r>
              <a:rPr b="0" lang="en-US" sz="2000" spc="-1" strike="noStrike">
                <a:solidFill>
                  <a:srgbClr val="000000"/>
                </a:solidFill>
                <a:latin typeface="Times New Roman"/>
              </a:rPr>
              <a:t> </a:t>
            </a:r>
            <a:r>
              <a:rPr b="1" lang="en-US" sz="2000" spc="-1" strike="noStrike">
                <a:solidFill>
                  <a:srgbClr val="000000"/>
                </a:solidFill>
                <a:latin typeface="Times New Roman"/>
              </a:rPr>
              <a:t>decodificación</a:t>
            </a:r>
            <a:endParaRPr b="0" lang="es-AR" sz="2000" spc="-1" strike="noStrike">
              <a:solidFill>
                <a:srgbClr val="000000"/>
              </a:solidFill>
              <a:latin typeface="Arial"/>
            </a:endParaRPr>
          </a:p>
          <a:p>
            <a:pPr>
              <a:lnSpc>
                <a:spcPts val="2299"/>
              </a:lnSpc>
            </a:pPr>
            <a:r>
              <a:rPr b="1" lang="en-US" sz="2000" spc="-1" strike="noStrike">
                <a:solidFill>
                  <a:srgbClr val="000000"/>
                </a:solidFill>
                <a:latin typeface="Times New Roman"/>
              </a:rPr>
              <a:t>de</a:t>
            </a:r>
            <a:r>
              <a:rPr b="0" lang="en-US" sz="2000" spc="-1" strike="noStrike">
                <a:solidFill>
                  <a:srgbClr val="000000"/>
                </a:solidFill>
                <a:latin typeface="Times New Roman"/>
              </a:rPr>
              <a:t> </a:t>
            </a:r>
            <a:r>
              <a:rPr b="1" lang="en-US" sz="2000" spc="-1" strike="noStrike">
                <a:solidFill>
                  <a:srgbClr val="000000"/>
                </a:solidFill>
                <a:latin typeface="Times New Roman"/>
              </a:rPr>
              <a:t>BCD</a:t>
            </a:r>
            <a:r>
              <a:rPr b="0" lang="en-US" sz="2000" spc="-1" strike="noStrike">
                <a:solidFill>
                  <a:srgbClr val="000000"/>
                </a:solidFill>
                <a:latin typeface="Times New Roman"/>
              </a:rPr>
              <a:t> </a:t>
            </a:r>
            <a:r>
              <a:rPr b="1" lang="en-US" sz="2000" spc="-1" strike="noStrike">
                <a:solidFill>
                  <a:srgbClr val="000000"/>
                </a:solidFill>
                <a:latin typeface="Times New Roman"/>
              </a:rPr>
              <a:t>a</a:t>
            </a:r>
            <a:r>
              <a:rPr b="0" lang="en-US" sz="2000" spc="-1" strike="noStrike">
                <a:solidFill>
                  <a:srgbClr val="000000"/>
                </a:solidFill>
                <a:latin typeface="Times New Roman"/>
              </a:rPr>
              <a:t>  </a:t>
            </a:r>
            <a:r>
              <a:rPr b="1" lang="en-US" sz="2000" spc="-1" strike="noStrike">
                <a:solidFill>
                  <a:srgbClr val="000000"/>
                </a:solidFill>
                <a:latin typeface="Times New Roman"/>
              </a:rPr>
              <a:t>7-segmentos</a:t>
            </a:r>
            <a:endParaRPr b="0" lang="es-AR" sz="2000" spc="-1" strike="noStrike">
              <a:solidFill>
                <a:srgbClr val="000000"/>
              </a:solidFill>
              <a:latin typeface="Arial"/>
            </a:endParaRPr>
          </a:p>
          <a:p>
            <a:pPr>
              <a:lnSpc>
                <a:spcPts val="2401"/>
              </a:lnSpc>
            </a:pPr>
            <a:r>
              <a:rPr b="1" lang="en-US" sz="2000" spc="-1" strike="noStrike">
                <a:solidFill>
                  <a:srgbClr val="000000"/>
                </a:solidFill>
                <a:latin typeface="Times New Roman"/>
              </a:rPr>
              <a:t>para</a:t>
            </a:r>
            <a:r>
              <a:rPr b="0" lang="en-US" sz="2000" spc="-1" strike="noStrike">
                <a:solidFill>
                  <a:srgbClr val="000000"/>
                </a:solidFill>
                <a:latin typeface="Times New Roman"/>
              </a:rPr>
              <a:t> </a:t>
            </a:r>
            <a:r>
              <a:rPr b="1" lang="en-US" sz="2000" spc="-1" strike="noStrike">
                <a:solidFill>
                  <a:srgbClr val="000000"/>
                </a:solidFill>
                <a:latin typeface="Times New Roman"/>
              </a:rPr>
              <a:t>excitar</a:t>
            </a:r>
            <a:r>
              <a:rPr b="0" lang="en-US" sz="2000" spc="-1" strike="noStrike">
                <a:solidFill>
                  <a:srgbClr val="000000"/>
                </a:solidFill>
                <a:latin typeface="Times New Roman"/>
              </a:rPr>
              <a:t> </a:t>
            </a:r>
            <a:r>
              <a:rPr b="1" lang="en-US" sz="2000" spc="-1" strike="noStrike">
                <a:solidFill>
                  <a:srgbClr val="000000"/>
                </a:solidFill>
                <a:latin typeface="Times New Roman"/>
              </a:rPr>
              <a:t>un</a:t>
            </a:r>
            <a:r>
              <a:rPr b="0" lang="en-US" sz="2000" spc="-1" strike="noStrike">
                <a:solidFill>
                  <a:srgbClr val="000000"/>
                </a:solidFill>
                <a:latin typeface="Times New Roman"/>
              </a:rPr>
              <a:t> </a:t>
            </a:r>
            <a:r>
              <a:rPr b="1" lang="en-US" sz="2000" spc="-1" strike="noStrike">
                <a:solidFill>
                  <a:srgbClr val="000000"/>
                </a:solidFill>
                <a:latin typeface="Times New Roman"/>
              </a:rPr>
              <a:t>display</a:t>
            </a:r>
            <a:r>
              <a:rPr b="0" lang="en-US" sz="2000" spc="-1" strike="noStrike">
                <a:solidFill>
                  <a:srgbClr val="000000"/>
                </a:solidFill>
                <a:latin typeface="Times New Roman"/>
              </a:rPr>
              <a:t> </a:t>
            </a:r>
            <a:r>
              <a:rPr b="1" lang="en-US" sz="2000" spc="-1" strike="noStrike">
                <a:solidFill>
                  <a:srgbClr val="000000"/>
                </a:solidFill>
                <a:latin typeface="Times New Roman"/>
              </a:rPr>
              <a:t>a</a:t>
            </a:r>
            <a:endParaRPr b="0" lang="es-AR" sz="2000" spc="-1" strike="noStrike">
              <a:solidFill>
                <a:srgbClr val="000000"/>
              </a:solidFill>
              <a:latin typeface="Arial"/>
            </a:endParaRPr>
          </a:p>
          <a:p>
            <a:pPr>
              <a:lnSpc>
                <a:spcPts val="2299"/>
              </a:lnSpc>
            </a:pPr>
            <a:r>
              <a:rPr b="1" lang="en-US" sz="2000" spc="-1" strike="noStrike">
                <a:solidFill>
                  <a:srgbClr val="000000"/>
                </a:solidFill>
                <a:latin typeface="Times New Roman"/>
              </a:rPr>
              <a:t>LED</a:t>
            </a:r>
            <a:endParaRPr b="0" lang="es-AR" sz="2000" spc="-1" strike="noStrike">
              <a:solidFill>
                <a:srgbClr val="000000"/>
              </a:solidFill>
              <a:latin typeface="Arial"/>
            </a:endParaRPr>
          </a:p>
        </p:txBody>
      </p:sp>
      <p:sp>
        <p:nvSpPr>
          <p:cNvPr id="1118" name="TextBox 1"/>
          <p:cNvSpPr/>
          <p:nvPr/>
        </p:nvSpPr>
        <p:spPr>
          <a:xfrm>
            <a:off x="6959520" y="2721600"/>
            <a:ext cx="4603680" cy="2750760"/>
          </a:xfrm>
          <a:prstGeom prst="rect">
            <a:avLst/>
          </a:prstGeom>
          <a:noFill/>
          <a:ln w="0">
            <a:noFill/>
          </a:ln>
        </p:spPr>
        <p:style>
          <a:lnRef idx="0"/>
          <a:fillRef idx="0"/>
          <a:effectRef idx="0"/>
          <a:fontRef idx="minor"/>
        </p:style>
        <p:txBody>
          <a:bodyPr wrap="none" lIns="0" rIns="0" tIns="0" bIns="45000" anchor="t">
            <a:spAutoFit/>
          </a:bodyPr>
          <a:p>
            <a:pPr>
              <a:lnSpc>
                <a:spcPts val="1400"/>
              </a:lnSpc>
              <a:tabLst>
                <a:tab algn="l" pos="762120"/>
              </a:tabLst>
            </a:pPr>
            <a:r>
              <a:rPr b="0" lang="en-US" sz="1800" spc="-1" strike="noStrike">
                <a:solidFill>
                  <a:srgbClr val="000000"/>
                </a:solidFill>
                <a:latin typeface="Calibri"/>
              </a:rPr>
              <a:t>	</a:t>
            </a:r>
            <a:r>
              <a:rPr b="1" lang="en-US" sz="1800" spc="-1" strike="noStrike">
                <a:solidFill>
                  <a:srgbClr val="000000"/>
                </a:solidFill>
                <a:latin typeface="Courier New"/>
              </a:rPr>
              <a:t>movlw</a:t>
            </a:r>
            <a:r>
              <a:rPr b="0" lang="en-US" sz="1800" spc="-1" strike="noStrike">
                <a:solidFill>
                  <a:srgbClr val="000000"/>
                </a:solidFill>
                <a:latin typeface="Times New Roman"/>
              </a:rPr>
              <a:t>    </a:t>
            </a:r>
            <a:r>
              <a:rPr b="1" lang="en-US" sz="1800" spc="-1" strike="noStrike">
                <a:solidFill>
                  <a:srgbClr val="000000"/>
                </a:solidFill>
                <a:latin typeface="Courier New"/>
              </a:rPr>
              <a:t>HIGH</a:t>
            </a:r>
            <a:r>
              <a:rPr b="0" lang="en-US" sz="1800" spc="-1" strike="noStrike">
                <a:solidFill>
                  <a:srgbClr val="000000"/>
                </a:solidFill>
                <a:latin typeface="Times New Roman"/>
              </a:rPr>
              <a:t>  </a:t>
            </a:r>
            <a:r>
              <a:rPr b="1" lang="en-US" sz="1800" spc="-1" strike="noStrike">
                <a:solidFill>
                  <a:srgbClr val="000000"/>
                </a:solidFill>
                <a:latin typeface="Courier New"/>
              </a:rPr>
              <a:t>SevenSegDecode</a:t>
            </a:r>
            <a:endParaRPr b="0" lang="es-AR" sz="1800" spc="-1" strike="noStrike">
              <a:solidFill>
                <a:srgbClr val="000000"/>
              </a:solidFill>
              <a:latin typeface="Arial"/>
            </a:endParaRPr>
          </a:p>
          <a:p>
            <a:pPr>
              <a:lnSpc>
                <a:spcPts val="2100"/>
              </a:lnSpc>
              <a:tabLst>
                <a:tab algn="l" pos="762120"/>
              </a:tabLst>
            </a:pPr>
            <a:r>
              <a:rPr b="0" lang="en-US" sz="1800" spc="-1" strike="noStrike">
                <a:solidFill>
                  <a:srgbClr val="000000"/>
                </a:solidFill>
                <a:latin typeface="Calibri"/>
              </a:rPr>
              <a:t>	</a:t>
            </a:r>
            <a:r>
              <a:rPr b="1" lang="en-US" sz="1800" spc="-1" strike="noStrike">
                <a:solidFill>
                  <a:srgbClr val="000000"/>
                </a:solidFill>
                <a:latin typeface="Courier New"/>
              </a:rPr>
              <a:t>movwf</a:t>
            </a:r>
            <a:r>
              <a:rPr b="0" lang="en-US" sz="1800" spc="-1" strike="noStrike">
                <a:solidFill>
                  <a:srgbClr val="000000"/>
                </a:solidFill>
                <a:latin typeface="Times New Roman"/>
              </a:rPr>
              <a:t>     </a:t>
            </a:r>
            <a:r>
              <a:rPr b="1" lang="en-US" sz="1800" spc="-1" strike="noStrike">
                <a:solidFill>
                  <a:srgbClr val="000000"/>
                </a:solidFill>
                <a:latin typeface="Courier New"/>
              </a:rPr>
              <a:t>PCLATH</a:t>
            </a:r>
            <a:endParaRPr b="0" lang="es-AR" sz="1800" spc="-1" strike="noStrike">
              <a:solidFill>
                <a:srgbClr val="000000"/>
              </a:solidFill>
              <a:latin typeface="Arial"/>
            </a:endParaRPr>
          </a:p>
          <a:p>
            <a:pPr>
              <a:lnSpc>
                <a:spcPts val="2100"/>
              </a:lnSpc>
              <a:tabLst>
                <a:tab algn="l" pos="762120"/>
              </a:tabLst>
            </a:pPr>
            <a:r>
              <a:rPr b="0" lang="en-US" sz="1800" spc="-1" strike="noStrike">
                <a:solidFill>
                  <a:srgbClr val="000000"/>
                </a:solidFill>
                <a:latin typeface="Calibri"/>
              </a:rPr>
              <a:t>	</a:t>
            </a:r>
            <a:r>
              <a:rPr b="1" lang="en-US" sz="1800" spc="-1" strike="noStrike">
                <a:solidFill>
                  <a:srgbClr val="000000"/>
                </a:solidFill>
                <a:latin typeface="Courier New"/>
              </a:rPr>
              <a:t>movlw</a:t>
            </a:r>
            <a:r>
              <a:rPr b="0" lang="en-US" sz="1800" spc="-1" strike="noStrike">
                <a:solidFill>
                  <a:srgbClr val="000000"/>
                </a:solidFill>
                <a:latin typeface="Times New Roman"/>
              </a:rPr>
              <a:t>    </a:t>
            </a:r>
            <a:r>
              <a:rPr b="1" lang="en-US" sz="1800" spc="-1" strike="noStrike">
                <a:solidFill>
                  <a:srgbClr val="000000"/>
                </a:solidFill>
                <a:latin typeface="Courier New"/>
              </a:rPr>
              <a:t>.5</a:t>
            </a:r>
            <a:endParaRPr b="0" lang="es-AR" sz="1800" spc="-1" strike="noStrike">
              <a:solidFill>
                <a:srgbClr val="000000"/>
              </a:solidFill>
              <a:latin typeface="Arial"/>
            </a:endParaRPr>
          </a:p>
          <a:p>
            <a:pPr>
              <a:lnSpc>
                <a:spcPts val="2100"/>
              </a:lnSpc>
              <a:tabLst>
                <a:tab algn="l" pos="762120"/>
              </a:tabLst>
            </a:pPr>
            <a:r>
              <a:rPr b="0" lang="en-US" sz="1800" spc="-1" strike="noStrike">
                <a:solidFill>
                  <a:srgbClr val="000000"/>
                </a:solidFill>
                <a:latin typeface="Calibri"/>
              </a:rPr>
              <a:t>	</a:t>
            </a:r>
            <a:r>
              <a:rPr b="1" lang="en-US" sz="1800" spc="-1" strike="noStrike">
                <a:solidFill>
                  <a:srgbClr val="000000"/>
                </a:solidFill>
                <a:latin typeface="Courier New"/>
              </a:rPr>
              <a:t>call</a:t>
            </a:r>
            <a:r>
              <a:rPr b="0" lang="en-US" sz="1800" spc="-1" strike="noStrike">
                <a:solidFill>
                  <a:srgbClr val="000000"/>
                </a:solidFill>
                <a:latin typeface="Times New Roman"/>
              </a:rPr>
              <a:t>        </a:t>
            </a:r>
            <a:r>
              <a:rPr b="1" lang="en-US" sz="1800" spc="-1" strike="noStrike">
                <a:solidFill>
                  <a:srgbClr val="000000"/>
                </a:solidFill>
                <a:latin typeface="Courier New"/>
              </a:rPr>
              <a:t>SevenSegDecode</a:t>
            </a:r>
            <a:endParaRPr b="0" lang="es-AR" sz="1800" spc="-1" strike="noStrike">
              <a:solidFill>
                <a:srgbClr val="000000"/>
              </a:solidFill>
              <a:latin typeface="Arial"/>
            </a:endParaRPr>
          </a:p>
          <a:p>
            <a:pPr>
              <a:lnSpc>
                <a:spcPts val="2100"/>
              </a:lnSpc>
              <a:tabLst>
                <a:tab algn="l" pos="762120"/>
              </a:tabLst>
            </a:pPr>
            <a:r>
              <a:rPr b="0" lang="en-US" sz="1800" spc="-1" strike="noStrike">
                <a:solidFill>
                  <a:srgbClr val="000000"/>
                </a:solidFill>
                <a:latin typeface="Calibri"/>
              </a:rPr>
              <a:t>	</a:t>
            </a:r>
            <a:r>
              <a:rPr b="1" lang="en-US" sz="1800" spc="-1" strike="noStrike">
                <a:solidFill>
                  <a:srgbClr val="000000"/>
                </a:solidFill>
                <a:latin typeface="Courier New"/>
              </a:rPr>
              <a:t>movwf</a:t>
            </a:r>
            <a:r>
              <a:rPr b="0" lang="en-US" sz="1800" spc="-1" strike="noStrike">
                <a:solidFill>
                  <a:srgbClr val="000000"/>
                </a:solidFill>
                <a:latin typeface="Times New Roman"/>
              </a:rPr>
              <a:t>     </a:t>
            </a:r>
            <a:r>
              <a:rPr b="1" lang="en-US" sz="1800" spc="-1" strike="noStrike">
                <a:solidFill>
                  <a:srgbClr val="000000"/>
                </a:solidFill>
                <a:latin typeface="Courier New"/>
              </a:rPr>
              <a:t>PORTB</a:t>
            </a:r>
            <a:endParaRPr b="0" lang="es-AR" sz="1800" spc="-1" strike="noStrike">
              <a:solidFill>
                <a:srgbClr val="000000"/>
              </a:solidFill>
              <a:latin typeface="Arial"/>
            </a:endParaRPr>
          </a:p>
          <a:p>
            <a:pPr>
              <a:lnSpc>
                <a:spcPts val="1001"/>
              </a:lnSpc>
              <a:tabLst>
                <a:tab algn="l" pos="762120"/>
              </a:tabLst>
            </a:pPr>
            <a:endParaRPr b="0" lang="es-AR" sz="1800" spc="-1" strike="noStrike">
              <a:solidFill>
                <a:srgbClr val="000000"/>
              </a:solidFill>
              <a:latin typeface="Arial"/>
            </a:endParaRPr>
          </a:p>
          <a:p>
            <a:pPr>
              <a:lnSpc>
                <a:spcPts val="1599"/>
              </a:lnSpc>
              <a:tabLst>
                <a:tab algn="l" pos="762120"/>
              </a:tabLst>
            </a:pPr>
            <a:r>
              <a:rPr b="0" lang="en-US" sz="1800" spc="-1" strike="noStrike">
                <a:solidFill>
                  <a:srgbClr val="000000"/>
                </a:solidFill>
                <a:latin typeface="Calibri"/>
              </a:rPr>
              <a:t>	</a:t>
            </a:r>
            <a:r>
              <a:rPr b="1" lang="en-US" sz="1800" spc="-1" strike="noStrike">
                <a:solidFill>
                  <a:srgbClr val="000000"/>
                </a:solidFill>
                <a:latin typeface="Courier New"/>
              </a:rPr>
              <a:t>…</a:t>
            </a:r>
            <a:endParaRPr b="0" lang="es-AR" sz="1800" spc="-1" strike="noStrike">
              <a:solidFill>
                <a:srgbClr val="000000"/>
              </a:solidFill>
              <a:latin typeface="Arial"/>
            </a:endParaRPr>
          </a:p>
          <a:p>
            <a:pPr>
              <a:lnSpc>
                <a:spcPts val="1001"/>
              </a:lnSpc>
              <a:tabLst>
                <a:tab algn="l" pos="762120"/>
              </a:tabLst>
            </a:pPr>
            <a:endParaRPr b="0" lang="es-AR" sz="1800" spc="-1" strike="noStrike">
              <a:solidFill>
                <a:srgbClr val="000000"/>
              </a:solidFill>
              <a:latin typeface="Arial"/>
            </a:endParaRPr>
          </a:p>
          <a:p>
            <a:pPr>
              <a:lnSpc>
                <a:spcPts val="1599"/>
              </a:lnSpc>
              <a:tabLst>
                <a:tab algn="l" pos="762120"/>
              </a:tabLst>
            </a:pPr>
            <a:r>
              <a:rPr b="0" lang="en-US" sz="1800" spc="-1" strike="noStrike">
                <a:solidFill>
                  <a:srgbClr val="000000"/>
                </a:solidFill>
                <a:latin typeface="Calibri"/>
              </a:rPr>
              <a:t>	</a:t>
            </a:r>
            <a:r>
              <a:rPr b="1" lang="en-US" sz="1800" spc="-1" strike="noStrike">
                <a:solidFill>
                  <a:srgbClr val="000000"/>
                </a:solidFill>
                <a:latin typeface="Courier New"/>
              </a:rPr>
              <a:t>ORG    0x1800        ;Page 3</a:t>
            </a:r>
            <a:endParaRPr b="0" lang="es-AR" sz="1800" spc="-1" strike="noStrike">
              <a:solidFill>
                <a:srgbClr val="000000"/>
              </a:solidFill>
              <a:latin typeface="Arial"/>
            </a:endParaRPr>
          </a:p>
          <a:p>
            <a:pPr>
              <a:lnSpc>
                <a:spcPts val="2100"/>
              </a:lnSpc>
              <a:tabLst>
                <a:tab algn="l" pos="762120"/>
              </a:tabLst>
            </a:pPr>
            <a:r>
              <a:rPr b="1" lang="en-US" sz="1800" spc="-1" strike="noStrike">
                <a:solidFill>
                  <a:srgbClr val="000000"/>
                </a:solidFill>
                <a:latin typeface="Courier New"/>
              </a:rPr>
              <a:t>SevenSegDecode:</a:t>
            </a:r>
            <a:endParaRPr b="0" lang="es-AR" sz="1800" spc="-1" strike="noStrike">
              <a:solidFill>
                <a:srgbClr val="000000"/>
              </a:solidFill>
              <a:latin typeface="Arial"/>
            </a:endParaRPr>
          </a:p>
          <a:p>
            <a:pPr>
              <a:lnSpc>
                <a:spcPts val="2100"/>
              </a:lnSpc>
              <a:tabLst>
                <a:tab algn="l" pos="762120"/>
              </a:tabLst>
            </a:pPr>
            <a:r>
              <a:rPr b="0" lang="en-US" sz="1800" spc="-1" strike="noStrike">
                <a:solidFill>
                  <a:srgbClr val="000000"/>
                </a:solidFill>
                <a:latin typeface="Calibri"/>
              </a:rPr>
              <a:t>	</a:t>
            </a:r>
            <a:r>
              <a:rPr b="1" lang="en-US" sz="1800" spc="-1" strike="noStrike">
                <a:solidFill>
                  <a:srgbClr val="000000"/>
                </a:solidFill>
                <a:latin typeface="Courier New"/>
              </a:rPr>
              <a:t>addwf</a:t>
            </a:r>
            <a:r>
              <a:rPr b="0" lang="en-US" sz="1800" spc="-1" strike="noStrike">
                <a:solidFill>
                  <a:srgbClr val="000000"/>
                </a:solidFill>
                <a:latin typeface="Times New Roman"/>
              </a:rPr>
              <a:t>    </a:t>
            </a:r>
            <a:r>
              <a:rPr b="1" lang="en-US" sz="1800" spc="-1" strike="noStrike">
                <a:solidFill>
                  <a:srgbClr val="000000"/>
                </a:solidFill>
                <a:latin typeface="Courier New"/>
              </a:rPr>
              <a:t>PCL,f</a:t>
            </a:r>
            <a:endParaRPr b="0" lang="es-AR" sz="1800" spc="-1" strike="noStrike">
              <a:solidFill>
                <a:srgbClr val="000000"/>
              </a:solidFill>
              <a:latin typeface="Arial"/>
            </a:endParaRPr>
          </a:p>
          <a:p>
            <a:pPr>
              <a:lnSpc>
                <a:spcPts val="2100"/>
              </a:lnSpc>
              <a:tabLst>
                <a:tab algn="l" pos="762120"/>
              </a:tabLst>
            </a:pPr>
            <a:r>
              <a:rPr b="0" lang="en-US" sz="1800" spc="-1" strike="noStrike">
                <a:solidFill>
                  <a:srgbClr val="000000"/>
                </a:solidFill>
                <a:latin typeface="Calibri"/>
              </a:rPr>
              <a:t>	</a:t>
            </a:r>
            <a:r>
              <a:rPr b="1" lang="en-US" sz="1800" spc="-1" strike="noStrike">
                <a:solidFill>
                  <a:srgbClr val="000000"/>
                </a:solidFill>
                <a:latin typeface="Courier New"/>
              </a:rPr>
              <a:t>retlw</a:t>
            </a:r>
            <a:r>
              <a:rPr b="0" lang="en-US" sz="1800" spc="-1" strike="noStrike">
                <a:solidFill>
                  <a:srgbClr val="000000"/>
                </a:solidFill>
                <a:latin typeface="Times New Roman"/>
              </a:rPr>
              <a:t>    </a:t>
            </a:r>
            <a:r>
              <a:rPr b="1" lang="en-US" sz="1800" spc="-1" strike="noStrike">
                <a:solidFill>
                  <a:srgbClr val="000000"/>
                </a:solidFill>
                <a:latin typeface="Courier New"/>
              </a:rPr>
              <a:t>b’00111111’</a:t>
            </a:r>
            <a:r>
              <a:rPr b="0" lang="en-US" sz="1800" spc="-1" strike="noStrike">
                <a:solidFill>
                  <a:srgbClr val="000000"/>
                </a:solidFill>
                <a:latin typeface="Times New Roman"/>
              </a:rPr>
              <a:t>       </a:t>
            </a:r>
            <a:r>
              <a:rPr b="1" lang="en-US" sz="1800" spc="-1" strike="noStrike">
                <a:solidFill>
                  <a:srgbClr val="000000"/>
                </a:solidFill>
                <a:latin typeface="Courier New"/>
              </a:rPr>
              <a:t>;0</a:t>
            </a:r>
            <a:endParaRPr b="0" lang="es-AR" sz="1800" spc="-1" strike="noStrike">
              <a:solidFill>
                <a:srgbClr val="000000"/>
              </a:solidFill>
              <a:latin typeface="Arial"/>
            </a:endParaRPr>
          </a:p>
        </p:txBody>
      </p:sp>
      <p:sp>
        <p:nvSpPr>
          <p:cNvPr id="1119" name="TextBox 1"/>
          <p:cNvSpPr/>
          <p:nvPr/>
        </p:nvSpPr>
        <p:spPr>
          <a:xfrm>
            <a:off x="7396200" y="6340320"/>
            <a:ext cx="68688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retlw</a:t>
            </a:r>
            <a:endParaRPr b="0" lang="es-AR" sz="1800" spc="-1" strike="noStrike">
              <a:solidFill>
                <a:srgbClr val="000000"/>
              </a:solidFill>
              <a:latin typeface="Arial"/>
            </a:endParaRPr>
          </a:p>
        </p:txBody>
      </p:sp>
      <p:sp>
        <p:nvSpPr>
          <p:cNvPr id="1120" name="TextBox 1"/>
          <p:cNvSpPr/>
          <p:nvPr/>
        </p:nvSpPr>
        <p:spPr>
          <a:xfrm>
            <a:off x="8771760" y="6340680"/>
            <a:ext cx="15098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b’00000110’</a:t>
            </a:r>
            <a:endParaRPr b="0" lang="es-AR" sz="1800" spc="-1" strike="noStrike">
              <a:solidFill>
                <a:srgbClr val="000000"/>
              </a:solidFill>
              <a:latin typeface="Arial"/>
            </a:endParaRPr>
          </a:p>
        </p:txBody>
      </p:sp>
      <p:sp>
        <p:nvSpPr>
          <p:cNvPr id="1121" name="TextBox 1"/>
          <p:cNvSpPr/>
          <p:nvPr/>
        </p:nvSpPr>
        <p:spPr>
          <a:xfrm>
            <a:off x="11141640" y="634032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;1</a:t>
            </a:r>
            <a:endParaRPr b="0" lang="es-AR" sz="1800" spc="-1" strike="noStrike">
              <a:solidFill>
                <a:srgbClr val="000000"/>
              </a:solidFill>
              <a:latin typeface="Arial"/>
            </a:endParaRPr>
          </a:p>
        </p:txBody>
      </p:sp>
      <p:sp>
        <p:nvSpPr>
          <p:cNvPr id="1122" name="TextBox 1"/>
          <p:cNvSpPr/>
          <p:nvPr/>
        </p:nvSpPr>
        <p:spPr>
          <a:xfrm>
            <a:off x="7759440" y="6692400"/>
            <a:ext cx="3106800" cy="4899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retlw</a:t>
            </a:r>
            <a:r>
              <a:rPr b="0" lang="en-US" sz="1800" spc="-1" strike="noStrike">
                <a:solidFill>
                  <a:srgbClr val="000000"/>
                </a:solidFill>
                <a:latin typeface="Times New Roman"/>
              </a:rPr>
              <a:t>    </a:t>
            </a:r>
            <a:r>
              <a:rPr b="1" lang="en-US" sz="1800" spc="-1" strike="noStrike">
                <a:solidFill>
                  <a:srgbClr val="000000"/>
                </a:solidFill>
                <a:latin typeface="Courier New"/>
              </a:rPr>
              <a:t>b’01011011’</a:t>
            </a:r>
            <a:r>
              <a:rPr b="0" lang="en-US" sz="1800" spc="-1" strike="noStrike">
                <a:solidFill>
                  <a:srgbClr val="000000"/>
                </a:solidFill>
                <a:latin typeface="Times New Roman"/>
              </a:rPr>
              <a:t>       </a:t>
            </a:r>
            <a:r>
              <a:rPr b="1" lang="en-US" sz="1800" spc="-1" strike="noStrike">
                <a:solidFill>
                  <a:srgbClr val="000000"/>
                </a:solidFill>
                <a:latin typeface="Courier New"/>
              </a:rPr>
              <a:t>;2</a:t>
            </a:r>
            <a:endParaRPr b="0" lang="es-AR" sz="1800" spc="-1" strike="noStrike">
              <a:solidFill>
                <a:srgbClr val="000000"/>
              </a:solidFill>
              <a:latin typeface="Arial"/>
            </a:endParaRPr>
          </a:p>
          <a:p>
            <a:pPr>
              <a:lnSpc>
                <a:spcPts val="2100"/>
              </a:lnSpc>
            </a:pPr>
            <a:r>
              <a:rPr b="1" lang="en-US" sz="1800" spc="-1" strike="noStrike">
                <a:solidFill>
                  <a:srgbClr val="000000"/>
                </a:solidFill>
                <a:latin typeface="Courier New"/>
              </a:rPr>
              <a:t>retlw</a:t>
            </a:r>
            <a:r>
              <a:rPr b="0" lang="en-US" sz="1800" spc="-1" strike="noStrike">
                <a:solidFill>
                  <a:srgbClr val="000000"/>
                </a:solidFill>
                <a:latin typeface="Times New Roman"/>
              </a:rPr>
              <a:t>    </a:t>
            </a:r>
            <a:r>
              <a:rPr b="1" lang="en-US" sz="1800" spc="-1" strike="noStrike">
                <a:solidFill>
                  <a:srgbClr val="000000"/>
                </a:solidFill>
                <a:latin typeface="Courier New"/>
              </a:rPr>
              <a:t>b’01001111’</a:t>
            </a:r>
            <a:r>
              <a:rPr b="0" lang="en-US" sz="1800" spc="-1" strike="noStrike">
                <a:solidFill>
                  <a:srgbClr val="000000"/>
                </a:solidFill>
                <a:latin typeface="Times New Roman"/>
              </a:rPr>
              <a:t>       </a:t>
            </a:r>
            <a:r>
              <a:rPr b="1" lang="en-US" sz="1800" spc="-1" strike="noStrike">
                <a:solidFill>
                  <a:srgbClr val="000000"/>
                </a:solidFill>
                <a:latin typeface="Courier New"/>
              </a:rPr>
              <a:t>;3</a:t>
            </a:r>
            <a:endParaRPr b="0" lang="es-AR" sz="1800" spc="-1" strike="noStrike">
              <a:solidFill>
                <a:srgbClr val="000000"/>
              </a:solidFill>
              <a:latin typeface="Arial"/>
            </a:endParaRPr>
          </a:p>
        </p:txBody>
      </p:sp>
      <p:sp>
        <p:nvSpPr>
          <p:cNvPr id="1123" name="TextBox 1"/>
          <p:cNvSpPr/>
          <p:nvPr/>
        </p:nvSpPr>
        <p:spPr>
          <a:xfrm>
            <a:off x="7404480" y="7396200"/>
            <a:ext cx="68688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retlw</a:t>
            </a:r>
            <a:endParaRPr b="0" lang="es-AR" sz="1800" spc="-1" strike="noStrike">
              <a:solidFill>
                <a:srgbClr val="000000"/>
              </a:solidFill>
              <a:latin typeface="Arial"/>
            </a:endParaRPr>
          </a:p>
        </p:txBody>
      </p:sp>
      <p:sp>
        <p:nvSpPr>
          <p:cNvPr id="1124" name="TextBox 1"/>
          <p:cNvSpPr/>
          <p:nvPr/>
        </p:nvSpPr>
        <p:spPr>
          <a:xfrm>
            <a:off x="8771760" y="7396200"/>
            <a:ext cx="15098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b’01100110’</a:t>
            </a:r>
            <a:endParaRPr b="0" lang="es-AR" sz="1800" spc="-1" strike="noStrike">
              <a:solidFill>
                <a:srgbClr val="000000"/>
              </a:solidFill>
              <a:latin typeface="Arial"/>
            </a:endParaRPr>
          </a:p>
        </p:txBody>
      </p:sp>
      <p:sp>
        <p:nvSpPr>
          <p:cNvPr id="1125" name="TextBox 1"/>
          <p:cNvSpPr/>
          <p:nvPr/>
        </p:nvSpPr>
        <p:spPr>
          <a:xfrm>
            <a:off x="11141640" y="739584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;4</a:t>
            </a:r>
            <a:endParaRPr b="0" lang="es-AR" sz="1800" spc="-1" strike="noStrike">
              <a:solidFill>
                <a:srgbClr val="000000"/>
              </a:solidFill>
              <a:latin typeface="Arial"/>
            </a:endParaRPr>
          </a:p>
        </p:txBody>
      </p:sp>
      <p:sp>
        <p:nvSpPr>
          <p:cNvPr id="1126" name="TextBox 1"/>
          <p:cNvSpPr/>
          <p:nvPr/>
        </p:nvSpPr>
        <p:spPr>
          <a:xfrm>
            <a:off x="7759440" y="7764480"/>
            <a:ext cx="3106800" cy="4899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retlw</a:t>
            </a:r>
            <a:r>
              <a:rPr b="0" lang="en-US" sz="1800" spc="-1" strike="noStrike">
                <a:solidFill>
                  <a:srgbClr val="000000"/>
                </a:solidFill>
                <a:latin typeface="Times New Roman"/>
              </a:rPr>
              <a:t>    </a:t>
            </a:r>
            <a:r>
              <a:rPr b="1" lang="en-US" sz="1800" spc="-1" strike="noStrike">
                <a:solidFill>
                  <a:srgbClr val="000000"/>
                </a:solidFill>
                <a:latin typeface="Courier New"/>
              </a:rPr>
              <a:t>b’01101101’</a:t>
            </a:r>
            <a:r>
              <a:rPr b="0" lang="en-US" sz="1800" spc="-1" strike="noStrike">
                <a:solidFill>
                  <a:srgbClr val="000000"/>
                </a:solidFill>
                <a:latin typeface="Times New Roman"/>
              </a:rPr>
              <a:t>       </a:t>
            </a:r>
            <a:r>
              <a:rPr b="1" lang="en-US" sz="1800" spc="-1" strike="noStrike">
                <a:solidFill>
                  <a:srgbClr val="000000"/>
                </a:solidFill>
                <a:latin typeface="Courier New"/>
              </a:rPr>
              <a:t>;5</a:t>
            </a:r>
            <a:endParaRPr b="0" lang="es-AR" sz="1800" spc="-1" strike="noStrike">
              <a:solidFill>
                <a:srgbClr val="000000"/>
              </a:solidFill>
              <a:latin typeface="Arial"/>
            </a:endParaRPr>
          </a:p>
          <a:p>
            <a:pPr>
              <a:lnSpc>
                <a:spcPts val="2100"/>
              </a:lnSpc>
            </a:pPr>
            <a:r>
              <a:rPr b="1" lang="en-US" sz="1800" spc="-1" strike="noStrike">
                <a:solidFill>
                  <a:srgbClr val="000000"/>
                </a:solidFill>
                <a:latin typeface="Courier New"/>
              </a:rPr>
              <a:t>retlw</a:t>
            </a:r>
            <a:r>
              <a:rPr b="0" lang="en-US" sz="1800" spc="-1" strike="noStrike">
                <a:solidFill>
                  <a:srgbClr val="000000"/>
                </a:solidFill>
                <a:latin typeface="Times New Roman"/>
              </a:rPr>
              <a:t>    </a:t>
            </a:r>
            <a:r>
              <a:rPr b="1" lang="en-US" sz="1800" spc="-1" strike="noStrike">
                <a:solidFill>
                  <a:srgbClr val="000000"/>
                </a:solidFill>
                <a:latin typeface="Courier New"/>
              </a:rPr>
              <a:t>b’01111101’</a:t>
            </a:r>
            <a:r>
              <a:rPr b="0" lang="en-US" sz="1800" spc="-1" strike="noStrike">
                <a:solidFill>
                  <a:srgbClr val="000000"/>
                </a:solidFill>
                <a:latin typeface="Times New Roman"/>
              </a:rPr>
              <a:t>       </a:t>
            </a:r>
            <a:r>
              <a:rPr b="1" lang="en-US" sz="1800" spc="-1" strike="noStrike">
                <a:solidFill>
                  <a:srgbClr val="000000"/>
                </a:solidFill>
                <a:latin typeface="Courier New"/>
              </a:rPr>
              <a:t>;6</a:t>
            </a:r>
            <a:endParaRPr b="0" lang="es-AR" sz="1800" spc="-1" strike="noStrike">
              <a:solidFill>
                <a:srgbClr val="000000"/>
              </a:solidFill>
              <a:latin typeface="Arial"/>
            </a:endParaRPr>
          </a:p>
        </p:txBody>
      </p:sp>
      <p:sp>
        <p:nvSpPr>
          <p:cNvPr id="1127" name="TextBox 1"/>
          <p:cNvSpPr/>
          <p:nvPr/>
        </p:nvSpPr>
        <p:spPr>
          <a:xfrm>
            <a:off x="7404480" y="8467920"/>
            <a:ext cx="68688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retlw</a:t>
            </a:r>
            <a:endParaRPr b="0" lang="es-AR" sz="1800" spc="-1" strike="noStrike">
              <a:solidFill>
                <a:srgbClr val="000000"/>
              </a:solidFill>
              <a:latin typeface="Arial"/>
            </a:endParaRPr>
          </a:p>
        </p:txBody>
      </p:sp>
      <p:sp>
        <p:nvSpPr>
          <p:cNvPr id="1128" name="TextBox 1"/>
          <p:cNvSpPr/>
          <p:nvPr/>
        </p:nvSpPr>
        <p:spPr>
          <a:xfrm>
            <a:off x="8771760" y="8467920"/>
            <a:ext cx="150984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b’00000111’</a:t>
            </a:r>
            <a:endParaRPr b="0" lang="es-AR" sz="1800" spc="-1" strike="noStrike">
              <a:solidFill>
                <a:srgbClr val="000000"/>
              </a:solidFill>
              <a:latin typeface="Arial"/>
            </a:endParaRPr>
          </a:p>
        </p:txBody>
      </p:sp>
      <p:sp>
        <p:nvSpPr>
          <p:cNvPr id="1129" name="TextBox 1"/>
          <p:cNvSpPr/>
          <p:nvPr/>
        </p:nvSpPr>
        <p:spPr>
          <a:xfrm>
            <a:off x="11141640" y="8467920"/>
            <a:ext cx="275400" cy="22320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;7</a:t>
            </a:r>
            <a:endParaRPr b="0" lang="es-AR" sz="1800" spc="-1" strike="noStrike">
              <a:solidFill>
                <a:srgbClr val="000000"/>
              </a:solidFill>
              <a:latin typeface="Arial"/>
            </a:endParaRPr>
          </a:p>
        </p:txBody>
      </p:sp>
      <p:sp>
        <p:nvSpPr>
          <p:cNvPr id="1130" name="TextBox 1"/>
          <p:cNvSpPr/>
          <p:nvPr/>
        </p:nvSpPr>
        <p:spPr>
          <a:xfrm>
            <a:off x="7759440" y="8819640"/>
            <a:ext cx="3106800" cy="489960"/>
          </a:xfrm>
          <a:prstGeom prst="rect">
            <a:avLst/>
          </a:prstGeom>
          <a:noFill/>
          <a:ln w="0">
            <a:noFill/>
          </a:ln>
        </p:spPr>
        <p:style>
          <a:lnRef idx="0"/>
          <a:fillRef idx="0"/>
          <a:effectRef idx="0"/>
          <a:fontRef idx="minor"/>
        </p:style>
        <p:txBody>
          <a:bodyPr wrap="none" lIns="0" rIns="0" tIns="0" bIns="45000" anchor="t">
            <a:spAutoFit/>
          </a:bodyPr>
          <a:p>
            <a:pPr>
              <a:lnSpc>
                <a:spcPts val="1400"/>
              </a:lnSpc>
            </a:pPr>
            <a:r>
              <a:rPr b="1" lang="en-US" sz="1800" spc="-1" strike="noStrike">
                <a:solidFill>
                  <a:srgbClr val="000000"/>
                </a:solidFill>
                <a:latin typeface="Courier New"/>
              </a:rPr>
              <a:t>retlw</a:t>
            </a:r>
            <a:r>
              <a:rPr b="0" lang="en-US" sz="1800" spc="-1" strike="noStrike">
                <a:solidFill>
                  <a:srgbClr val="000000"/>
                </a:solidFill>
                <a:latin typeface="Times New Roman"/>
              </a:rPr>
              <a:t>    </a:t>
            </a:r>
            <a:r>
              <a:rPr b="1" lang="en-US" sz="1800" spc="-1" strike="noStrike">
                <a:solidFill>
                  <a:srgbClr val="000000"/>
                </a:solidFill>
                <a:latin typeface="Courier New"/>
              </a:rPr>
              <a:t>b’01111111’</a:t>
            </a:r>
            <a:r>
              <a:rPr b="0" lang="en-US" sz="1800" spc="-1" strike="noStrike">
                <a:solidFill>
                  <a:srgbClr val="000000"/>
                </a:solidFill>
                <a:latin typeface="Times New Roman"/>
              </a:rPr>
              <a:t>       </a:t>
            </a:r>
            <a:r>
              <a:rPr b="1" lang="en-US" sz="1800" spc="-1" strike="noStrike">
                <a:solidFill>
                  <a:srgbClr val="000000"/>
                </a:solidFill>
                <a:latin typeface="Courier New"/>
              </a:rPr>
              <a:t>;8</a:t>
            </a:r>
            <a:endParaRPr b="0" lang="es-AR" sz="1800" spc="-1" strike="noStrike">
              <a:solidFill>
                <a:srgbClr val="000000"/>
              </a:solidFill>
              <a:latin typeface="Arial"/>
            </a:endParaRPr>
          </a:p>
          <a:p>
            <a:pPr>
              <a:lnSpc>
                <a:spcPts val="2100"/>
              </a:lnSpc>
            </a:pPr>
            <a:r>
              <a:rPr b="1" lang="en-US" sz="1800" spc="-1" strike="noStrike">
                <a:solidFill>
                  <a:srgbClr val="000000"/>
                </a:solidFill>
                <a:latin typeface="Courier New"/>
              </a:rPr>
              <a:t>retlw</a:t>
            </a:r>
            <a:r>
              <a:rPr b="0" lang="en-US" sz="1800" spc="-1" strike="noStrike">
                <a:solidFill>
                  <a:srgbClr val="000000"/>
                </a:solidFill>
                <a:latin typeface="Times New Roman"/>
              </a:rPr>
              <a:t>    </a:t>
            </a:r>
            <a:r>
              <a:rPr b="1" lang="en-US" sz="1800" spc="-1" strike="noStrike">
                <a:solidFill>
                  <a:srgbClr val="000000"/>
                </a:solidFill>
                <a:latin typeface="Courier New"/>
              </a:rPr>
              <a:t>b’01101111’</a:t>
            </a:r>
            <a:r>
              <a:rPr b="0" lang="en-US" sz="1800" spc="-1" strike="noStrike">
                <a:solidFill>
                  <a:srgbClr val="000000"/>
                </a:solidFill>
                <a:latin typeface="Times New Roman"/>
              </a:rPr>
              <a:t>       </a:t>
            </a:r>
            <a:r>
              <a:rPr b="1" lang="en-US" sz="1800" spc="-1" strike="noStrike">
                <a:solidFill>
                  <a:srgbClr val="000000"/>
                </a:solidFill>
                <a:latin typeface="Courier New"/>
              </a:rPr>
              <a:t>;9</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 name="PlaceHolder 1"/>
          <p:cNvSpPr>
            <a:spLocks noGrp="1"/>
          </p:cNvSpPr>
          <p:nvPr>
            <p:ph type="title"/>
          </p:nvPr>
        </p:nvSpPr>
        <p:spPr>
          <a:xfrm>
            <a:off x="2121480" y="4512240"/>
            <a:ext cx="10465920" cy="1938600"/>
          </a:xfrm>
          <a:prstGeom prst="rect">
            <a:avLst/>
          </a:prstGeom>
          <a:noFill/>
          <a:ln w="0">
            <a:noFill/>
          </a:ln>
        </p:spPr>
        <p:txBody>
          <a:bodyPr anchor="ctr">
            <a:noAutofit/>
          </a:bodyPr>
          <a:p>
            <a:pPr indent="0" algn="ctr">
              <a:lnSpc>
                <a:spcPct val="100000"/>
              </a:lnSpc>
              <a:buNone/>
            </a:pPr>
            <a:r>
              <a:rPr b="0" lang="es-ES" sz="4400" spc="-1" strike="noStrike">
                <a:solidFill>
                  <a:srgbClr val="000000"/>
                </a:solidFill>
                <a:latin typeface="Calibri"/>
              </a:rPr>
              <a:t>Clase 8 a 19</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Título 1"/>
          <p:cNvSpPr/>
          <p:nvPr/>
        </p:nvSpPr>
        <p:spPr>
          <a:xfrm>
            <a:off x="975600" y="4642200"/>
            <a:ext cx="13048560" cy="1507320"/>
          </a:xfrm>
          <a:prstGeom prst="rect">
            <a:avLst/>
          </a:prstGeom>
          <a:noFill/>
          <a:ln w="0">
            <a:noFill/>
          </a:ln>
        </p:spPr>
        <p:style>
          <a:lnRef idx="0"/>
          <a:fillRef idx="0"/>
          <a:effectRef idx="0"/>
          <a:fontRef idx="minor"/>
        </p:style>
        <p:txBody>
          <a:bodyPr anchor="ctr">
            <a:normAutofit/>
          </a:bodyPr>
          <a:p>
            <a:pPr algn="ctr">
              <a:lnSpc>
                <a:spcPct val="100000"/>
              </a:lnSpc>
            </a:pPr>
            <a:r>
              <a:rPr b="1" lang="es-AR" sz="4400" spc="-1" strike="noStrike">
                <a:solidFill>
                  <a:srgbClr val="ff0000"/>
                </a:solidFill>
                <a:latin typeface="Calibri"/>
              </a:rPr>
              <a:t>PROGRAMACIÓN</a:t>
            </a:r>
            <a:endParaRPr b="0" lang="es-AR"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34"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35"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36"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137"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38"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39"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40"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41" name="Freeform 3"/>
          <p:cNvSpPr/>
          <p:nvPr/>
        </p:nvSpPr>
        <p:spPr>
          <a:xfrm>
            <a:off x="776160" y="6999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2">
                <a:moveTo>
                  <a:pt x="0" y="0"/>
                </a:moveTo>
                <a:lnTo>
                  <a:pt x="0" y="838962"/>
                </a:lnTo>
                <a:lnTo>
                  <a:pt x="10075164" y="838962"/>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42" name="Freeform 3"/>
          <p:cNvSpPr/>
          <p:nvPr/>
        </p:nvSpPr>
        <p:spPr>
          <a:xfrm>
            <a:off x="776160" y="8123040"/>
            <a:ext cx="13567320" cy="1088280"/>
          </a:xfrm>
          <a:custGeom>
            <a:avLst/>
            <a:gdLst>
              <a:gd name="textAreaLeft" fmla="*/ 0 w 13567320"/>
              <a:gd name="textAreaRight" fmla="*/ 13567680 w 13567320"/>
              <a:gd name="textAreaTop" fmla="*/ 0 h 1088280"/>
              <a:gd name="textAreaBottom" fmla="*/ 1088640 h 1088280"/>
            </a:gdLst>
            <a:ahLst/>
            <a:rect l="textAreaLeft" t="textAreaTop" r="textAreaRight" b="textAreaBottom"/>
            <a:pathLst>
              <a:path w="10075164" h="825500">
                <a:moveTo>
                  <a:pt x="0" y="0"/>
                </a:moveTo>
                <a:lnTo>
                  <a:pt x="10075164" y="0"/>
                </a:lnTo>
                <a:lnTo>
                  <a:pt x="10075164" y="825499"/>
                </a:lnTo>
                <a:lnTo>
                  <a:pt x="0" y="8254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43" name="TextBox 1"/>
          <p:cNvSpPr/>
          <p:nvPr/>
        </p:nvSpPr>
        <p:spPr>
          <a:xfrm>
            <a:off x="1642680" y="1046520"/>
            <a:ext cx="12700800" cy="4897080"/>
          </a:xfrm>
          <a:prstGeom prst="rect">
            <a:avLst/>
          </a:prstGeom>
          <a:noFill/>
          <a:ln w="0">
            <a:noFill/>
          </a:ln>
        </p:spPr>
        <p:style>
          <a:lnRef idx="0"/>
          <a:fillRef idx="0"/>
          <a:effectRef idx="0"/>
          <a:fontRef idx="minor"/>
        </p:style>
        <p:txBody>
          <a:bodyPr lIns="0" rIns="0" tIns="0" bIns="45000" anchor="t">
            <a:spAutoFit/>
          </a:bodyPr>
          <a:p>
            <a:pPr algn="ctr">
              <a:lnSpc>
                <a:spcPts val="3200"/>
              </a:lnSpc>
              <a:tabLst>
                <a:tab algn="l" pos="2590920"/>
              </a:tabLst>
            </a:pPr>
            <a:r>
              <a:rPr b="1" i="1" lang="en-US" sz="3600" spc="-1" strike="noStrike">
                <a:solidFill>
                  <a:srgbClr val="ff0000"/>
                </a:solidFill>
                <a:latin typeface="Calibri"/>
              </a:rPr>
              <a:t>Programa Ensamblador</a:t>
            </a:r>
            <a:endParaRPr b="0" lang="es-AR" sz="3600" spc="-1" strike="noStrike">
              <a:solidFill>
                <a:srgbClr val="000000"/>
              </a:solidFill>
              <a:latin typeface="Arial"/>
            </a:endParaRPr>
          </a:p>
          <a:p>
            <a:pPr>
              <a:lnSpc>
                <a:spcPts val="1001"/>
              </a:lnSpc>
              <a:tabLst>
                <a:tab algn="l" pos="2590920"/>
              </a:tabLst>
            </a:pPr>
            <a:endParaRPr b="0" lang="es-AR" sz="3600" spc="-1" strike="noStrike">
              <a:solidFill>
                <a:srgbClr val="000000"/>
              </a:solidFill>
              <a:latin typeface="Arial"/>
            </a:endParaRPr>
          </a:p>
          <a:p>
            <a:pPr>
              <a:lnSpc>
                <a:spcPts val="1001"/>
              </a:lnSpc>
              <a:tabLst>
                <a:tab algn="l" pos="2590920"/>
              </a:tabLst>
            </a:pPr>
            <a:endParaRPr b="0" lang="es-AR" sz="1800" spc="-1" strike="noStrike">
              <a:solidFill>
                <a:srgbClr val="000000"/>
              </a:solidFill>
              <a:latin typeface="Arial"/>
            </a:endParaRPr>
          </a:p>
          <a:p>
            <a:pPr>
              <a:lnSpc>
                <a:spcPts val="1001"/>
              </a:lnSpc>
              <a:tabLst>
                <a:tab algn="l" pos="2590920"/>
              </a:tabLst>
            </a:pPr>
            <a:endParaRPr b="0" lang="es-AR" sz="1800" spc="-1" strike="noStrike">
              <a:solidFill>
                <a:srgbClr val="000000"/>
              </a:solidFill>
              <a:latin typeface="Arial"/>
            </a:endParaRPr>
          </a:p>
          <a:p>
            <a:pPr>
              <a:lnSpc>
                <a:spcPts val="4000"/>
              </a:lnSpc>
              <a:tabLst>
                <a:tab algn="l" pos="2590920"/>
              </a:tabLst>
            </a:pPr>
            <a:r>
              <a:rPr b="1" lang="en-US" sz="3200" spc="-1" strike="noStrike">
                <a:solidFill>
                  <a:srgbClr val="000000"/>
                </a:solidFill>
                <a:latin typeface="Times New Roman"/>
              </a:rPr>
              <a:t>El</a:t>
            </a:r>
            <a:r>
              <a:rPr b="0" lang="en-US" sz="3200" spc="-1" strike="noStrike">
                <a:solidFill>
                  <a:srgbClr val="000000"/>
                </a:solidFill>
                <a:latin typeface="Times New Roman"/>
              </a:rPr>
              <a:t> </a:t>
            </a:r>
            <a:r>
              <a:rPr b="1" lang="en-US" sz="3200" spc="-1" strike="noStrike">
                <a:solidFill>
                  <a:srgbClr val="000000"/>
                </a:solidFill>
                <a:latin typeface="Times New Roman"/>
              </a:rPr>
              <a:t>programa</a:t>
            </a:r>
            <a:r>
              <a:rPr b="0" lang="en-US" sz="3200" spc="-1" strike="noStrike">
                <a:solidFill>
                  <a:srgbClr val="000000"/>
                </a:solidFill>
                <a:latin typeface="Times New Roman"/>
              </a:rPr>
              <a:t> </a:t>
            </a:r>
            <a:r>
              <a:rPr b="1" lang="en-US" sz="3200" spc="-1" strike="noStrike">
                <a:solidFill>
                  <a:srgbClr val="000000"/>
                </a:solidFill>
                <a:latin typeface="Times New Roman"/>
              </a:rPr>
              <a:t>ensamblador</a:t>
            </a:r>
            <a:r>
              <a:rPr b="0" lang="en-US" sz="3200" spc="-1" strike="noStrike">
                <a:solidFill>
                  <a:srgbClr val="000000"/>
                </a:solidFill>
                <a:latin typeface="Times New Roman"/>
              </a:rPr>
              <a:t> </a:t>
            </a:r>
            <a:r>
              <a:rPr b="1" lang="en-US" sz="3200" spc="-1" strike="noStrike">
                <a:solidFill>
                  <a:srgbClr val="000000"/>
                </a:solidFill>
                <a:latin typeface="Times New Roman"/>
              </a:rPr>
              <a:t>es</a:t>
            </a:r>
            <a:r>
              <a:rPr b="0" lang="en-US" sz="3200" spc="-1" strike="noStrike">
                <a:solidFill>
                  <a:srgbClr val="000000"/>
                </a:solidFill>
                <a:latin typeface="Times New Roman"/>
              </a:rPr>
              <a:t> </a:t>
            </a:r>
            <a:r>
              <a:rPr b="1" lang="en-US" sz="3200" spc="-1" strike="noStrike">
                <a:solidFill>
                  <a:srgbClr val="000000"/>
                </a:solidFill>
                <a:latin typeface="Times New Roman"/>
              </a:rPr>
              <a:t>un</a:t>
            </a:r>
            <a:r>
              <a:rPr b="0" lang="en-US" sz="3200" spc="-1" strike="noStrike">
                <a:solidFill>
                  <a:srgbClr val="000000"/>
                </a:solidFill>
                <a:latin typeface="Times New Roman"/>
              </a:rPr>
              <a:t> </a:t>
            </a:r>
            <a:r>
              <a:rPr b="1" lang="en-US" sz="3200" spc="-1" strike="noStrike">
                <a:solidFill>
                  <a:srgbClr val="000000"/>
                </a:solidFill>
                <a:latin typeface="Times New Roman"/>
              </a:rPr>
              <a:t>software que</a:t>
            </a:r>
            <a:r>
              <a:rPr b="0" lang="en-US" sz="3200" spc="-1" strike="noStrike">
                <a:solidFill>
                  <a:srgbClr val="000000"/>
                </a:solidFill>
                <a:latin typeface="Times New Roman"/>
              </a:rPr>
              <a:t> </a:t>
            </a:r>
            <a:r>
              <a:rPr b="1" lang="en-US" sz="3200" spc="-1" strike="noStrike">
                <a:solidFill>
                  <a:srgbClr val="000000"/>
                </a:solidFill>
                <a:latin typeface="Times New Roman"/>
              </a:rPr>
              <a:t>se</a:t>
            </a:r>
            <a:r>
              <a:rPr b="0" lang="en-US" sz="3200" spc="-1" strike="noStrike">
                <a:solidFill>
                  <a:srgbClr val="000000"/>
                </a:solidFill>
                <a:latin typeface="Times New Roman"/>
              </a:rPr>
              <a:t> </a:t>
            </a:r>
            <a:r>
              <a:rPr b="1" lang="en-US" sz="3200" spc="-1" strike="noStrike">
                <a:solidFill>
                  <a:srgbClr val="000000"/>
                </a:solidFill>
                <a:latin typeface="Times New Roman"/>
              </a:rPr>
              <a:t>encarga</a:t>
            </a:r>
            <a:r>
              <a:rPr b="0" lang="en-US" sz="3200" spc="-1" strike="noStrike">
                <a:solidFill>
                  <a:srgbClr val="000000"/>
                </a:solidFill>
                <a:latin typeface="Times New Roman"/>
              </a:rPr>
              <a:t> </a:t>
            </a:r>
            <a:r>
              <a:rPr b="1" lang="en-US" sz="3200" spc="-1" strike="noStrike">
                <a:solidFill>
                  <a:srgbClr val="000000"/>
                </a:solidFill>
                <a:latin typeface="Times New Roman"/>
              </a:rPr>
              <a:t>de</a:t>
            </a:r>
            <a:r>
              <a:rPr b="0" lang="en-US" sz="3200" spc="-1" strike="noStrike">
                <a:solidFill>
                  <a:srgbClr val="000000"/>
                </a:solidFill>
                <a:latin typeface="Times New Roman"/>
              </a:rPr>
              <a:t> </a:t>
            </a:r>
            <a:r>
              <a:rPr b="1" lang="en-US" sz="3200" spc="-1" strike="noStrike">
                <a:solidFill>
                  <a:srgbClr val="000000"/>
                </a:solidFill>
                <a:latin typeface="Times New Roman"/>
              </a:rPr>
              <a:t>traducir</a:t>
            </a:r>
            <a:r>
              <a:rPr b="0" lang="en-US" sz="3200" spc="-1" strike="noStrike">
                <a:solidFill>
                  <a:srgbClr val="000000"/>
                </a:solidFill>
                <a:latin typeface="Times New Roman"/>
              </a:rPr>
              <a:t> </a:t>
            </a:r>
            <a:r>
              <a:rPr b="1" lang="en-US" sz="3200" spc="-1" strike="noStrike">
                <a:solidFill>
                  <a:srgbClr val="000000"/>
                </a:solidFill>
                <a:latin typeface="Times New Roman"/>
              </a:rPr>
              <a:t>los</a:t>
            </a:r>
            <a:r>
              <a:rPr b="0" lang="en-US" sz="3200" spc="-1" strike="noStrike">
                <a:solidFill>
                  <a:srgbClr val="000000"/>
                </a:solidFill>
                <a:latin typeface="Times New Roman"/>
              </a:rPr>
              <a:t> </a:t>
            </a:r>
            <a:r>
              <a:rPr b="1" lang="en-US" sz="3200" spc="-1" strike="noStrike">
                <a:solidFill>
                  <a:srgbClr val="000000"/>
                </a:solidFill>
                <a:latin typeface="Times New Roman"/>
              </a:rPr>
              <a:t>nemonicos y</a:t>
            </a:r>
            <a:r>
              <a:rPr b="0" lang="en-US" sz="3200" spc="-1" strike="noStrike">
                <a:solidFill>
                  <a:srgbClr val="000000"/>
                </a:solidFill>
                <a:latin typeface="Times New Roman"/>
              </a:rPr>
              <a:t> </a:t>
            </a:r>
            <a:r>
              <a:rPr b="1" lang="en-US" sz="3200" spc="-1" strike="noStrike">
                <a:solidFill>
                  <a:srgbClr val="000000"/>
                </a:solidFill>
                <a:latin typeface="Times New Roman"/>
              </a:rPr>
              <a:t>símbolos</a:t>
            </a:r>
            <a:r>
              <a:rPr b="0" lang="en-US" sz="3200" spc="-1" strike="noStrike">
                <a:solidFill>
                  <a:srgbClr val="000000"/>
                </a:solidFill>
                <a:latin typeface="Times New Roman"/>
              </a:rPr>
              <a:t> </a:t>
            </a:r>
            <a:r>
              <a:rPr b="1" lang="en-US" sz="3200" spc="-1" strike="noStrike">
                <a:solidFill>
                  <a:srgbClr val="000000"/>
                </a:solidFill>
                <a:latin typeface="Times New Roman"/>
              </a:rPr>
              <a:t>alfanuméricos</a:t>
            </a:r>
            <a:r>
              <a:rPr b="0" lang="en-US" sz="3200" spc="-1" strike="noStrike">
                <a:solidFill>
                  <a:srgbClr val="000000"/>
                </a:solidFill>
                <a:latin typeface="Times New Roman"/>
              </a:rPr>
              <a:t> </a:t>
            </a:r>
            <a:r>
              <a:rPr b="1" lang="en-US" sz="3200" spc="-1" strike="noStrike">
                <a:solidFill>
                  <a:srgbClr val="000000"/>
                </a:solidFill>
                <a:latin typeface="Times New Roman"/>
              </a:rPr>
              <a:t>del</a:t>
            </a:r>
            <a:r>
              <a:rPr b="0" lang="en-US" sz="3200" spc="-1" strike="noStrike">
                <a:solidFill>
                  <a:srgbClr val="000000"/>
                </a:solidFill>
                <a:latin typeface="Times New Roman"/>
              </a:rPr>
              <a:t> </a:t>
            </a:r>
            <a:r>
              <a:rPr b="1" lang="en-US" sz="3200" spc="-1" strike="noStrike">
                <a:solidFill>
                  <a:srgbClr val="000000"/>
                </a:solidFill>
                <a:latin typeface="Times New Roman"/>
              </a:rPr>
              <a:t>programa escrito</a:t>
            </a:r>
            <a:r>
              <a:rPr b="0" lang="en-US" sz="3200" spc="-1" strike="noStrike">
                <a:solidFill>
                  <a:srgbClr val="000000"/>
                </a:solidFill>
                <a:latin typeface="Times New Roman"/>
              </a:rPr>
              <a:t> </a:t>
            </a:r>
            <a:r>
              <a:rPr b="1" lang="en-US" sz="3200" spc="-1" strike="noStrike">
                <a:solidFill>
                  <a:srgbClr val="000000"/>
                </a:solidFill>
                <a:latin typeface="Times New Roman"/>
              </a:rPr>
              <a:t>en</a:t>
            </a:r>
            <a:r>
              <a:rPr b="0" lang="en-US" sz="3200" spc="-1" strike="noStrike">
                <a:solidFill>
                  <a:srgbClr val="000000"/>
                </a:solidFill>
                <a:latin typeface="Times New Roman"/>
              </a:rPr>
              <a:t> </a:t>
            </a:r>
            <a:r>
              <a:rPr b="1" lang="en-US" sz="3200" spc="-1" strike="noStrike">
                <a:solidFill>
                  <a:srgbClr val="000000"/>
                </a:solidFill>
                <a:latin typeface="Times New Roman"/>
              </a:rPr>
              <a:t>ensamblador</a:t>
            </a:r>
            <a:r>
              <a:rPr b="0" lang="en-US" sz="3200" spc="-1" strike="noStrike">
                <a:solidFill>
                  <a:srgbClr val="000000"/>
                </a:solidFill>
                <a:latin typeface="Times New Roman"/>
              </a:rPr>
              <a:t> </a:t>
            </a:r>
            <a:r>
              <a:rPr b="1" lang="en-US" sz="3200" spc="-1" strike="noStrike">
                <a:solidFill>
                  <a:srgbClr val="000000"/>
                </a:solidFill>
                <a:latin typeface="Times New Roman"/>
              </a:rPr>
              <a:t>por</a:t>
            </a:r>
            <a:r>
              <a:rPr b="0" lang="en-US" sz="3200" spc="-1" strike="noStrike">
                <a:solidFill>
                  <a:srgbClr val="000000"/>
                </a:solidFill>
                <a:latin typeface="Times New Roman"/>
              </a:rPr>
              <a:t> </a:t>
            </a:r>
            <a:r>
              <a:rPr b="1" lang="en-US" sz="3200" spc="-1" strike="noStrike">
                <a:solidFill>
                  <a:srgbClr val="000000"/>
                </a:solidFill>
                <a:latin typeface="Times New Roman"/>
              </a:rPr>
              <a:t>el</a:t>
            </a:r>
            <a:r>
              <a:rPr b="0" lang="en-US" sz="3200" spc="-1" strike="noStrike">
                <a:solidFill>
                  <a:srgbClr val="000000"/>
                </a:solidFill>
                <a:latin typeface="Times New Roman"/>
              </a:rPr>
              <a:t> </a:t>
            </a:r>
            <a:r>
              <a:rPr b="1" lang="en-US" sz="3200" spc="-1" strike="noStrike">
                <a:solidFill>
                  <a:srgbClr val="000000"/>
                </a:solidFill>
                <a:latin typeface="Times New Roman"/>
              </a:rPr>
              <a:t>usuario</a:t>
            </a:r>
            <a:r>
              <a:rPr b="0" lang="en-US" sz="3200" spc="-1" strike="noStrike">
                <a:solidFill>
                  <a:srgbClr val="000000"/>
                </a:solidFill>
                <a:latin typeface="Times New Roman"/>
              </a:rPr>
              <a:t> </a:t>
            </a:r>
            <a:r>
              <a:rPr b="1" lang="en-US" sz="3200" spc="-1" strike="noStrike">
                <a:solidFill>
                  <a:srgbClr val="000000"/>
                </a:solidFill>
                <a:latin typeface="Times New Roman"/>
              </a:rPr>
              <a:t>a código</a:t>
            </a:r>
            <a:r>
              <a:rPr b="0" lang="en-US" sz="3200" spc="-1" strike="noStrike">
                <a:solidFill>
                  <a:srgbClr val="000000"/>
                </a:solidFill>
                <a:latin typeface="Times New Roman"/>
              </a:rPr>
              <a:t> </a:t>
            </a:r>
            <a:r>
              <a:rPr b="1" lang="en-US" sz="3200" spc="-1" strike="noStrike">
                <a:solidFill>
                  <a:srgbClr val="000000"/>
                </a:solidFill>
                <a:latin typeface="Times New Roman"/>
              </a:rPr>
              <a:t>maquina.</a:t>
            </a:r>
            <a:endParaRPr b="0" lang="es-AR" sz="3200" spc="-1" strike="noStrike">
              <a:solidFill>
                <a:srgbClr val="000000"/>
              </a:solidFill>
              <a:latin typeface="Arial"/>
            </a:endParaRPr>
          </a:p>
          <a:p>
            <a:pPr>
              <a:lnSpc>
                <a:spcPts val="1001"/>
              </a:lnSpc>
              <a:tabLst>
                <a:tab algn="l" pos="2590920"/>
              </a:tabLst>
            </a:pPr>
            <a:endParaRPr b="0" lang="es-AR" sz="3200" spc="-1" strike="noStrike">
              <a:solidFill>
                <a:srgbClr val="000000"/>
              </a:solidFill>
              <a:latin typeface="Arial"/>
            </a:endParaRPr>
          </a:p>
          <a:p>
            <a:pPr>
              <a:lnSpc>
                <a:spcPts val="3600"/>
              </a:lnSpc>
              <a:tabLst>
                <a:tab algn="l" pos="2590920"/>
              </a:tabLst>
            </a:pPr>
            <a:endParaRPr b="0" lang="es-AR" sz="3200" spc="-1" strike="noStrike">
              <a:solidFill>
                <a:srgbClr val="000000"/>
              </a:solidFill>
              <a:latin typeface="Arial"/>
            </a:endParaRPr>
          </a:p>
          <a:p>
            <a:pPr>
              <a:lnSpc>
                <a:spcPts val="3600"/>
              </a:lnSpc>
              <a:tabLst>
                <a:tab algn="l" pos="2590920"/>
              </a:tabLst>
            </a:pPr>
            <a:r>
              <a:rPr b="1" lang="en-US" sz="3200" spc="-1" strike="noStrike">
                <a:solidFill>
                  <a:srgbClr val="000000"/>
                </a:solidFill>
                <a:latin typeface="Times New Roman"/>
              </a:rPr>
              <a:t>El</a:t>
            </a:r>
            <a:r>
              <a:rPr b="0" lang="en-US" sz="3200" spc="-1" strike="noStrike">
                <a:solidFill>
                  <a:srgbClr val="000000"/>
                </a:solidFill>
                <a:latin typeface="Times New Roman"/>
              </a:rPr>
              <a:t> </a:t>
            </a:r>
            <a:r>
              <a:rPr b="1" lang="en-US" sz="3200" spc="-1" strike="noStrike">
                <a:solidFill>
                  <a:srgbClr val="000000"/>
                </a:solidFill>
                <a:latin typeface="Times New Roman"/>
              </a:rPr>
              <a:t>programa</a:t>
            </a:r>
            <a:r>
              <a:rPr b="0" lang="en-US" sz="3200" spc="-1" strike="noStrike">
                <a:solidFill>
                  <a:srgbClr val="000000"/>
                </a:solidFill>
                <a:latin typeface="Times New Roman"/>
              </a:rPr>
              <a:t> </a:t>
            </a:r>
            <a:r>
              <a:rPr b="1" lang="en-US" sz="3200" spc="-1" strike="noStrike">
                <a:solidFill>
                  <a:srgbClr val="000000"/>
                </a:solidFill>
                <a:latin typeface="Times New Roman"/>
              </a:rPr>
              <a:t>escrito</a:t>
            </a:r>
            <a:r>
              <a:rPr b="0" lang="en-US" sz="3200" spc="-1" strike="noStrike">
                <a:solidFill>
                  <a:srgbClr val="000000"/>
                </a:solidFill>
                <a:latin typeface="Times New Roman"/>
              </a:rPr>
              <a:t> </a:t>
            </a:r>
            <a:r>
              <a:rPr b="1" lang="en-US" sz="3200" spc="-1" strike="noStrike">
                <a:solidFill>
                  <a:srgbClr val="000000"/>
                </a:solidFill>
                <a:latin typeface="Times New Roman"/>
              </a:rPr>
              <a:t>en</a:t>
            </a:r>
            <a:r>
              <a:rPr b="0" lang="en-US" sz="3200" spc="-1" strike="noStrike">
                <a:solidFill>
                  <a:srgbClr val="000000"/>
                </a:solidFill>
                <a:latin typeface="Times New Roman"/>
              </a:rPr>
              <a:t> </a:t>
            </a:r>
            <a:r>
              <a:rPr b="1" lang="en-US" sz="3200" spc="-1" strike="noStrike">
                <a:solidFill>
                  <a:srgbClr val="000000"/>
                </a:solidFill>
                <a:latin typeface="Times New Roman"/>
              </a:rPr>
              <a:t>lenguaje ensamblador</a:t>
            </a:r>
            <a:r>
              <a:rPr b="0" lang="en-US" sz="3200" spc="-1" strike="noStrike">
                <a:solidFill>
                  <a:srgbClr val="000000"/>
                </a:solidFill>
                <a:latin typeface="Times New Roman"/>
              </a:rPr>
              <a:t> </a:t>
            </a:r>
            <a:r>
              <a:rPr b="1" lang="en-US" sz="3200" spc="-1" strike="noStrike">
                <a:solidFill>
                  <a:srgbClr val="000000"/>
                </a:solidFill>
                <a:latin typeface="Times New Roman"/>
              </a:rPr>
              <a:t>recibe</a:t>
            </a:r>
            <a:r>
              <a:rPr b="0" lang="en-US" sz="3200" spc="-1" strike="noStrike">
                <a:solidFill>
                  <a:srgbClr val="000000"/>
                </a:solidFill>
                <a:latin typeface="Times New Roman"/>
              </a:rPr>
              <a:t> </a:t>
            </a:r>
            <a:r>
              <a:rPr b="1" lang="en-US" sz="3200" spc="-1" strike="noStrike">
                <a:solidFill>
                  <a:srgbClr val="000000"/>
                </a:solidFill>
                <a:latin typeface="Times New Roman"/>
              </a:rPr>
              <a:t>el</a:t>
            </a:r>
            <a:r>
              <a:rPr b="0" lang="en-US" sz="3200" spc="-1" strike="noStrike">
                <a:solidFill>
                  <a:srgbClr val="000000"/>
                </a:solidFill>
                <a:latin typeface="Times New Roman"/>
              </a:rPr>
              <a:t> </a:t>
            </a:r>
            <a:r>
              <a:rPr b="1" lang="en-US" sz="3200" spc="-1" strike="noStrike">
                <a:solidFill>
                  <a:srgbClr val="000000"/>
                </a:solidFill>
                <a:latin typeface="Times New Roman"/>
              </a:rPr>
              <a:t>nombre</a:t>
            </a:r>
            <a:r>
              <a:rPr b="0" lang="en-US" sz="3200" spc="-1" strike="noStrike">
                <a:solidFill>
                  <a:srgbClr val="000000"/>
                </a:solidFill>
                <a:latin typeface="Times New Roman"/>
              </a:rPr>
              <a:t> </a:t>
            </a:r>
            <a:r>
              <a:rPr b="1" lang="en-US" sz="3200" spc="-1" strike="noStrike">
                <a:solidFill>
                  <a:srgbClr val="000000"/>
                </a:solidFill>
                <a:latin typeface="Times New Roman"/>
              </a:rPr>
              <a:t>de</a:t>
            </a:r>
            <a:r>
              <a:rPr b="0" lang="en-US" sz="3200" spc="-1" strike="noStrike">
                <a:solidFill>
                  <a:srgbClr val="000000"/>
                </a:solidFill>
                <a:latin typeface="Times New Roman"/>
              </a:rPr>
              <a:t> </a:t>
            </a:r>
            <a:r>
              <a:rPr b="1" lang="en-US" sz="3200" spc="-1" strike="noStrike" u="sng">
                <a:solidFill>
                  <a:srgbClr val="000000"/>
                </a:solidFill>
                <a:uFillTx/>
                <a:latin typeface="Times New Roman"/>
              </a:rPr>
              <a:t>archivo fuente</a:t>
            </a:r>
            <a:r>
              <a:rPr b="1" lang="en-US" sz="3200" spc="-1" strike="noStrike">
                <a:solidFill>
                  <a:srgbClr val="000000"/>
                </a:solidFill>
                <a:latin typeface="Times New Roman"/>
              </a:rPr>
              <a:t>.</a:t>
            </a:r>
            <a:r>
              <a:rPr b="0" lang="en-US" sz="3200" spc="-1" strike="noStrike">
                <a:solidFill>
                  <a:srgbClr val="000000"/>
                </a:solidFill>
                <a:latin typeface="Times New Roman"/>
              </a:rPr>
              <a:t> </a:t>
            </a:r>
            <a:r>
              <a:rPr b="1" lang="en-US" sz="3200" spc="-1" strike="noStrike">
                <a:solidFill>
                  <a:srgbClr val="000000"/>
                </a:solidFill>
                <a:latin typeface="Times New Roman"/>
              </a:rPr>
              <a:t>Suele</a:t>
            </a:r>
            <a:r>
              <a:rPr b="0" lang="en-US" sz="3200" spc="-1" strike="noStrike">
                <a:solidFill>
                  <a:srgbClr val="000000"/>
                </a:solidFill>
                <a:latin typeface="Times New Roman"/>
              </a:rPr>
              <a:t> </a:t>
            </a:r>
            <a:r>
              <a:rPr b="1" lang="en-US" sz="3200" spc="-1" strike="noStrike">
                <a:solidFill>
                  <a:srgbClr val="000000"/>
                </a:solidFill>
                <a:latin typeface="Times New Roman"/>
              </a:rPr>
              <a:t>tener</a:t>
            </a:r>
            <a:r>
              <a:rPr b="0" lang="en-US" sz="3200" spc="-1" strike="noStrike">
                <a:solidFill>
                  <a:srgbClr val="000000"/>
                </a:solidFill>
                <a:latin typeface="Times New Roman"/>
              </a:rPr>
              <a:t> </a:t>
            </a:r>
            <a:r>
              <a:rPr b="1" lang="en-US" sz="3200" spc="-1" strike="noStrike">
                <a:solidFill>
                  <a:srgbClr val="000000"/>
                </a:solidFill>
                <a:latin typeface="Times New Roman"/>
              </a:rPr>
              <a:t>la</a:t>
            </a:r>
            <a:r>
              <a:rPr b="0" lang="en-US" sz="3200" spc="-1" strike="noStrike">
                <a:solidFill>
                  <a:srgbClr val="000000"/>
                </a:solidFill>
                <a:latin typeface="Times New Roman"/>
              </a:rPr>
              <a:t> </a:t>
            </a:r>
            <a:r>
              <a:rPr b="1" lang="en-US" sz="3200" spc="-1" strike="noStrike">
                <a:solidFill>
                  <a:srgbClr val="000000"/>
                </a:solidFill>
                <a:latin typeface="Times New Roman"/>
              </a:rPr>
              <a:t>extensión</a:t>
            </a:r>
            <a:r>
              <a:rPr b="0" lang="en-US" sz="3200" spc="-1" strike="noStrike">
                <a:solidFill>
                  <a:srgbClr val="000000"/>
                </a:solidFill>
                <a:latin typeface="Times New Roman"/>
              </a:rPr>
              <a:t> </a:t>
            </a:r>
            <a:r>
              <a:rPr b="1" lang="en-US" sz="3200" spc="-1" strike="noStrike">
                <a:solidFill>
                  <a:srgbClr val="ff0000"/>
                </a:solidFill>
                <a:latin typeface="Times New Roman"/>
              </a:rPr>
              <a:t>*.asm.</a:t>
            </a:r>
            <a:endParaRPr b="0" lang="es-AR" sz="3200" spc="-1" strike="noStrike">
              <a:solidFill>
                <a:srgbClr val="000000"/>
              </a:solidFill>
              <a:latin typeface="Arial"/>
            </a:endParaRPr>
          </a:p>
          <a:p>
            <a:pPr>
              <a:lnSpc>
                <a:spcPts val="1001"/>
              </a:lnSpc>
              <a:tabLst>
                <a:tab algn="l" pos="2590920"/>
              </a:tabLst>
            </a:pPr>
            <a:endParaRPr b="0" lang="es-AR" sz="3200" spc="-1" strike="noStrike">
              <a:solidFill>
                <a:srgbClr val="000000"/>
              </a:solidFill>
              <a:latin typeface="Arial"/>
            </a:endParaRPr>
          </a:p>
          <a:p>
            <a:pPr>
              <a:lnSpc>
                <a:spcPts val="3600"/>
              </a:lnSpc>
              <a:tabLst>
                <a:tab algn="l" pos="2590920"/>
              </a:tabLst>
            </a:pPr>
            <a:r>
              <a:rPr b="1" lang="en-US" sz="3200" spc="-1" strike="noStrike">
                <a:solidFill>
                  <a:srgbClr val="000000"/>
                </a:solidFill>
                <a:latin typeface="Times New Roman"/>
              </a:rPr>
              <a:t>El</a:t>
            </a:r>
            <a:r>
              <a:rPr b="0" lang="en-US" sz="3200" spc="-1" strike="noStrike">
                <a:solidFill>
                  <a:srgbClr val="000000"/>
                </a:solidFill>
                <a:latin typeface="Times New Roman"/>
              </a:rPr>
              <a:t> </a:t>
            </a:r>
            <a:r>
              <a:rPr b="1" lang="en-US" sz="3200" spc="-1" strike="noStrike">
                <a:solidFill>
                  <a:srgbClr val="000000"/>
                </a:solidFill>
                <a:latin typeface="Times New Roman"/>
              </a:rPr>
              <a:t>programa</a:t>
            </a:r>
            <a:r>
              <a:rPr b="0" lang="en-US" sz="3200" spc="-1" strike="noStrike">
                <a:solidFill>
                  <a:srgbClr val="000000"/>
                </a:solidFill>
                <a:latin typeface="Times New Roman"/>
              </a:rPr>
              <a:t> </a:t>
            </a:r>
            <a:r>
              <a:rPr b="1" lang="en-US" sz="3200" spc="-1" strike="noStrike">
                <a:solidFill>
                  <a:srgbClr val="000000"/>
                </a:solidFill>
                <a:latin typeface="Times New Roman"/>
              </a:rPr>
              <a:t>ensamblador</a:t>
            </a:r>
            <a:r>
              <a:rPr b="0" lang="en-US" sz="3200" spc="-1" strike="noStrike">
                <a:solidFill>
                  <a:srgbClr val="000000"/>
                </a:solidFill>
                <a:latin typeface="Times New Roman"/>
              </a:rPr>
              <a:t> </a:t>
            </a:r>
            <a:r>
              <a:rPr b="1" lang="en-US" sz="3200" spc="-1" strike="noStrike">
                <a:solidFill>
                  <a:srgbClr val="000000"/>
                </a:solidFill>
                <a:latin typeface="Times New Roman"/>
              </a:rPr>
              <a:t>proporciona</a:t>
            </a:r>
            <a:r>
              <a:rPr b="0" lang="en-US" sz="3200" spc="-1" strike="noStrike">
                <a:solidFill>
                  <a:srgbClr val="000000"/>
                </a:solidFill>
                <a:latin typeface="Times New Roman"/>
              </a:rPr>
              <a:t> </a:t>
            </a:r>
            <a:r>
              <a:rPr b="1" lang="en-US" sz="3200" spc="-1" strike="noStrike">
                <a:solidFill>
                  <a:srgbClr val="000000"/>
                </a:solidFill>
                <a:latin typeface="Times New Roman"/>
              </a:rPr>
              <a:t>un archivo</a:t>
            </a:r>
            <a:r>
              <a:rPr b="0" lang="en-US" sz="3200" spc="-1" strike="noStrike">
                <a:solidFill>
                  <a:srgbClr val="000000"/>
                </a:solidFill>
                <a:latin typeface="Times New Roman"/>
              </a:rPr>
              <a:t> </a:t>
            </a:r>
            <a:r>
              <a:rPr b="1" lang="en-US" sz="3200" spc="-1" strike="noStrike">
                <a:solidFill>
                  <a:srgbClr val="000000"/>
                </a:solidFill>
                <a:latin typeface="Times New Roman"/>
              </a:rPr>
              <a:t>en</a:t>
            </a:r>
            <a:r>
              <a:rPr b="0" lang="en-US" sz="3200" spc="-1" strike="noStrike">
                <a:solidFill>
                  <a:srgbClr val="000000"/>
                </a:solidFill>
                <a:latin typeface="Times New Roman"/>
              </a:rPr>
              <a:t> </a:t>
            </a:r>
            <a:r>
              <a:rPr b="1" lang="en-US" sz="3200" spc="-1" strike="noStrike" u="sng">
                <a:solidFill>
                  <a:srgbClr val="000000"/>
                </a:solidFill>
                <a:uFillTx/>
                <a:latin typeface="Times New Roman"/>
              </a:rPr>
              <a:t>lenguaje</a:t>
            </a:r>
            <a:r>
              <a:rPr b="0" lang="en-US" sz="3200" spc="-1" strike="noStrike" u="sng">
                <a:solidFill>
                  <a:srgbClr val="000000"/>
                </a:solidFill>
                <a:uFillTx/>
                <a:latin typeface="Times New Roman"/>
              </a:rPr>
              <a:t> </a:t>
            </a:r>
            <a:r>
              <a:rPr b="1" lang="en-US" sz="3200" spc="-1" strike="noStrike" u="sng">
                <a:solidFill>
                  <a:srgbClr val="000000"/>
                </a:solidFill>
                <a:uFillTx/>
                <a:latin typeface="Times New Roman"/>
              </a:rPr>
              <a:t>maquina</a:t>
            </a:r>
            <a:r>
              <a:rPr b="0" lang="en-US" sz="3200" spc="-1" strike="noStrike" u="sng">
                <a:solidFill>
                  <a:srgbClr val="000000"/>
                </a:solidFill>
                <a:uFillTx/>
                <a:latin typeface="Times New Roman"/>
              </a:rPr>
              <a:t> </a:t>
            </a:r>
            <a:r>
              <a:rPr b="1" lang="en-US" sz="3200" spc="-1" strike="noStrike">
                <a:solidFill>
                  <a:srgbClr val="000000"/>
                </a:solidFill>
                <a:latin typeface="Times New Roman"/>
              </a:rPr>
              <a:t>que</a:t>
            </a:r>
            <a:r>
              <a:rPr b="0" lang="en-US" sz="3200" spc="-1" strike="noStrike">
                <a:solidFill>
                  <a:srgbClr val="000000"/>
                </a:solidFill>
                <a:latin typeface="Times New Roman"/>
              </a:rPr>
              <a:t> </a:t>
            </a:r>
            <a:r>
              <a:rPr b="1" lang="en-US" sz="3200" spc="-1" strike="noStrike">
                <a:solidFill>
                  <a:srgbClr val="000000"/>
                </a:solidFill>
                <a:latin typeface="Times New Roman"/>
              </a:rPr>
              <a:t>suele tener</a:t>
            </a:r>
            <a:r>
              <a:rPr b="0" lang="en-US" sz="3200" spc="-1" strike="noStrike">
                <a:solidFill>
                  <a:srgbClr val="000000"/>
                </a:solidFill>
                <a:latin typeface="Times New Roman"/>
              </a:rPr>
              <a:t> </a:t>
            </a:r>
            <a:r>
              <a:rPr b="1" lang="en-US" sz="3200" spc="-1" strike="noStrike">
                <a:solidFill>
                  <a:srgbClr val="000000"/>
                </a:solidFill>
                <a:latin typeface="Times New Roman"/>
              </a:rPr>
              <a:t>la</a:t>
            </a:r>
            <a:r>
              <a:rPr b="0" lang="en-US" sz="3200" spc="-1" strike="noStrike">
                <a:solidFill>
                  <a:srgbClr val="000000"/>
                </a:solidFill>
                <a:latin typeface="Times New Roman"/>
              </a:rPr>
              <a:t> </a:t>
            </a:r>
            <a:r>
              <a:rPr b="1" lang="en-US" sz="3200" spc="-1" strike="noStrike">
                <a:solidFill>
                  <a:srgbClr val="000000"/>
                </a:solidFill>
                <a:latin typeface="Times New Roman"/>
              </a:rPr>
              <a:t>extensión</a:t>
            </a:r>
            <a:r>
              <a:rPr b="0" lang="en-US" sz="3200" spc="-1" strike="noStrike">
                <a:solidFill>
                  <a:srgbClr val="000000"/>
                </a:solidFill>
                <a:latin typeface="Times New Roman"/>
              </a:rPr>
              <a:t> </a:t>
            </a:r>
            <a:r>
              <a:rPr b="1" lang="en-US" sz="3200" spc="-1" strike="noStrike">
                <a:solidFill>
                  <a:srgbClr val="ff0000"/>
                </a:solidFill>
                <a:latin typeface="Times New Roman"/>
              </a:rPr>
              <a:t>*.hex.</a:t>
            </a:r>
            <a:endParaRPr b="0" lang="es-A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45"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46"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47"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148"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49"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50"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51"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52" name="Freeform 3"/>
          <p:cNvSpPr/>
          <p:nvPr/>
        </p:nvSpPr>
        <p:spPr>
          <a:xfrm>
            <a:off x="776160" y="6999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2">
                <a:moveTo>
                  <a:pt x="0" y="0"/>
                </a:moveTo>
                <a:lnTo>
                  <a:pt x="0" y="838962"/>
                </a:lnTo>
                <a:lnTo>
                  <a:pt x="10075164" y="838962"/>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53" name="Freeform 3"/>
          <p:cNvSpPr/>
          <p:nvPr/>
        </p:nvSpPr>
        <p:spPr>
          <a:xfrm>
            <a:off x="776160" y="8123040"/>
            <a:ext cx="13567320" cy="1088280"/>
          </a:xfrm>
          <a:custGeom>
            <a:avLst/>
            <a:gdLst>
              <a:gd name="textAreaLeft" fmla="*/ 0 w 13567320"/>
              <a:gd name="textAreaRight" fmla="*/ 13567680 w 13567320"/>
              <a:gd name="textAreaTop" fmla="*/ 0 h 1088280"/>
              <a:gd name="textAreaBottom" fmla="*/ 1088640 h 1088280"/>
            </a:gdLst>
            <a:ahLst/>
            <a:rect l="textAreaLeft" t="textAreaTop" r="textAreaRight" b="textAreaBottom"/>
            <a:pathLst>
              <a:path w="10075164" h="825500">
                <a:moveTo>
                  <a:pt x="0" y="0"/>
                </a:moveTo>
                <a:lnTo>
                  <a:pt x="10075164" y="0"/>
                </a:lnTo>
                <a:lnTo>
                  <a:pt x="10075164" y="825499"/>
                </a:lnTo>
                <a:lnTo>
                  <a:pt x="0" y="8254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54" name="TextBox 1"/>
          <p:cNvSpPr/>
          <p:nvPr/>
        </p:nvSpPr>
        <p:spPr>
          <a:xfrm>
            <a:off x="1642320" y="896040"/>
            <a:ext cx="12700800" cy="2255040"/>
          </a:xfrm>
          <a:prstGeom prst="rect">
            <a:avLst/>
          </a:prstGeom>
          <a:noFill/>
          <a:ln w="0">
            <a:noFill/>
          </a:ln>
        </p:spPr>
        <p:style>
          <a:lnRef idx="0"/>
          <a:fillRef idx="0"/>
          <a:effectRef idx="0"/>
          <a:fontRef idx="minor"/>
        </p:style>
        <p:txBody>
          <a:bodyPr lIns="0" rIns="0" tIns="0" bIns="45000" anchor="t">
            <a:spAutoFit/>
          </a:bodyPr>
          <a:p>
            <a:pPr>
              <a:lnSpc>
                <a:spcPts val="3200"/>
              </a:lnSpc>
              <a:tabLst>
                <a:tab algn="l" pos="2590920"/>
              </a:tabLst>
            </a:pPr>
            <a:r>
              <a:rPr b="0" lang="en-US" sz="1800" spc="-1" strike="noStrike">
                <a:solidFill>
                  <a:srgbClr val="000000"/>
                </a:solidFill>
                <a:latin typeface="Calibri"/>
              </a:rPr>
              <a:t>	</a:t>
            </a:r>
            <a:r>
              <a:rPr b="1" i="1" lang="en-US" sz="3600" spc="-1" strike="noStrike">
                <a:solidFill>
                  <a:srgbClr val="ff0000"/>
                </a:solidFill>
                <a:latin typeface="Calibri"/>
              </a:rPr>
              <a:t>Programa Ensamblador</a:t>
            </a:r>
            <a:endParaRPr b="0" lang="es-AR" sz="3600" spc="-1" strike="noStrike">
              <a:solidFill>
                <a:srgbClr val="000000"/>
              </a:solidFill>
              <a:latin typeface="Arial"/>
            </a:endParaRPr>
          </a:p>
          <a:p>
            <a:pPr>
              <a:lnSpc>
                <a:spcPts val="1001"/>
              </a:lnSpc>
              <a:tabLst>
                <a:tab algn="l" pos="2590920"/>
              </a:tabLst>
            </a:pPr>
            <a:endParaRPr b="0" lang="es-AR" sz="1800" spc="-1" strike="noStrike">
              <a:solidFill>
                <a:srgbClr val="000000"/>
              </a:solidFill>
              <a:latin typeface="Arial"/>
            </a:endParaRPr>
          </a:p>
          <a:p>
            <a:pPr>
              <a:lnSpc>
                <a:spcPts val="1001"/>
              </a:lnSpc>
              <a:tabLst>
                <a:tab algn="l" pos="2590920"/>
              </a:tabLst>
            </a:pPr>
            <a:endParaRPr b="0" lang="es-AR" sz="1800" spc="-1" strike="noStrike">
              <a:solidFill>
                <a:srgbClr val="000000"/>
              </a:solidFill>
              <a:latin typeface="Arial"/>
            </a:endParaRPr>
          </a:p>
          <a:p>
            <a:pPr>
              <a:lnSpc>
                <a:spcPts val="1001"/>
              </a:lnSpc>
              <a:tabLst>
                <a:tab algn="l" pos="2590920"/>
              </a:tabLst>
            </a:pPr>
            <a:endParaRPr b="0" lang="es-AR" sz="1800" spc="-1" strike="noStrike">
              <a:solidFill>
                <a:srgbClr val="000000"/>
              </a:solidFill>
              <a:latin typeface="Arial"/>
            </a:endParaRPr>
          </a:p>
          <a:p>
            <a:pPr>
              <a:lnSpc>
                <a:spcPts val="1001"/>
              </a:lnSpc>
              <a:tabLst>
                <a:tab algn="l" pos="2590920"/>
              </a:tabLst>
            </a:pPr>
            <a:endParaRPr b="0" lang="es-AR" sz="1800" spc="-1" strike="noStrike">
              <a:solidFill>
                <a:srgbClr val="000000"/>
              </a:solidFill>
              <a:latin typeface="Arial"/>
            </a:endParaRPr>
          </a:p>
          <a:p>
            <a:pPr>
              <a:lnSpc>
                <a:spcPts val="3399"/>
              </a:lnSpc>
              <a:tabLst>
                <a:tab algn="l" pos="2590920"/>
              </a:tabLst>
            </a:pPr>
            <a:r>
              <a:rPr b="1" lang="en-US" sz="3200" spc="-1" strike="noStrike">
                <a:solidFill>
                  <a:srgbClr val="000000"/>
                </a:solidFill>
                <a:latin typeface="Times New Roman"/>
              </a:rPr>
              <a:t>El</a:t>
            </a:r>
            <a:r>
              <a:rPr b="0" lang="en-US" sz="3200" spc="-1" strike="noStrike">
                <a:solidFill>
                  <a:srgbClr val="000000"/>
                </a:solidFill>
                <a:latin typeface="Times New Roman"/>
              </a:rPr>
              <a:t> </a:t>
            </a:r>
            <a:r>
              <a:rPr b="1" lang="en-US" sz="3200" spc="-1" strike="noStrike">
                <a:solidFill>
                  <a:srgbClr val="000000"/>
                </a:solidFill>
                <a:latin typeface="Times New Roman"/>
              </a:rPr>
              <a:t>ensamblador</a:t>
            </a:r>
            <a:r>
              <a:rPr b="0" lang="en-US" sz="3200" spc="-1" strike="noStrike">
                <a:solidFill>
                  <a:srgbClr val="000000"/>
                </a:solidFill>
                <a:latin typeface="Times New Roman"/>
              </a:rPr>
              <a:t> </a:t>
            </a:r>
            <a:r>
              <a:rPr b="1" lang="en-US" sz="3200" spc="-1" strike="noStrike">
                <a:solidFill>
                  <a:srgbClr val="000000"/>
                </a:solidFill>
                <a:latin typeface="Times New Roman"/>
              </a:rPr>
              <a:t>mas</a:t>
            </a:r>
            <a:r>
              <a:rPr b="0" lang="en-US" sz="3200" spc="-1" strike="noStrike">
                <a:solidFill>
                  <a:srgbClr val="000000"/>
                </a:solidFill>
                <a:latin typeface="Times New Roman"/>
              </a:rPr>
              <a:t> </a:t>
            </a:r>
            <a:r>
              <a:rPr b="1" lang="en-US" sz="3200" spc="-1" strike="noStrike">
                <a:solidFill>
                  <a:srgbClr val="000000"/>
                </a:solidFill>
                <a:latin typeface="Times New Roman"/>
              </a:rPr>
              <a:t>utilizado</a:t>
            </a:r>
            <a:r>
              <a:rPr b="0" lang="en-US" sz="3200" spc="-1" strike="noStrike">
                <a:solidFill>
                  <a:srgbClr val="000000"/>
                </a:solidFill>
                <a:latin typeface="Times New Roman"/>
              </a:rPr>
              <a:t> </a:t>
            </a:r>
            <a:r>
              <a:rPr b="1" lang="en-US" sz="3200" spc="-1" strike="noStrike">
                <a:solidFill>
                  <a:srgbClr val="000000"/>
                </a:solidFill>
                <a:latin typeface="Times New Roman"/>
              </a:rPr>
              <a:t>para</a:t>
            </a:r>
            <a:r>
              <a:rPr b="0" lang="en-US" sz="3200" spc="-1" strike="noStrike">
                <a:solidFill>
                  <a:srgbClr val="000000"/>
                </a:solidFill>
                <a:latin typeface="Times New Roman"/>
              </a:rPr>
              <a:t> </a:t>
            </a:r>
            <a:r>
              <a:rPr b="1" lang="en-US" sz="3200" spc="-1" strike="noStrike">
                <a:solidFill>
                  <a:srgbClr val="000000"/>
                </a:solidFill>
                <a:latin typeface="Times New Roman"/>
              </a:rPr>
              <a:t>los PIC’s</a:t>
            </a:r>
            <a:r>
              <a:rPr b="0" lang="en-US" sz="3200" spc="-1" strike="noStrike">
                <a:solidFill>
                  <a:srgbClr val="000000"/>
                </a:solidFill>
                <a:latin typeface="Times New Roman"/>
              </a:rPr>
              <a:t> </a:t>
            </a:r>
            <a:r>
              <a:rPr b="1" lang="en-US" sz="3200" spc="-1" strike="noStrike">
                <a:solidFill>
                  <a:srgbClr val="000000"/>
                </a:solidFill>
                <a:latin typeface="Times New Roman"/>
              </a:rPr>
              <a:t>es</a:t>
            </a:r>
            <a:r>
              <a:rPr b="0" lang="en-US" sz="3200" spc="-1" strike="noStrike">
                <a:solidFill>
                  <a:srgbClr val="000000"/>
                </a:solidFill>
                <a:latin typeface="Times New Roman"/>
              </a:rPr>
              <a:t> </a:t>
            </a:r>
            <a:r>
              <a:rPr b="1" lang="en-US" sz="3200" spc="-1" strike="noStrike">
                <a:solidFill>
                  <a:srgbClr val="000000"/>
                </a:solidFill>
                <a:latin typeface="Times New Roman"/>
              </a:rPr>
              <a:t>el</a:t>
            </a:r>
            <a:r>
              <a:rPr b="0" lang="en-US" sz="3200" spc="-1" strike="noStrike">
                <a:solidFill>
                  <a:srgbClr val="000000"/>
                </a:solidFill>
                <a:latin typeface="Times New Roman"/>
              </a:rPr>
              <a:t> </a:t>
            </a:r>
            <a:r>
              <a:rPr b="1" lang="en-US" sz="3200" spc="-1" strike="noStrike">
                <a:solidFill>
                  <a:srgbClr val="000000"/>
                </a:solidFill>
                <a:latin typeface="Times New Roman"/>
              </a:rPr>
              <a:t>MPASM</a:t>
            </a:r>
            <a:r>
              <a:rPr b="0" lang="en-US" sz="3200" spc="-1" strike="noStrike">
                <a:solidFill>
                  <a:srgbClr val="000000"/>
                </a:solidFill>
                <a:latin typeface="Times New Roman"/>
              </a:rPr>
              <a:t> </a:t>
            </a:r>
            <a:r>
              <a:rPr b="1" lang="en-US" sz="3200" spc="-1" strike="noStrike">
                <a:solidFill>
                  <a:srgbClr val="000000"/>
                </a:solidFill>
                <a:latin typeface="Times New Roman"/>
              </a:rPr>
              <a:t>que</a:t>
            </a:r>
            <a:r>
              <a:rPr b="0" lang="en-US" sz="3200" spc="-1" strike="noStrike">
                <a:solidFill>
                  <a:srgbClr val="000000"/>
                </a:solidFill>
                <a:latin typeface="Times New Roman"/>
              </a:rPr>
              <a:t> </a:t>
            </a:r>
            <a:r>
              <a:rPr b="1" lang="en-US" sz="3200" spc="-1" strike="noStrike">
                <a:solidFill>
                  <a:srgbClr val="000000"/>
                </a:solidFill>
                <a:latin typeface="Times New Roman"/>
              </a:rPr>
              <a:t>trabaja</a:t>
            </a:r>
            <a:r>
              <a:rPr b="0" lang="en-US" sz="3200" spc="-1" strike="noStrike">
                <a:solidFill>
                  <a:srgbClr val="000000"/>
                </a:solidFill>
                <a:latin typeface="Times New Roman"/>
              </a:rPr>
              <a:t> </a:t>
            </a:r>
            <a:r>
              <a:rPr b="1" lang="en-US" sz="3200" spc="-1" strike="noStrike">
                <a:solidFill>
                  <a:srgbClr val="000000"/>
                </a:solidFill>
                <a:latin typeface="Times New Roman"/>
              </a:rPr>
              <a:t>dentro</a:t>
            </a:r>
            <a:r>
              <a:rPr b="0" lang="en-US" sz="3200" spc="-1" strike="noStrike">
                <a:solidFill>
                  <a:srgbClr val="000000"/>
                </a:solidFill>
                <a:latin typeface="Times New Roman"/>
              </a:rPr>
              <a:t> </a:t>
            </a:r>
            <a:r>
              <a:rPr b="1" lang="en-US" sz="3200" spc="-1" strike="noStrike">
                <a:solidFill>
                  <a:srgbClr val="000000"/>
                </a:solidFill>
                <a:latin typeface="Times New Roman"/>
              </a:rPr>
              <a:t>del entorno</a:t>
            </a:r>
            <a:r>
              <a:rPr b="0" lang="en-US" sz="3200" spc="-1" strike="noStrike">
                <a:solidFill>
                  <a:srgbClr val="000000"/>
                </a:solidFill>
                <a:latin typeface="Times New Roman"/>
              </a:rPr>
              <a:t> </a:t>
            </a:r>
            <a:r>
              <a:rPr b="1" lang="en-US" sz="3200" spc="-1" strike="noStrike">
                <a:solidFill>
                  <a:srgbClr val="000000"/>
                </a:solidFill>
                <a:latin typeface="Times New Roman"/>
              </a:rPr>
              <a:t>del</a:t>
            </a:r>
            <a:r>
              <a:rPr b="0" lang="en-US" sz="3200" spc="-1" strike="noStrike">
                <a:solidFill>
                  <a:srgbClr val="000000"/>
                </a:solidFill>
                <a:latin typeface="Times New Roman"/>
              </a:rPr>
              <a:t> </a:t>
            </a:r>
            <a:r>
              <a:rPr b="1" lang="en-US" sz="3200" spc="-1" strike="noStrike">
                <a:solidFill>
                  <a:srgbClr val="000000"/>
                </a:solidFill>
                <a:latin typeface="Times New Roman"/>
              </a:rPr>
              <a:t>software</a:t>
            </a:r>
            <a:r>
              <a:rPr b="0" lang="en-US" sz="3200" spc="-1" strike="noStrike">
                <a:solidFill>
                  <a:srgbClr val="000000"/>
                </a:solidFill>
                <a:latin typeface="Times New Roman"/>
              </a:rPr>
              <a:t> </a:t>
            </a:r>
            <a:r>
              <a:rPr b="1" lang="en-US" sz="3200" spc="-1" strike="noStrike">
                <a:solidFill>
                  <a:srgbClr val="000000"/>
                </a:solidFill>
                <a:latin typeface="Times New Roman"/>
              </a:rPr>
              <a:t>llamado</a:t>
            </a:r>
            <a:r>
              <a:rPr b="0" lang="en-US" sz="3200" spc="-1" strike="noStrike">
                <a:solidFill>
                  <a:srgbClr val="000000"/>
                </a:solidFill>
                <a:latin typeface="Times New Roman"/>
              </a:rPr>
              <a:t> </a:t>
            </a:r>
            <a:r>
              <a:rPr b="1" lang="en-US" sz="3200" spc="-1" strike="noStrike">
                <a:solidFill>
                  <a:srgbClr val="000000"/>
                </a:solidFill>
                <a:latin typeface="Times New Roman"/>
              </a:rPr>
              <a:t>MPLAB</a:t>
            </a:r>
            <a:r>
              <a:rPr b="0" lang="en-US" sz="3200" spc="-1" strike="noStrike">
                <a:solidFill>
                  <a:srgbClr val="000000"/>
                </a:solidFill>
                <a:latin typeface="Times New Roman"/>
              </a:rPr>
              <a:t> </a:t>
            </a:r>
            <a:r>
              <a:rPr b="1" lang="en-US" sz="3200" spc="-1" strike="noStrike">
                <a:solidFill>
                  <a:srgbClr val="000000"/>
                </a:solidFill>
                <a:latin typeface="Times New Roman"/>
              </a:rPr>
              <a:t>que se</a:t>
            </a:r>
            <a:r>
              <a:rPr b="0" lang="en-US" sz="3200" spc="-1" strike="noStrike">
                <a:solidFill>
                  <a:srgbClr val="000000"/>
                </a:solidFill>
                <a:latin typeface="Times New Roman"/>
              </a:rPr>
              <a:t> </a:t>
            </a:r>
            <a:r>
              <a:rPr b="1" lang="en-US" sz="3200" spc="-1" strike="noStrike">
                <a:solidFill>
                  <a:srgbClr val="000000"/>
                </a:solidFill>
                <a:latin typeface="Times New Roman"/>
              </a:rPr>
              <a:t>describirá</a:t>
            </a:r>
            <a:r>
              <a:rPr b="0" lang="en-US" sz="3200" spc="-1" strike="noStrike">
                <a:solidFill>
                  <a:srgbClr val="000000"/>
                </a:solidFill>
                <a:latin typeface="Times New Roman"/>
              </a:rPr>
              <a:t> </a:t>
            </a:r>
            <a:r>
              <a:rPr b="1" lang="en-US" sz="3200" spc="-1" strike="noStrike">
                <a:solidFill>
                  <a:srgbClr val="000000"/>
                </a:solidFill>
                <a:latin typeface="Times New Roman"/>
              </a:rPr>
              <a:t>mas</a:t>
            </a:r>
            <a:r>
              <a:rPr b="0" lang="en-US" sz="3200" spc="-1" strike="noStrike">
                <a:solidFill>
                  <a:srgbClr val="000000"/>
                </a:solidFill>
                <a:latin typeface="Times New Roman"/>
              </a:rPr>
              <a:t> </a:t>
            </a:r>
            <a:r>
              <a:rPr b="1" lang="en-US" sz="3200" spc="-1" strike="noStrike">
                <a:solidFill>
                  <a:srgbClr val="000000"/>
                </a:solidFill>
                <a:latin typeface="Times New Roman"/>
              </a:rPr>
              <a:t>adelante.</a:t>
            </a:r>
            <a:endParaRPr b="0" lang="es-AR" sz="3200" spc="-1" strike="noStrike">
              <a:solidFill>
                <a:srgbClr val="000000"/>
              </a:solidFill>
              <a:latin typeface="Arial"/>
            </a:endParaRPr>
          </a:p>
        </p:txBody>
      </p:sp>
      <p:sp>
        <p:nvSpPr>
          <p:cNvPr id="1155" name="TextBox 1"/>
          <p:cNvSpPr/>
          <p:nvPr/>
        </p:nvSpPr>
        <p:spPr>
          <a:xfrm>
            <a:off x="1833120" y="4916520"/>
            <a:ext cx="149040" cy="451800"/>
          </a:xfrm>
          <a:prstGeom prst="rect">
            <a:avLst/>
          </a:prstGeom>
          <a:noFill/>
          <a:ln w="0">
            <a:noFill/>
          </a:ln>
        </p:spPr>
        <p:style>
          <a:lnRef idx="0"/>
          <a:fillRef idx="0"/>
          <a:effectRef idx="0"/>
          <a:fontRef idx="minor"/>
        </p:style>
        <p:txBody>
          <a:bodyPr wrap="none" lIns="0" rIns="0" tIns="0" bIns="45000" anchor="t">
            <a:spAutoFit/>
          </a:bodyPr>
          <a:p>
            <a:pPr>
              <a:lnSpc>
                <a:spcPts val="3200"/>
              </a:lnSpc>
            </a:pPr>
            <a:r>
              <a:rPr b="0" lang="en-US" sz="2320" spc="-1" strike="noStrike">
                <a:solidFill>
                  <a:srgbClr val="fc0128"/>
                </a:solidFill>
                <a:latin typeface="Arial Black"/>
              </a:rPr>
              <a:t>–</a:t>
            </a:r>
            <a:endParaRPr b="0" lang="es-AR" sz="2320" spc="-1" strike="noStrike">
              <a:solidFill>
                <a:srgbClr val="000000"/>
              </a:solidFill>
              <a:latin typeface="Arial"/>
            </a:endParaRPr>
          </a:p>
        </p:txBody>
      </p:sp>
      <p:sp>
        <p:nvSpPr>
          <p:cNvPr id="1156" name="TextBox 1"/>
          <p:cNvSpPr/>
          <p:nvPr/>
        </p:nvSpPr>
        <p:spPr>
          <a:xfrm>
            <a:off x="3693960" y="4966560"/>
            <a:ext cx="5780160" cy="401040"/>
          </a:xfrm>
          <a:prstGeom prst="rect">
            <a:avLst/>
          </a:prstGeom>
          <a:noFill/>
          <a:ln w="0">
            <a:noFill/>
          </a:ln>
        </p:spPr>
        <p:style>
          <a:lnRef idx="0"/>
          <a:fillRef idx="0"/>
          <a:effectRef idx="0"/>
          <a:fontRef idx="minor"/>
        </p:style>
        <p:txBody>
          <a:bodyPr wrap="none" lIns="0" rIns="0" tIns="0" bIns="45000" anchor="t">
            <a:spAutoFit/>
          </a:bodyPr>
          <a:p>
            <a:pPr>
              <a:lnSpc>
                <a:spcPts val="2801"/>
              </a:lnSpc>
            </a:pPr>
            <a:r>
              <a:rPr b="1" lang="en-US" sz="3080" spc="-1" strike="noStrike">
                <a:solidFill>
                  <a:srgbClr val="000000"/>
                </a:solidFill>
                <a:latin typeface="Times New Roman"/>
              </a:rPr>
              <a:t>Disponible</a:t>
            </a:r>
            <a:r>
              <a:rPr b="0" lang="en-US" sz="3080" spc="-1" strike="noStrike">
                <a:solidFill>
                  <a:srgbClr val="000000"/>
                </a:solidFill>
                <a:latin typeface="Times New Roman"/>
              </a:rPr>
              <a:t> </a:t>
            </a:r>
            <a:r>
              <a:rPr b="1" lang="en-US" sz="3080" spc="-1" strike="noStrike">
                <a:solidFill>
                  <a:srgbClr val="000000"/>
                </a:solidFill>
                <a:latin typeface="Times New Roman"/>
              </a:rPr>
              <a:t>en</a:t>
            </a:r>
            <a:r>
              <a:rPr b="0" lang="en-US" sz="3080" spc="-1" strike="noStrike">
                <a:solidFill>
                  <a:srgbClr val="000000"/>
                </a:solidFill>
                <a:latin typeface="Times New Roman"/>
              </a:rPr>
              <a:t> </a:t>
            </a:r>
            <a:r>
              <a:rPr b="1" lang="en-US" sz="3080" spc="-1" strike="noStrike">
                <a:solidFill>
                  <a:srgbClr val="000000"/>
                </a:solidFill>
                <a:latin typeface="Times New Roman"/>
              </a:rPr>
              <a:t>www.microchip.com</a:t>
            </a:r>
            <a:endParaRPr b="0" lang="es-AR" sz="308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Freeform 3"/>
          <p:cNvSpPr/>
          <p:nvPr/>
        </p:nvSpPr>
        <p:spPr>
          <a:xfrm>
            <a:off x="776160" y="36000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58" name="Freeform 3"/>
          <p:cNvSpPr/>
          <p:nvPr/>
        </p:nvSpPr>
        <p:spPr>
          <a:xfrm>
            <a:off x="776160" y="360000"/>
            <a:ext cx="2395440" cy="1106280"/>
          </a:xfrm>
          <a:custGeom>
            <a:avLst/>
            <a:gdLst>
              <a:gd name="textAreaLeft" fmla="*/ 0 w 2395440"/>
              <a:gd name="textAreaRight" fmla="*/ 2395800 w 2395440"/>
              <a:gd name="textAreaTop" fmla="*/ 0 h 1106280"/>
              <a:gd name="textAreaBottom" fmla="*/ 1106640 h 1106280"/>
            </a:gdLst>
            <a:ahLst/>
            <a:rect l="textAreaLeft" t="textAreaTop" r="textAreaRight" b="textAreaBottom"/>
            <a:pathLst>
              <a:path w="1779270" h="838961">
                <a:moveTo>
                  <a:pt x="0" y="0"/>
                </a:moveTo>
                <a:lnTo>
                  <a:pt x="0" y="838961"/>
                </a:lnTo>
                <a:lnTo>
                  <a:pt x="1779270" y="838961"/>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59" name="Freeform 3"/>
          <p:cNvSpPr/>
          <p:nvPr/>
        </p:nvSpPr>
        <p:spPr>
          <a:xfrm>
            <a:off x="776160" y="1466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60" name="Freeform 3"/>
          <p:cNvSpPr/>
          <p:nvPr/>
        </p:nvSpPr>
        <p:spPr>
          <a:xfrm>
            <a:off x="776160" y="1466280"/>
            <a:ext cx="2395440" cy="71640"/>
          </a:xfrm>
          <a:custGeom>
            <a:avLst/>
            <a:gdLst>
              <a:gd name="textAreaLeft" fmla="*/ 0 w 2395440"/>
              <a:gd name="textAreaRight" fmla="*/ 2395800 w 2395440"/>
              <a:gd name="textAreaTop" fmla="*/ 0 h 71640"/>
              <a:gd name="textAreaBottom" fmla="*/ 72000 h 71640"/>
            </a:gdLst>
            <a:ahLst/>
            <a:rect l="textAreaLeft" t="textAreaTop" r="textAreaRight" b="textAreaBottom"/>
            <a:pathLst>
              <a:path w="1779270" h="54863">
                <a:moveTo>
                  <a:pt x="0" y="0"/>
                </a:moveTo>
                <a:lnTo>
                  <a:pt x="0" y="54863"/>
                </a:lnTo>
                <a:lnTo>
                  <a:pt x="1779270" y="54863"/>
                </a:lnTo>
                <a:lnTo>
                  <a:pt x="1779270"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27000" bIns="27000" anchor="ctr">
            <a:noAutofit/>
          </a:bodyPr>
          <a:p>
            <a:pPr algn="ctr">
              <a:lnSpc>
                <a:spcPct val="100000"/>
              </a:lnSpc>
            </a:pPr>
            <a:endParaRPr b="0" lang="es-AR" sz="1800" spc="-1" strike="noStrike">
              <a:solidFill>
                <a:schemeClr val="lt1"/>
              </a:solidFill>
              <a:latin typeface="Calibri"/>
            </a:endParaRPr>
          </a:p>
        </p:txBody>
      </p:sp>
      <p:sp>
        <p:nvSpPr>
          <p:cNvPr id="1161" name="Freeform 3"/>
          <p:cNvSpPr/>
          <p:nvPr/>
        </p:nvSpPr>
        <p:spPr>
          <a:xfrm>
            <a:off x="776160" y="257328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62" name="Freeform 3"/>
          <p:cNvSpPr/>
          <p:nvPr/>
        </p:nvSpPr>
        <p:spPr>
          <a:xfrm>
            <a:off x="776160" y="3679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63" name="Freeform 3"/>
          <p:cNvSpPr/>
          <p:nvPr/>
        </p:nvSpPr>
        <p:spPr>
          <a:xfrm>
            <a:off x="776160" y="478656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64" name="Freeform 3"/>
          <p:cNvSpPr/>
          <p:nvPr/>
        </p:nvSpPr>
        <p:spPr>
          <a:xfrm>
            <a:off x="776160" y="5892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1">
                <a:moveTo>
                  <a:pt x="0" y="0"/>
                </a:moveTo>
                <a:lnTo>
                  <a:pt x="0" y="838961"/>
                </a:lnTo>
                <a:lnTo>
                  <a:pt x="10075164" y="838961"/>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65" name="Freeform 3"/>
          <p:cNvSpPr/>
          <p:nvPr/>
        </p:nvSpPr>
        <p:spPr>
          <a:xfrm>
            <a:off x="776160" y="6999840"/>
            <a:ext cx="13567320" cy="1106280"/>
          </a:xfrm>
          <a:custGeom>
            <a:avLst/>
            <a:gdLst>
              <a:gd name="textAreaLeft" fmla="*/ 0 w 13567320"/>
              <a:gd name="textAreaRight" fmla="*/ 13567680 w 13567320"/>
              <a:gd name="textAreaTop" fmla="*/ 0 h 1106280"/>
              <a:gd name="textAreaBottom" fmla="*/ 1106640 h 1106280"/>
            </a:gdLst>
            <a:ahLst/>
            <a:rect l="textAreaLeft" t="textAreaTop" r="textAreaRight" b="textAreaBottom"/>
            <a:pathLst>
              <a:path w="10075164" h="838962">
                <a:moveTo>
                  <a:pt x="0" y="0"/>
                </a:moveTo>
                <a:lnTo>
                  <a:pt x="0" y="838962"/>
                </a:lnTo>
                <a:lnTo>
                  <a:pt x="10075164" y="838962"/>
                </a:lnTo>
                <a:lnTo>
                  <a:pt x="10075164" y="0"/>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66" name="Freeform 3"/>
          <p:cNvSpPr/>
          <p:nvPr/>
        </p:nvSpPr>
        <p:spPr>
          <a:xfrm>
            <a:off x="776160" y="8123040"/>
            <a:ext cx="13567320" cy="1088280"/>
          </a:xfrm>
          <a:custGeom>
            <a:avLst/>
            <a:gdLst>
              <a:gd name="textAreaLeft" fmla="*/ 0 w 13567320"/>
              <a:gd name="textAreaRight" fmla="*/ 13567680 w 13567320"/>
              <a:gd name="textAreaTop" fmla="*/ 0 h 1088280"/>
              <a:gd name="textAreaBottom" fmla="*/ 1088640 h 1088280"/>
            </a:gdLst>
            <a:ahLst/>
            <a:rect l="textAreaLeft" t="textAreaTop" r="textAreaRight" b="textAreaBottom"/>
            <a:pathLst>
              <a:path w="10075164" h="825500">
                <a:moveTo>
                  <a:pt x="0" y="0"/>
                </a:moveTo>
                <a:lnTo>
                  <a:pt x="10075164" y="0"/>
                </a:lnTo>
                <a:lnTo>
                  <a:pt x="10075164" y="825499"/>
                </a:lnTo>
                <a:lnTo>
                  <a:pt x="0" y="825499"/>
                </a:lnTo>
                <a:lnTo>
                  <a:pt x="0" y="0"/>
                </a:lnTo>
              </a:path>
            </a:pathLst>
          </a:custGeom>
          <a:solidFill>
            <a:srgbClr val="ffffff"/>
          </a:soli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AR" sz="1800" spc="-1" strike="noStrike">
              <a:solidFill>
                <a:schemeClr val="lt1"/>
              </a:solidFill>
              <a:latin typeface="Calibri"/>
            </a:endParaRPr>
          </a:p>
        </p:txBody>
      </p:sp>
      <p:sp>
        <p:nvSpPr>
          <p:cNvPr id="1167" name="TextBox 1"/>
          <p:cNvSpPr/>
          <p:nvPr/>
        </p:nvSpPr>
        <p:spPr>
          <a:xfrm>
            <a:off x="2684520" y="862200"/>
            <a:ext cx="9487440" cy="1684080"/>
          </a:xfrm>
          <a:prstGeom prst="rect">
            <a:avLst/>
          </a:prstGeom>
          <a:noFill/>
          <a:ln w="0">
            <a:noFill/>
          </a:ln>
        </p:spPr>
        <p:style>
          <a:lnRef idx="0"/>
          <a:fillRef idx="0"/>
          <a:effectRef idx="0"/>
          <a:fontRef idx="minor"/>
        </p:style>
        <p:txBody>
          <a:bodyPr wrap="none" lIns="0" rIns="0" tIns="0" bIns="45000" anchor="t">
            <a:spAutoFit/>
          </a:bodyPr>
          <a:p>
            <a:pPr>
              <a:lnSpc>
                <a:spcPts val="2801"/>
              </a:lnSpc>
              <a:tabLst>
                <a:tab algn="l" pos="1663560"/>
              </a:tabLst>
            </a:pPr>
            <a:r>
              <a:rPr b="0" lang="en-US" sz="1800" spc="-1" strike="noStrike">
                <a:solidFill>
                  <a:srgbClr val="000000"/>
                </a:solidFill>
                <a:latin typeface="Calibri"/>
              </a:rPr>
              <a:t>	</a:t>
            </a:r>
            <a:r>
              <a:rPr b="1" i="1" lang="en-US" sz="3600" spc="-1" strike="noStrike">
                <a:solidFill>
                  <a:srgbClr val="ff0000"/>
                </a:solidFill>
                <a:latin typeface="Calibri"/>
              </a:rPr>
              <a:t>Archivos Resultante del Ensamblado</a:t>
            </a:r>
            <a:endParaRPr b="0" lang="es-AR" sz="3600" spc="-1" strike="noStrike">
              <a:solidFill>
                <a:srgbClr val="000000"/>
              </a:solidFill>
              <a:latin typeface="Arial"/>
            </a:endParaRPr>
          </a:p>
          <a:p>
            <a:pPr>
              <a:lnSpc>
                <a:spcPts val="1001"/>
              </a:lnSpc>
              <a:tabLst>
                <a:tab algn="l" pos="1663560"/>
              </a:tabLst>
            </a:pPr>
            <a:endParaRPr b="0" lang="es-AR" sz="1800" spc="-1" strike="noStrike">
              <a:solidFill>
                <a:srgbClr val="000000"/>
              </a:solidFill>
              <a:latin typeface="Arial"/>
            </a:endParaRPr>
          </a:p>
          <a:p>
            <a:pPr>
              <a:lnSpc>
                <a:spcPts val="1001"/>
              </a:lnSpc>
              <a:tabLst>
                <a:tab algn="l" pos="1663560"/>
              </a:tabLst>
            </a:pPr>
            <a:endParaRPr b="0" lang="es-AR" sz="1800" spc="-1" strike="noStrike">
              <a:solidFill>
                <a:srgbClr val="000000"/>
              </a:solidFill>
              <a:latin typeface="Arial"/>
            </a:endParaRPr>
          </a:p>
          <a:p>
            <a:pPr>
              <a:lnSpc>
                <a:spcPts val="1001"/>
              </a:lnSpc>
              <a:tabLst>
                <a:tab algn="l" pos="1663560"/>
              </a:tabLst>
            </a:pPr>
            <a:endParaRPr b="0" lang="es-AR" sz="1800" spc="-1" strike="noStrike">
              <a:solidFill>
                <a:srgbClr val="000000"/>
              </a:solidFill>
              <a:latin typeface="Arial"/>
            </a:endParaRPr>
          </a:p>
          <a:p>
            <a:pPr>
              <a:lnSpc>
                <a:spcPts val="3801"/>
              </a:lnSpc>
              <a:tabLst>
                <a:tab algn="l" pos="1663560"/>
              </a:tabLst>
            </a:pPr>
            <a:r>
              <a:rPr b="1" lang="en-US" sz="3080" spc="-1" strike="noStrike">
                <a:solidFill>
                  <a:srgbClr val="000000"/>
                </a:solidFill>
                <a:latin typeface="Times New Roman"/>
              </a:rPr>
              <a:t>Tras</a:t>
            </a:r>
            <a:r>
              <a:rPr b="0" lang="en-US" sz="3080" spc="-1" strike="noStrike">
                <a:solidFill>
                  <a:srgbClr val="000000"/>
                </a:solidFill>
                <a:latin typeface="Times New Roman"/>
              </a:rPr>
              <a:t> </a:t>
            </a:r>
            <a:r>
              <a:rPr b="1" lang="en-US" sz="3080" spc="-1" strike="noStrike">
                <a:solidFill>
                  <a:srgbClr val="000000"/>
                </a:solidFill>
                <a:latin typeface="Times New Roman"/>
              </a:rPr>
              <a:t>el</a:t>
            </a:r>
            <a:r>
              <a:rPr b="0" lang="en-US" sz="3080" spc="-1" strike="noStrike">
                <a:solidFill>
                  <a:srgbClr val="000000"/>
                </a:solidFill>
                <a:latin typeface="Times New Roman"/>
              </a:rPr>
              <a:t> </a:t>
            </a:r>
            <a:r>
              <a:rPr b="1" lang="en-US" sz="3080" spc="-1" strike="noStrike">
                <a:solidFill>
                  <a:srgbClr val="000000"/>
                </a:solidFill>
                <a:latin typeface="Times New Roman"/>
              </a:rPr>
              <a:t>ensamblado</a:t>
            </a:r>
            <a:r>
              <a:rPr b="0" lang="en-US" sz="3080" spc="-1" strike="noStrike">
                <a:solidFill>
                  <a:srgbClr val="000000"/>
                </a:solidFill>
                <a:latin typeface="Times New Roman"/>
              </a:rPr>
              <a:t> </a:t>
            </a:r>
            <a:r>
              <a:rPr b="1" lang="en-US" sz="3080" spc="-1" strike="noStrike">
                <a:solidFill>
                  <a:srgbClr val="000000"/>
                </a:solidFill>
                <a:latin typeface="Times New Roman"/>
              </a:rPr>
              <a:t>del</a:t>
            </a:r>
            <a:r>
              <a:rPr b="0" lang="en-US" sz="3080" spc="-1" strike="noStrike">
                <a:solidFill>
                  <a:srgbClr val="000000"/>
                </a:solidFill>
                <a:latin typeface="Times New Roman"/>
              </a:rPr>
              <a:t> </a:t>
            </a:r>
            <a:r>
              <a:rPr b="1" lang="en-US" sz="3080" spc="-1" strike="noStrike">
                <a:solidFill>
                  <a:srgbClr val="000000"/>
                </a:solidFill>
                <a:latin typeface="Times New Roman"/>
              </a:rPr>
              <a:t>archivo</a:t>
            </a:r>
            <a:r>
              <a:rPr b="0" lang="en-US" sz="3080" spc="-1" strike="noStrike">
                <a:solidFill>
                  <a:srgbClr val="000000"/>
                </a:solidFill>
                <a:latin typeface="Times New Roman"/>
              </a:rPr>
              <a:t> </a:t>
            </a:r>
            <a:r>
              <a:rPr b="1" lang="en-US" sz="3080" spc="-1" strike="noStrike">
                <a:solidFill>
                  <a:srgbClr val="000000"/>
                </a:solidFill>
                <a:latin typeface="Times New Roman"/>
              </a:rPr>
              <a:t>*.asm</a:t>
            </a:r>
            <a:r>
              <a:rPr b="0" lang="en-US" sz="3080" spc="-1" strike="noStrike">
                <a:solidFill>
                  <a:srgbClr val="000000"/>
                </a:solidFill>
                <a:latin typeface="Times New Roman"/>
              </a:rPr>
              <a:t> </a:t>
            </a:r>
            <a:r>
              <a:rPr b="1" lang="en-US" sz="3080" spc="-1" strike="noStrike">
                <a:solidFill>
                  <a:srgbClr val="000000"/>
                </a:solidFill>
                <a:latin typeface="Times New Roman"/>
              </a:rPr>
              <a:t>se</a:t>
            </a:r>
            <a:endParaRPr b="0" lang="es-AR" sz="3080" spc="-1" strike="noStrike">
              <a:solidFill>
                <a:srgbClr val="000000"/>
              </a:solidFill>
              <a:latin typeface="Arial"/>
            </a:endParaRPr>
          </a:p>
          <a:p>
            <a:pPr>
              <a:lnSpc>
                <a:spcPts val="3300"/>
              </a:lnSpc>
              <a:tabLst>
                <a:tab algn="l" pos="1663560"/>
              </a:tabLst>
            </a:pPr>
            <a:r>
              <a:rPr b="1" lang="en-US" sz="3080" spc="-1" strike="noStrike">
                <a:solidFill>
                  <a:srgbClr val="000000"/>
                </a:solidFill>
                <a:latin typeface="Times New Roman"/>
              </a:rPr>
              <a:t>producen</a:t>
            </a:r>
            <a:r>
              <a:rPr b="0" lang="en-US" sz="3080" spc="-1" strike="noStrike">
                <a:solidFill>
                  <a:srgbClr val="000000"/>
                </a:solidFill>
                <a:latin typeface="Times New Roman"/>
              </a:rPr>
              <a:t> </a:t>
            </a:r>
            <a:r>
              <a:rPr b="1" lang="en-US" sz="3080" spc="-1" strike="noStrike">
                <a:solidFill>
                  <a:srgbClr val="000000"/>
                </a:solidFill>
                <a:latin typeface="Times New Roman"/>
              </a:rPr>
              <a:t>varios</a:t>
            </a:r>
            <a:r>
              <a:rPr b="0" lang="en-US" sz="3080" spc="-1" strike="noStrike">
                <a:solidFill>
                  <a:srgbClr val="000000"/>
                </a:solidFill>
                <a:latin typeface="Times New Roman"/>
              </a:rPr>
              <a:t> </a:t>
            </a:r>
            <a:r>
              <a:rPr b="1" lang="en-US" sz="3080" spc="-1" strike="noStrike">
                <a:solidFill>
                  <a:srgbClr val="000000"/>
                </a:solidFill>
                <a:latin typeface="Times New Roman"/>
              </a:rPr>
              <a:t>archivos.</a:t>
            </a:r>
            <a:endParaRPr b="0" lang="es-AR" sz="3080" spc="-1" strike="noStrike">
              <a:solidFill>
                <a:srgbClr val="000000"/>
              </a:solidFill>
              <a:latin typeface="Arial"/>
            </a:endParaRPr>
          </a:p>
        </p:txBody>
      </p:sp>
      <p:sp>
        <p:nvSpPr>
          <p:cNvPr id="1168" name="TextBox 1"/>
          <p:cNvSpPr/>
          <p:nvPr/>
        </p:nvSpPr>
        <p:spPr>
          <a:xfrm>
            <a:off x="2223720" y="3324960"/>
            <a:ext cx="12119040" cy="2840400"/>
          </a:xfrm>
          <a:prstGeom prst="rect">
            <a:avLst/>
          </a:prstGeom>
          <a:noFill/>
          <a:ln w="0">
            <a:noFill/>
          </a:ln>
        </p:spPr>
        <p:style>
          <a:lnRef idx="0"/>
          <a:fillRef idx="0"/>
          <a:effectRef idx="0"/>
          <a:fontRef idx="minor"/>
        </p:style>
        <p:txBody>
          <a:bodyPr lIns="0" rIns="0" tIns="0" bIns="45000" anchor="t">
            <a:spAutoFit/>
          </a:bodyPr>
          <a:p>
            <a:pPr>
              <a:lnSpc>
                <a:spcPts val="2401"/>
              </a:lnSpc>
            </a:pPr>
            <a:r>
              <a:rPr b="1" i="1" lang="en-US" sz="2640" spc="-1" strike="noStrike" u="sng">
                <a:solidFill>
                  <a:srgbClr val="ff0000"/>
                </a:solidFill>
                <a:uFillTx/>
                <a:latin typeface="Times New Roman"/>
              </a:rPr>
              <a:t>Archivo</a:t>
            </a:r>
            <a:r>
              <a:rPr b="0" i="1" lang="en-US" sz="2640" spc="-1" strike="noStrike" u="sng">
                <a:solidFill>
                  <a:srgbClr val="ff0000"/>
                </a:solidFill>
                <a:uFillTx/>
                <a:latin typeface="Times New Roman"/>
              </a:rPr>
              <a:t> </a:t>
            </a:r>
            <a:r>
              <a:rPr b="1" i="1" lang="en-US" sz="2640" spc="-1" strike="noStrike" u="sng">
                <a:solidFill>
                  <a:srgbClr val="ff0000"/>
                </a:solidFill>
                <a:uFillTx/>
                <a:latin typeface="Times New Roman"/>
              </a:rPr>
              <a:t>ejecutable</a:t>
            </a:r>
            <a:r>
              <a:rPr b="0" i="1" lang="en-US" sz="2640" spc="-1" strike="noStrike" u="sng">
                <a:solidFill>
                  <a:srgbClr val="ff0000"/>
                </a:solidFill>
                <a:uFillTx/>
                <a:latin typeface="Times New Roman"/>
              </a:rPr>
              <a:t> </a:t>
            </a:r>
            <a:r>
              <a:rPr b="1" i="1" lang="en-US" sz="2640" spc="-1" strike="noStrike" u="sng">
                <a:solidFill>
                  <a:srgbClr val="ff0000"/>
                </a:solidFill>
                <a:uFillTx/>
                <a:latin typeface="Times New Roman"/>
              </a:rPr>
              <a:t>o</a:t>
            </a:r>
            <a:r>
              <a:rPr b="0" i="1" lang="en-US" sz="2640" spc="-1" strike="noStrike" u="sng">
                <a:solidFill>
                  <a:srgbClr val="ff0000"/>
                </a:solidFill>
                <a:uFillTx/>
                <a:latin typeface="Times New Roman"/>
              </a:rPr>
              <a:t> </a:t>
            </a:r>
            <a:r>
              <a:rPr b="1" i="1" lang="en-US" sz="2640" spc="-1" strike="noStrike" u="sng">
                <a:solidFill>
                  <a:srgbClr val="ff0000"/>
                </a:solidFill>
                <a:uFillTx/>
                <a:latin typeface="Times New Roman"/>
              </a:rPr>
              <a:t>hexadecimal.</a:t>
            </a:r>
            <a:r>
              <a:rPr b="0" i="1" lang="en-US" sz="2640" spc="-1" strike="noStrike" u="sng">
                <a:solidFill>
                  <a:srgbClr val="ff0000"/>
                </a:solidFill>
                <a:uFillTx/>
                <a:latin typeface="Times New Roman"/>
              </a:rPr>
              <a:t> </a:t>
            </a:r>
            <a:r>
              <a:rPr b="1" lang="en-US" sz="2640" spc="-1" strike="noStrike">
                <a:solidFill>
                  <a:srgbClr val="000000"/>
                </a:solidFill>
                <a:latin typeface="Times New Roman"/>
              </a:rPr>
              <a:t>Es</a:t>
            </a:r>
            <a:r>
              <a:rPr b="0" lang="en-US" sz="2640" spc="-1" strike="noStrike">
                <a:solidFill>
                  <a:srgbClr val="000000"/>
                </a:solidFill>
                <a:latin typeface="Times New Roman"/>
              </a:rPr>
              <a:t> </a:t>
            </a:r>
            <a:r>
              <a:rPr b="1" lang="en-US" sz="2640" spc="-1" strike="noStrike">
                <a:solidFill>
                  <a:srgbClr val="000000"/>
                </a:solidFill>
                <a:latin typeface="Times New Roman"/>
              </a:rPr>
              <a:t>un</a:t>
            </a:r>
            <a:r>
              <a:rPr b="0" lang="en-US" sz="2640" spc="-1" strike="noStrike">
                <a:solidFill>
                  <a:srgbClr val="000000"/>
                </a:solidFill>
                <a:latin typeface="Times New Roman"/>
              </a:rPr>
              <a:t> </a:t>
            </a:r>
            <a:r>
              <a:rPr b="1" lang="en-US" sz="2640" spc="-1" strike="noStrike">
                <a:solidFill>
                  <a:srgbClr val="000000"/>
                </a:solidFill>
                <a:latin typeface="Times New Roman"/>
              </a:rPr>
              <a:t>archivo</a:t>
            </a:r>
            <a:r>
              <a:rPr b="0" lang="en-US" sz="2640" spc="-1" strike="noStrike">
                <a:solidFill>
                  <a:srgbClr val="000000"/>
                </a:solidFill>
                <a:latin typeface="Times New Roman"/>
              </a:rPr>
              <a:t> </a:t>
            </a:r>
            <a:r>
              <a:rPr b="1" lang="en-US" sz="2640" spc="-1" strike="noStrike">
                <a:solidFill>
                  <a:srgbClr val="000000"/>
                </a:solidFill>
                <a:latin typeface="Times New Roman"/>
              </a:rPr>
              <a:t>con la</a:t>
            </a:r>
            <a:r>
              <a:rPr b="0" lang="en-US" sz="2640" spc="-1" strike="noStrike">
                <a:solidFill>
                  <a:srgbClr val="000000"/>
                </a:solidFill>
                <a:latin typeface="Times New Roman"/>
              </a:rPr>
              <a:t> </a:t>
            </a:r>
            <a:r>
              <a:rPr b="1" lang="en-US" sz="2640" spc="-1" strike="noStrike">
                <a:solidFill>
                  <a:srgbClr val="000000"/>
                </a:solidFill>
                <a:latin typeface="Times New Roman"/>
              </a:rPr>
              <a:t>extensión</a:t>
            </a:r>
            <a:r>
              <a:rPr b="0" lang="en-US" sz="2640" spc="-1" strike="noStrike">
                <a:solidFill>
                  <a:srgbClr val="000000"/>
                </a:solidFill>
                <a:latin typeface="Times New Roman"/>
              </a:rPr>
              <a:t> </a:t>
            </a:r>
            <a:r>
              <a:rPr b="1" lang="en-US" sz="2640" spc="-1" strike="noStrike">
                <a:solidFill>
                  <a:srgbClr val="000000"/>
                </a:solidFill>
                <a:latin typeface="Times New Roman"/>
              </a:rPr>
              <a:t>*.hex</a:t>
            </a:r>
            <a:r>
              <a:rPr b="0" lang="en-US" sz="2640" spc="-1" strike="noStrike">
                <a:solidFill>
                  <a:srgbClr val="000000"/>
                </a:solidFill>
                <a:latin typeface="Times New Roman"/>
              </a:rPr>
              <a:t>  </a:t>
            </a:r>
            <a:r>
              <a:rPr b="1" lang="en-US" sz="2640" spc="-1" strike="noStrike">
                <a:solidFill>
                  <a:srgbClr val="000000"/>
                </a:solidFill>
                <a:latin typeface="Times New Roman"/>
              </a:rPr>
              <a:t>.</a:t>
            </a:r>
            <a:r>
              <a:rPr b="0" lang="en-US" sz="2640" spc="-1" strike="noStrike">
                <a:solidFill>
                  <a:srgbClr val="000000"/>
                </a:solidFill>
                <a:latin typeface="Times New Roman"/>
              </a:rPr>
              <a:t> </a:t>
            </a:r>
            <a:r>
              <a:rPr b="1" lang="en-US" sz="2640" spc="-1" strike="noStrike">
                <a:solidFill>
                  <a:srgbClr val="000000"/>
                </a:solidFill>
                <a:latin typeface="Times New Roman"/>
              </a:rPr>
              <a:t>Contiene</a:t>
            </a:r>
            <a:r>
              <a:rPr b="0" lang="en-US" sz="2640" spc="-1" strike="noStrike">
                <a:solidFill>
                  <a:srgbClr val="000000"/>
                </a:solidFill>
                <a:latin typeface="Times New Roman"/>
              </a:rPr>
              <a:t> </a:t>
            </a:r>
            <a:r>
              <a:rPr b="1" lang="en-US" sz="2640" spc="-1" strike="noStrike">
                <a:solidFill>
                  <a:srgbClr val="000000"/>
                </a:solidFill>
                <a:latin typeface="Times New Roman"/>
              </a:rPr>
              <a:t>los</a:t>
            </a:r>
            <a:r>
              <a:rPr b="0" lang="en-US" sz="2640" spc="-1" strike="noStrike">
                <a:solidFill>
                  <a:srgbClr val="000000"/>
                </a:solidFill>
                <a:latin typeface="Times New Roman"/>
              </a:rPr>
              <a:t> </a:t>
            </a:r>
            <a:r>
              <a:rPr b="1" lang="en-US" sz="2640" spc="-1" strike="noStrike">
                <a:solidFill>
                  <a:srgbClr val="000000"/>
                </a:solidFill>
                <a:latin typeface="Times New Roman"/>
              </a:rPr>
              <a:t>códigos</a:t>
            </a:r>
            <a:r>
              <a:rPr b="0" lang="en-US" sz="2640" spc="-1" strike="noStrike">
                <a:solidFill>
                  <a:srgbClr val="000000"/>
                </a:solidFill>
                <a:latin typeface="Times New Roman"/>
              </a:rPr>
              <a:t> </a:t>
            </a:r>
            <a:r>
              <a:rPr b="1" lang="en-US" sz="2640" spc="-1" strike="noStrike">
                <a:solidFill>
                  <a:srgbClr val="000000"/>
                </a:solidFill>
                <a:latin typeface="Times New Roman"/>
              </a:rPr>
              <a:t>maquina</a:t>
            </a:r>
            <a:r>
              <a:rPr b="0" lang="en-US" sz="2640" spc="-1" strike="noStrike">
                <a:solidFill>
                  <a:srgbClr val="000000"/>
                </a:solidFill>
                <a:latin typeface="Times New Roman"/>
              </a:rPr>
              <a:t> </a:t>
            </a:r>
            <a:r>
              <a:rPr b="1" lang="en-US" sz="2640" spc="-1" strike="noStrike">
                <a:solidFill>
                  <a:srgbClr val="000000"/>
                </a:solidFill>
                <a:latin typeface="Times New Roman"/>
              </a:rPr>
              <a:t>del programa</a:t>
            </a:r>
            <a:r>
              <a:rPr b="0" lang="en-US" sz="2640" spc="-1" strike="noStrike">
                <a:solidFill>
                  <a:srgbClr val="000000"/>
                </a:solidFill>
                <a:latin typeface="Times New Roman"/>
              </a:rPr>
              <a:t> </a:t>
            </a:r>
            <a:r>
              <a:rPr b="1" lang="en-US" sz="2640" spc="-1" strike="noStrike">
                <a:solidFill>
                  <a:srgbClr val="000000"/>
                </a:solidFill>
                <a:latin typeface="Times New Roman"/>
              </a:rPr>
              <a:t>que</a:t>
            </a:r>
            <a:r>
              <a:rPr b="0" lang="en-US" sz="2640" spc="-1" strike="noStrike">
                <a:solidFill>
                  <a:srgbClr val="000000"/>
                </a:solidFill>
                <a:latin typeface="Times New Roman"/>
              </a:rPr>
              <a:t> </a:t>
            </a:r>
            <a:r>
              <a:rPr b="1" lang="en-US" sz="2640" spc="-1" strike="noStrike">
                <a:solidFill>
                  <a:srgbClr val="000000"/>
                </a:solidFill>
                <a:latin typeface="Times New Roman"/>
              </a:rPr>
              <a:t>servirán</a:t>
            </a:r>
            <a:r>
              <a:rPr b="0" lang="en-US" sz="2640" spc="-1" strike="noStrike">
                <a:solidFill>
                  <a:srgbClr val="000000"/>
                </a:solidFill>
                <a:latin typeface="Times New Roman"/>
              </a:rPr>
              <a:t> </a:t>
            </a:r>
            <a:r>
              <a:rPr b="1" lang="en-US" sz="2640" spc="-1" strike="noStrike">
                <a:solidFill>
                  <a:srgbClr val="000000"/>
                </a:solidFill>
                <a:latin typeface="Times New Roman"/>
              </a:rPr>
              <a:t>para</a:t>
            </a:r>
            <a:r>
              <a:rPr b="0" lang="en-US" sz="2640" spc="-1" strike="noStrike">
                <a:solidFill>
                  <a:srgbClr val="000000"/>
                </a:solidFill>
                <a:latin typeface="Times New Roman"/>
              </a:rPr>
              <a:t> </a:t>
            </a:r>
            <a:r>
              <a:rPr b="1" lang="en-US" sz="2640" spc="-1" strike="noStrike">
                <a:solidFill>
                  <a:srgbClr val="000000"/>
                </a:solidFill>
                <a:latin typeface="Times New Roman"/>
              </a:rPr>
              <a:t>grabar</a:t>
            </a:r>
            <a:r>
              <a:rPr b="0" lang="en-US" sz="2640" spc="-1" strike="noStrike">
                <a:solidFill>
                  <a:srgbClr val="000000"/>
                </a:solidFill>
                <a:latin typeface="Times New Roman"/>
              </a:rPr>
              <a:t> </a:t>
            </a:r>
            <a:r>
              <a:rPr b="1" lang="en-US" sz="2640" spc="-1" strike="noStrike">
                <a:solidFill>
                  <a:srgbClr val="000000"/>
                </a:solidFill>
                <a:latin typeface="Times New Roman"/>
              </a:rPr>
              <a:t>la</a:t>
            </a:r>
            <a:r>
              <a:rPr b="0" lang="en-US" sz="2640" spc="-1" strike="noStrike">
                <a:solidFill>
                  <a:srgbClr val="000000"/>
                </a:solidFill>
                <a:latin typeface="Times New Roman"/>
              </a:rPr>
              <a:t> </a:t>
            </a:r>
            <a:r>
              <a:rPr b="1" lang="en-US" sz="2640" spc="-1" strike="noStrike">
                <a:solidFill>
                  <a:srgbClr val="000000"/>
                </a:solidFill>
                <a:latin typeface="Times New Roman"/>
              </a:rPr>
              <a:t>memoria</a:t>
            </a:r>
            <a:r>
              <a:rPr b="0" lang="en-US" sz="2640" spc="-1" strike="noStrike">
                <a:solidFill>
                  <a:srgbClr val="000000"/>
                </a:solidFill>
                <a:latin typeface="Times New Roman"/>
              </a:rPr>
              <a:t> </a:t>
            </a:r>
            <a:r>
              <a:rPr b="1" lang="en-US" sz="2640" spc="-1" strike="noStrike">
                <a:solidFill>
                  <a:srgbClr val="000000"/>
                </a:solidFill>
                <a:latin typeface="Times New Roman"/>
              </a:rPr>
              <a:t>de programa</a:t>
            </a:r>
            <a:r>
              <a:rPr b="0" lang="en-US" sz="2640" spc="-1" strike="noStrike">
                <a:solidFill>
                  <a:srgbClr val="000000"/>
                </a:solidFill>
                <a:latin typeface="Times New Roman"/>
              </a:rPr>
              <a:t> </a:t>
            </a:r>
            <a:r>
              <a:rPr b="1" lang="en-US" sz="2640" spc="-1" strike="noStrike">
                <a:solidFill>
                  <a:srgbClr val="000000"/>
                </a:solidFill>
                <a:latin typeface="Times New Roman"/>
              </a:rPr>
              <a:t>del</a:t>
            </a:r>
            <a:r>
              <a:rPr b="0" lang="en-US" sz="2640" spc="-1" strike="noStrike">
                <a:solidFill>
                  <a:srgbClr val="000000"/>
                </a:solidFill>
                <a:latin typeface="Times New Roman"/>
              </a:rPr>
              <a:t> </a:t>
            </a:r>
            <a:r>
              <a:rPr b="1" lang="en-US" sz="2640" spc="-1" strike="noStrike">
                <a:solidFill>
                  <a:srgbClr val="000000"/>
                </a:solidFill>
                <a:latin typeface="Times New Roman"/>
              </a:rPr>
              <a:t>microcontrolador</a:t>
            </a:r>
            <a:endParaRPr b="0" lang="es-AR" sz="26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401"/>
              </a:lnSpc>
            </a:pPr>
            <a:r>
              <a:rPr b="1" i="1" lang="en-US" sz="2640" spc="-1" strike="noStrike" u="sng">
                <a:solidFill>
                  <a:srgbClr val="ff0000"/>
                </a:solidFill>
                <a:uFillTx/>
                <a:latin typeface="Times New Roman"/>
              </a:rPr>
              <a:t>Archivo</a:t>
            </a:r>
            <a:r>
              <a:rPr b="0" i="1" lang="en-US" sz="2640" spc="-1" strike="noStrike" u="sng">
                <a:solidFill>
                  <a:srgbClr val="ff0000"/>
                </a:solidFill>
                <a:uFillTx/>
                <a:latin typeface="Times New Roman"/>
              </a:rPr>
              <a:t> </a:t>
            </a:r>
            <a:r>
              <a:rPr b="1" i="1" lang="en-US" sz="2640" spc="-1" strike="noStrike" u="sng">
                <a:solidFill>
                  <a:srgbClr val="ff0000"/>
                </a:solidFill>
                <a:uFillTx/>
                <a:latin typeface="Times New Roman"/>
              </a:rPr>
              <a:t>de</a:t>
            </a:r>
            <a:r>
              <a:rPr b="0" i="1" lang="en-US" sz="2640" spc="-1" strike="noStrike" u="sng">
                <a:solidFill>
                  <a:srgbClr val="ff0000"/>
                </a:solidFill>
                <a:uFillTx/>
                <a:latin typeface="Times New Roman"/>
              </a:rPr>
              <a:t> </a:t>
            </a:r>
            <a:r>
              <a:rPr b="1" i="1" lang="en-US" sz="2640" spc="-1" strike="noStrike" u="sng">
                <a:solidFill>
                  <a:srgbClr val="ff0000"/>
                </a:solidFill>
                <a:uFillTx/>
                <a:latin typeface="Times New Roman"/>
              </a:rPr>
              <a:t>errores.</a:t>
            </a:r>
            <a:r>
              <a:rPr b="0" i="1" lang="en-US" sz="2640" spc="-1" strike="noStrike" u="sng">
                <a:solidFill>
                  <a:srgbClr val="ff0000"/>
                </a:solidFill>
                <a:uFillTx/>
                <a:latin typeface="Times New Roman"/>
              </a:rPr>
              <a:t> </a:t>
            </a:r>
            <a:r>
              <a:rPr b="1" lang="en-US" sz="2640" spc="-1" strike="noStrike">
                <a:solidFill>
                  <a:srgbClr val="000000"/>
                </a:solidFill>
                <a:latin typeface="Times New Roman"/>
              </a:rPr>
              <a:t>Es</a:t>
            </a:r>
            <a:r>
              <a:rPr b="0" lang="en-US" sz="2640" spc="-1" strike="noStrike">
                <a:solidFill>
                  <a:srgbClr val="000000"/>
                </a:solidFill>
                <a:latin typeface="Times New Roman"/>
              </a:rPr>
              <a:t> </a:t>
            </a:r>
            <a:r>
              <a:rPr b="1" lang="en-US" sz="2640" spc="-1" strike="noStrike">
                <a:solidFill>
                  <a:srgbClr val="000000"/>
                </a:solidFill>
                <a:latin typeface="Times New Roman"/>
              </a:rPr>
              <a:t>un</a:t>
            </a:r>
            <a:r>
              <a:rPr b="0" lang="en-US" sz="2640" spc="-1" strike="noStrike">
                <a:solidFill>
                  <a:srgbClr val="000000"/>
                </a:solidFill>
                <a:latin typeface="Times New Roman"/>
              </a:rPr>
              <a:t> </a:t>
            </a:r>
            <a:r>
              <a:rPr b="1" lang="en-US" sz="2640" spc="-1" strike="noStrike">
                <a:solidFill>
                  <a:srgbClr val="000000"/>
                </a:solidFill>
                <a:latin typeface="Times New Roman"/>
              </a:rPr>
              <a:t>archivo</a:t>
            </a:r>
            <a:r>
              <a:rPr b="0" lang="en-US" sz="2640" spc="-1" strike="noStrike">
                <a:solidFill>
                  <a:srgbClr val="000000"/>
                </a:solidFill>
                <a:latin typeface="Times New Roman"/>
              </a:rPr>
              <a:t> </a:t>
            </a:r>
            <a:r>
              <a:rPr b="1" lang="en-US" sz="2640" spc="-1" strike="noStrike">
                <a:solidFill>
                  <a:srgbClr val="000000"/>
                </a:solidFill>
                <a:latin typeface="Times New Roman"/>
              </a:rPr>
              <a:t>con</a:t>
            </a:r>
            <a:r>
              <a:rPr b="0" lang="en-US" sz="2640" spc="-1" strike="noStrike">
                <a:solidFill>
                  <a:srgbClr val="000000"/>
                </a:solidFill>
                <a:latin typeface="Times New Roman"/>
              </a:rPr>
              <a:t> </a:t>
            </a:r>
            <a:r>
              <a:rPr b="1" lang="en-US" sz="2640" spc="-1" strike="noStrike">
                <a:solidFill>
                  <a:srgbClr val="000000"/>
                </a:solidFill>
                <a:latin typeface="Times New Roman"/>
              </a:rPr>
              <a:t>la</a:t>
            </a:r>
            <a:r>
              <a:rPr b="0" lang="en-US" sz="2640" spc="-1" strike="noStrike">
                <a:solidFill>
                  <a:srgbClr val="000000"/>
                </a:solidFill>
                <a:latin typeface="Times New Roman"/>
              </a:rPr>
              <a:t> </a:t>
            </a:r>
            <a:r>
              <a:rPr b="1" lang="en-US" sz="2640" spc="-1" strike="noStrike">
                <a:solidFill>
                  <a:srgbClr val="000000"/>
                </a:solidFill>
                <a:latin typeface="Times New Roman"/>
              </a:rPr>
              <a:t>extension *.err</a:t>
            </a:r>
            <a:r>
              <a:rPr b="0" lang="en-US" sz="2640" spc="-1" strike="noStrike">
                <a:solidFill>
                  <a:srgbClr val="000000"/>
                </a:solidFill>
                <a:latin typeface="Times New Roman"/>
              </a:rPr>
              <a:t>  </a:t>
            </a:r>
            <a:r>
              <a:rPr b="1" lang="en-US" sz="2640" spc="-1" strike="noStrike">
                <a:solidFill>
                  <a:srgbClr val="000000"/>
                </a:solidFill>
                <a:latin typeface="Times New Roman"/>
              </a:rPr>
              <a:t>.</a:t>
            </a:r>
            <a:r>
              <a:rPr b="0" lang="en-US" sz="2640" spc="-1" strike="noStrike">
                <a:solidFill>
                  <a:srgbClr val="000000"/>
                </a:solidFill>
                <a:latin typeface="Times New Roman"/>
              </a:rPr>
              <a:t>  </a:t>
            </a:r>
            <a:r>
              <a:rPr b="1" lang="en-US" sz="2640" spc="-1" strike="noStrike">
                <a:solidFill>
                  <a:srgbClr val="000000"/>
                </a:solidFill>
                <a:latin typeface="Times New Roman"/>
              </a:rPr>
              <a:t>Contiene</a:t>
            </a:r>
            <a:r>
              <a:rPr b="0" lang="en-US" sz="2640" spc="-1" strike="noStrike">
                <a:solidFill>
                  <a:srgbClr val="000000"/>
                </a:solidFill>
                <a:latin typeface="Times New Roman"/>
              </a:rPr>
              <a:t> </a:t>
            </a:r>
            <a:r>
              <a:rPr b="1" lang="en-US" sz="2640" spc="-1" strike="noStrike">
                <a:solidFill>
                  <a:srgbClr val="000000"/>
                </a:solidFill>
                <a:latin typeface="Times New Roman"/>
              </a:rPr>
              <a:t>los</a:t>
            </a:r>
            <a:r>
              <a:rPr b="0" lang="en-US" sz="2640" spc="-1" strike="noStrike">
                <a:solidFill>
                  <a:srgbClr val="000000"/>
                </a:solidFill>
                <a:latin typeface="Times New Roman"/>
              </a:rPr>
              <a:t> </a:t>
            </a:r>
            <a:r>
              <a:rPr b="1" lang="en-US" sz="2640" spc="-1" strike="noStrike">
                <a:solidFill>
                  <a:srgbClr val="000000"/>
                </a:solidFill>
                <a:latin typeface="Times New Roman"/>
              </a:rPr>
              <a:t>errores</a:t>
            </a:r>
            <a:r>
              <a:rPr b="0" lang="en-US" sz="2640" spc="-1" strike="noStrike">
                <a:solidFill>
                  <a:srgbClr val="000000"/>
                </a:solidFill>
                <a:latin typeface="Times New Roman"/>
              </a:rPr>
              <a:t> </a:t>
            </a:r>
            <a:r>
              <a:rPr b="1" lang="en-US" sz="2640" spc="-1" strike="noStrike">
                <a:solidFill>
                  <a:srgbClr val="000000"/>
                </a:solidFill>
                <a:latin typeface="Times New Roman"/>
              </a:rPr>
              <a:t>producidos</a:t>
            </a:r>
            <a:r>
              <a:rPr b="0" lang="en-US" sz="2640" spc="-1" strike="noStrike">
                <a:solidFill>
                  <a:srgbClr val="000000"/>
                </a:solidFill>
                <a:latin typeface="Times New Roman"/>
              </a:rPr>
              <a:t> </a:t>
            </a:r>
            <a:r>
              <a:rPr b="1" lang="en-US" sz="2640" spc="-1" strike="noStrike">
                <a:solidFill>
                  <a:srgbClr val="000000"/>
                </a:solidFill>
                <a:latin typeface="Times New Roman"/>
              </a:rPr>
              <a:t>durante</a:t>
            </a:r>
            <a:r>
              <a:rPr b="0" lang="en-US" sz="2640" spc="-1" strike="noStrike">
                <a:solidFill>
                  <a:srgbClr val="000000"/>
                </a:solidFill>
                <a:latin typeface="Times New Roman"/>
              </a:rPr>
              <a:t> </a:t>
            </a:r>
            <a:r>
              <a:rPr b="1" lang="en-US" sz="2640" spc="-1" strike="noStrike">
                <a:solidFill>
                  <a:srgbClr val="000000"/>
                </a:solidFill>
                <a:latin typeface="Times New Roman"/>
              </a:rPr>
              <a:t>el proceso</a:t>
            </a:r>
            <a:r>
              <a:rPr b="0" lang="en-US" sz="2640" spc="-1" strike="noStrike">
                <a:solidFill>
                  <a:srgbClr val="000000"/>
                </a:solidFill>
                <a:latin typeface="Times New Roman"/>
              </a:rPr>
              <a:t> </a:t>
            </a:r>
            <a:r>
              <a:rPr b="1" lang="en-US" sz="2640" spc="-1" strike="noStrike">
                <a:solidFill>
                  <a:srgbClr val="000000"/>
                </a:solidFill>
                <a:latin typeface="Times New Roman"/>
              </a:rPr>
              <a:t>de</a:t>
            </a:r>
            <a:r>
              <a:rPr b="0" lang="en-US" sz="2640" spc="-1" strike="noStrike">
                <a:solidFill>
                  <a:srgbClr val="000000"/>
                </a:solidFill>
                <a:latin typeface="Times New Roman"/>
              </a:rPr>
              <a:t> </a:t>
            </a:r>
            <a:r>
              <a:rPr b="1" lang="en-US" sz="2640" spc="-1" strike="noStrike">
                <a:solidFill>
                  <a:srgbClr val="000000"/>
                </a:solidFill>
                <a:latin typeface="Times New Roman"/>
              </a:rPr>
              <a:t>ensamblado.</a:t>
            </a:r>
            <a:endParaRPr b="0" lang="es-AR" sz="2640" spc="-1" strike="noStrike">
              <a:solidFill>
                <a:srgbClr val="000000"/>
              </a:solidFill>
              <a:latin typeface="Arial"/>
            </a:endParaRPr>
          </a:p>
          <a:p>
            <a:pPr>
              <a:lnSpc>
                <a:spcPts val="1001"/>
              </a:lnSpc>
            </a:pPr>
            <a:endParaRPr b="0" lang="es-AR" sz="1800" spc="-1" strike="noStrike">
              <a:solidFill>
                <a:srgbClr val="000000"/>
              </a:solidFill>
              <a:latin typeface="Arial"/>
            </a:endParaRPr>
          </a:p>
          <a:p>
            <a:pPr>
              <a:lnSpc>
                <a:spcPts val="2401"/>
              </a:lnSpc>
            </a:pPr>
            <a:r>
              <a:rPr b="1" i="1" lang="en-US" sz="2640" spc="-1" strike="noStrike" u="sng">
                <a:solidFill>
                  <a:srgbClr val="ff0000"/>
                </a:solidFill>
                <a:uFillTx/>
                <a:latin typeface="Times New Roman"/>
              </a:rPr>
              <a:t>Archivo de reporte.</a:t>
            </a:r>
            <a:r>
              <a:rPr b="0" i="1" lang="en-US" sz="2640" spc="-1" strike="noStrike" u="sng">
                <a:solidFill>
                  <a:srgbClr val="ff0000"/>
                </a:solidFill>
                <a:uFillTx/>
                <a:latin typeface="Times New Roman"/>
              </a:rPr>
              <a:t> </a:t>
            </a:r>
            <a:r>
              <a:rPr b="1" lang="en-US" sz="2640" spc="-1" strike="noStrike">
                <a:solidFill>
                  <a:srgbClr val="000000"/>
                </a:solidFill>
                <a:latin typeface="Times New Roman"/>
              </a:rPr>
              <a:t>Es</a:t>
            </a:r>
            <a:r>
              <a:rPr b="0" lang="en-US" sz="2640" spc="-1" strike="noStrike">
                <a:solidFill>
                  <a:srgbClr val="000000"/>
                </a:solidFill>
                <a:latin typeface="Times New Roman"/>
              </a:rPr>
              <a:t> </a:t>
            </a:r>
            <a:r>
              <a:rPr b="1" lang="en-US" sz="2640" spc="-1" strike="noStrike">
                <a:solidFill>
                  <a:srgbClr val="000000"/>
                </a:solidFill>
                <a:latin typeface="Times New Roman"/>
              </a:rPr>
              <a:t>un</a:t>
            </a:r>
            <a:r>
              <a:rPr b="0" lang="en-US" sz="2640" spc="-1" strike="noStrike">
                <a:solidFill>
                  <a:srgbClr val="000000"/>
                </a:solidFill>
                <a:latin typeface="Times New Roman"/>
              </a:rPr>
              <a:t> </a:t>
            </a:r>
            <a:r>
              <a:rPr b="1" lang="en-US" sz="2640" spc="-1" strike="noStrike">
                <a:solidFill>
                  <a:srgbClr val="000000"/>
                </a:solidFill>
                <a:latin typeface="Times New Roman"/>
              </a:rPr>
              <a:t>archivo</a:t>
            </a:r>
            <a:r>
              <a:rPr b="0" lang="en-US" sz="2640" spc="-1" strike="noStrike">
                <a:solidFill>
                  <a:srgbClr val="000000"/>
                </a:solidFill>
                <a:latin typeface="Times New Roman"/>
              </a:rPr>
              <a:t> </a:t>
            </a:r>
            <a:r>
              <a:rPr b="1" lang="en-US" sz="2640" spc="-1" strike="noStrike">
                <a:solidFill>
                  <a:srgbClr val="000000"/>
                </a:solidFill>
                <a:latin typeface="Times New Roman"/>
              </a:rPr>
              <a:t>con</a:t>
            </a:r>
            <a:r>
              <a:rPr b="0" lang="en-US" sz="2640" spc="-1" strike="noStrike">
                <a:solidFill>
                  <a:srgbClr val="000000"/>
                </a:solidFill>
                <a:latin typeface="Times New Roman"/>
              </a:rPr>
              <a:t> </a:t>
            </a:r>
            <a:r>
              <a:rPr b="1" lang="en-US" sz="2640" spc="-1" strike="noStrike">
                <a:solidFill>
                  <a:srgbClr val="000000"/>
                </a:solidFill>
                <a:latin typeface="Times New Roman"/>
              </a:rPr>
              <a:t>la</a:t>
            </a:r>
            <a:r>
              <a:rPr b="0" lang="en-US" sz="2640" spc="-1" strike="noStrike">
                <a:solidFill>
                  <a:srgbClr val="000000"/>
                </a:solidFill>
                <a:latin typeface="Times New Roman"/>
              </a:rPr>
              <a:t> </a:t>
            </a:r>
            <a:r>
              <a:rPr b="1" lang="en-US" sz="2640" spc="-1" strike="noStrike">
                <a:solidFill>
                  <a:srgbClr val="000000"/>
                </a:solidFill>
                <a:latin typeface="Times New Roman"/>
              </a:rPr>
              <a:t>extensión</a:t>
            </a:r>
            <a:r>
              <a:rPr b="0" lang="en-US" sz="2640" spc="-1" strike="noStrike">
                <a:solidFill>
                  <a:srgbClr val="000000"/>
                </a:solidFill>
                <a:latin typeface="Times New Roman"/>
              </a:rPr>
              <a:t> </a:t>
            </a:r>
            <a:r>
              <a:rPr b="1" lang="en-US" sz="2640" spc="-1" strike="noStrike">
                <a:solidFill>
                  <a:srgbClr val="000000"/>
                </a:solidFill>
                <a:latin typeface="Times New Roman"/>
              </a:rPr>
              <a:t>*.lst</a:t>
            </a:r>
            <a:r>
              <a:rPr b="0" lang="en-US" sz="2640" spc="-1" strike="noStrike">
                <a:solidFill>
                  <a:srgbClr val="000000"/>
                </a:solidFill>
                <a:latin typeface="Times New Roman"/>
              </a:rPr>
              <a:t> </a:t>
            </a:r>
            <a:r>
              <a:rPr b="1" lang="en-US" sz="2640" spc="-1" strike="noStrike">
                <a:solidFill>
                  <a:srgbClr val="000000"/>
                </a:solidFill>
                <a:latin typeface="Times New Roman"/>
              </a:rPr>
              <a:t>.</a:t>
            </a:r>
            <a:endParaRPr b="0" lang="es-AR" sz="2640" spc="-1" strike="noStrike">
              <a:solidFill>
                <a:srgbClr val="000000"/>
              </a:solidFill>
              <a:latin typeface="Arial"/>
            </a:endParaRPr>
          </a:p>
          <a:p>
            <a:pPr>
              <a:lnSpc>
                <a:spcPts val="2801"/>
              </a:lnSpc>
            </a:pPr>
            <a:r>
              <a:rPr b="1" lang="en-US" sz="2640" spc="-1" strike="noStrike">
                <a:solidFill>
                  <a:srgbClr val="000000"/>
                </a:solidFill>
                <a:latin typeface="Times New Roman"/>
              </a:rPr>
              <a:t>Contiene</a:t>
            </a:r>
            <a:r>
              <a:rPr b="0" lang="en-US" sz="2640" spc="-1" strike="noStrike">
                <a:solidFill>
                  <a:srgbClr val="000000"/>
                </a:solidFill>
                <a:latin typeface="Times New Roman"/>
              </a:rPr>
              <a:t> </a:t>
            </a:r>
            <a:r>
              <a:rPr b="1" lang="en-US" sz="2640" spc="-1" strike="noStrike">
                <a:solidFill>
                  <a:srgbClr val="000000"/>
                </a:solidFill>
                <a:latin typeface="Times New Roman"/>
              </a:rPr>
              <a:t>toda</a:t>
            </a:r>
            <a:r>
              <a:rPr b="0" lang="en-US" sz="2640" spc="-1" strike="noStrike">
                <a:solidFill>
                  <a:srgbClr val="000000"/>
                </a:solidFill>
                <a:latin typeface="Times New Roman"/>
              </a:rPr>
              <a:t> </a:t>
            </a:r>
            <a:r>
              <a:rPr b="1" lang="en-US" sz="2640" spc="-1" strike="noStrike">
                <a:solidFill>
                  <a:srgbClr val="000000"/>
                </a:solidFill>
                <a:latin typeface="Times New Roman"/>
              </a:rPr>
              <a:t>la</a:t>
            </a:r>
            <a:r>
              <a:rPr b="0" lang="en-US" sz="2640" spc="-1" strike="noStrike">
                <a:solidFill>
                  <a:srgbClr val="000000"/>
                </a:solidFill>
                <a:latin typeface="Times New Roman"/>
              </a:rPr>
              <a:t> </a:t>
            </a:r>
            <a:r>
              <a:rPr b="1" lang="en-US" sz="2640" spc="-1" strike="noStrike">
                <a:solidFill>
                  <a:srgbClr val="000000"/>
                </a:solidFill>
                <a:latin typeface="Times New Roman"/>
              </a:rPr>
              <a:t>información</a:t>
            </a:r>
            <a:r>
              <a:rPr b="0" lang="en-US" sz="2640" spc="-1" strike="noStrike">
                <a:solidFill>
                  <a:srgbClr val="000000"/>
                </a:solidFill>
                <a:latin typeface="Times New Roman"/>
              </a:rPr>
              <a:t> </a:t>
            </a:r>
            <a:r>
              <a:rPr b="1" lang="en-US" sz="2640" spc="-1" strike="noStrike">
                <a:solidFill>
                  <a:srgbClr val="000000"/>
                </a:solidFill>
                <a:latin typeface="Times New Roman"/>
              </a:rPr>
              <a:t>del</a:t>
            </a:r>
            <a:r>
              <a:rPr b="0" lang="en-US" sz="2640" spc="-1" strike="noStrike">
                <a:solidFill>
                  <a:srgbClr val="000000"/>
                </a:solidFill>
                <a:latin typeface="Times New Roman"/>
              </a:rPr>
              <a:t> </a:t>
            </a:r>
            <a:r>
              <a:rPr b="1" lang="en-US" sz="2640" spc="-1" strike="noStrike">
                <a:solidFill>
                  <a:srgbClr val="000000"/>
                </a:solidFill>
                <a:latin typeface="Times New Roman"/>
              </a:rPr>
              <a:t>programa:</a:t>
            </a:r>
            <a:r>
              <a:rPr b="0" lang="en-US" sz="2640" spc="-1" strike="noStrike">
                <a:solidFill>
                  <a:srgbClr val="000000"/>
                </a:solidFill>
                <a:latin typeface="Times New Roman"/>
              </a:rPr>
              <a:t> </a:t>
            </a:r>
            <a:r>
              <a:rPr b="1" lang="en-US" sz="2640" spc="-1" strike="noStrike">
                <a:solidFill>
                  <a:srgbClr val="000000"/>
                </a:solidFill>
                <a:latin typeface="Times New Roman"/>
              </a:rPr>
              <a:t>codigo fuente,</a:t>
            </a:r>
            <a:r>
              <a:rPr b="0" lang="en-US" sz="2640" spc="-1" strike="noStrike">
                <a:solidFill>
                  <a:srgbClr val="000000"/>
                </a:solidFill>
                <a:latin typeface="Times New Roman"/>
              </a:rPr>
              <a:t> </a:t>
            </a:r>
            <a:r>
              <a:rPr b="1" lang="en-US" sz="2640" spc="-1" strike="noStrike">
                <a:solidFill>
                  <a:srgbClr val="000000"/>
                </a:solidFill>
                <a:latin typeface="Times New Roman"/>
              </a:rPr>
              <a:t>códigos</a:t>
            </a:r>
            <a:r>
              <a:rPr b="0" lang="en-US" sz="2640" spc="-1" strike="noStrike">
                <a:solidFill>
                  <a:srgbClr val="000000"/>
                </a:solidFill>
                <a:latin typeface="Times New Roman"/>
              </a:rPr>
              <a:t> </a:t>
            </a:r>
            <a:r>
              <a:rPr b="1" lang="en-US" sz="2640" spc="-1" strike="noStrike">
                <a:solidFill>
                  <a:srgbClr val="000000"/>
                </a:solidFill>
                <a:latin typeface="Times New Roman"/>
              </a:rPr>
              <a:t>maquina,</a:t>
            </a:r>
            <a:r>
              <a:rPr b="0" lang="en-US" sz="2640" spc="-1" strike="noStrike">
                <a:solidFill>
                  <a:srgbClr val="000000"/>
                </a:solidFill>
                <a:latin typeface="Times New Roman"/>
              </a:rPr>
              <a:t> </a:t>
            </a:r>
            <a:r>
              <a:rPr b="1" lang="en-US" sz="2640" spc="-1" strike="noStrike">
                <a:solidFill>
                  <a:srgbClr val="000000"/>
                </a:solidFill>
                <a:latin typeface="Times New Roman"/>
              </a:rPr>
              <a:t>direcciones</a:t>
            </a:r>
            <a:r>
              <a:rPr b="0" lang="en-US" sz="2640" spc="-1" strike="noStrike">
                <a:solidFill>
                  <a:srgbClr val="000000"/>
                </a:solidFill>
                <a:latin typeface="Times New Roman"/>
              </a:rPr>
              <a:t> </a:t>
            </a:r>
            <a:r>
              <a:rPr b="1" lang="en-US" sz="2640" spc="-1" strike="noStrike">
                <a:solidFill>
                  <a:srgbClr val="000000"/>
                </a:solidFill>
                <a:latin typeface="Times New Roman"/>
              </a:rPr>
              <a:t>de</a:t>
            </a:r>
            <a:r>
              <a:rPr b="0" lang="en-US" sz="2640" spc="-1" strike="noStrike">
                <a:solidFill>
                  <a:srgbClr val="000000"/>
                </a:solidFill>
                <a:latin typeface="Times New Roman"/>
              </a:rPr>
              <a:t> </a:t>
            </a:r>
            <a:r>
              <a:rPr b="1" lang="en-US" sz="2640" spc="-1" strike="noStrike">
                <a:solidFill>
                  <a:srgbClr val="000000"/>
                </a:solidFill>
                <a:latin typeface="Times New Roman"/>
              </a:rPr>
              <a:t>cada instrucción,</a:t>
            </a:r>
            <a:r>
              <a:rPr b="0" lang="en-US" sz="2640" spc="-1" strike="noStrike">
                <a:solidFill>
                  <a:srgbClr val="000000"/>
                </a:solidFill>
                <a:latin typeface="Times New Roman"/>
              </a:rPr>
              <a:t> </a:t>
            </a:r>
            <a:r>
              <a:rPr b="1" lang="en-US" sz="2640" spc="-1" strike="noStrike">
                <a:solidFill>
                  <a:srgbClr val="000000"/>
                </a:solidFill>
                <a:latin typeface="Times New Roman"/>
              </a:rPr>
              <a:t>errores</a:t>
            </a:r>
            <a:r>
              <a:rPr b="0" lang="en-US" sz="2640" spc="-1" strike="noStrike">
                <a:solidFill>
                  <a:srgbClr val="000000"/>
                </a:solidFill>
                <a:latin typeface="Times New Roman"/>
              </a:rPr>
              <a:t> </a:t>
            </a:r>
            <a:r>
              <a:rPr b="1" lang="en-US" sz="2640" spc="-1" strike="noStrike">
                <a:solidFill>
                  <a:srgbClr val="000000"/>
                </a:solidFill>
                <a:latin typeface="Times New Roman"/>
              </a:rPr>
              <a:t>producidos,</a:t>
            </a:r>
            <a:r>
              <a:rPr b="0" lang="en-US" sz="2640" spc="-1" strike="noStrike">
                <a:solidFill>
                  <a:srgbClr val="000000"/>
                </a:solidFill>
                <a:latin typeface="Times New Roman"/>
              </a:rPr>
              <a:t> </a:t>
            </a:r>
            <a:r>
              <a:rPr b="1" lang="en-US" sz="2640" spc="-1" strike="noStrike">
                <a:solidFill>
                  <a:srgbClr val="000000"/>
                </a:solidFill>
                <a:latin typeface="Times New Roman"/>
              </a:rPr>
              <a:t>etc.</a:t>
            </a:r>
            <a:endParaRPr b="0" lang="es-AR" sz="26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9519</TotalTime>
  <Application>LibreOffice/7.4.7.2$Linux_X86_64 LibreOffice_project/40$Build-2</Application>
  <AppVersion>15.0000</AppVersion>
  <Words>18095</Words>
  <Paragraphs>3549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licrg</dc:creator>
  <dc:description/>
  <dc:language>es-AR</dc:language>
  <cp:lastModifiedBy/>
  <cp:lastPrinted>2015-08-08T13:24:33Z</cp:lastPrinted>
  <dcterms:modified xsi:type="dcterms:W3CDTF">2023-08-18T11:55:48Z</dcterms:modified>
  <cp:revision>329</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92</vt:i4>
  </property>
  <property fmtid="{D5CDD505-2E9C-101B-9397-08002B2CF9AE}" pid="3" name="PresentationFormat">
    <vt:lpwstr>Personalizado</vt:lpwstr>
  </property>
  <property fmtid="{D5CDD505-2E9C-101B-9397-08002B2CF9AE}" pid="4" name="Slides">
    <vt:i4>220</vt:i4>
  </property>
</Properties>
</file>